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305" r:id="rId2"/>
    <p:sldId id="863" r:id="rId3"/>
    <p:sldId id="871" r:id="rId4"/>
    <p:sldId id="940" r:id="rId5"/>
    <p:sldId id="952" r:id="rId6"/>
    <p:sldId id="953" r:id="rId7"/>
    <p:sldId id="951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34B233"/>
    <a:srgbClr val="545054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1" autoAdjust="0"/>
    <p:restoredTop sz="83086" autoAdjust="0"/>
  </p:normalViewPr>
  <p:slideViewPr>
    <p:cSldViewPr>
      <p:cViewPr varScale="1">
        <p:scale>
          <a:sx n="68" d="100"/>
          <a:sy n="68" d="100"/>
        </p:scale>
        <p:origin x="9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 WG</a:t>
            </a:r>
            <a:r>
              <a:rPr lang="en-US" altLang="ko-KR" sz="2000" smtClean="0">
                <a:solidFill>
                  <a:srgbClr val="B42025"/>
                </a:solidFill>
                <a:ea typeface="굴림" panose="020B0600000101010101" pitchFamily="34" charset="-127"/>
              </a:rPr>
              <a:t>, </a:t>
            </a:r>
            <a:r>
              <a:rPr lang="en-US" altLang="ko-KR" sz="2000" smtClean="0">
                <a:solidFill>
                  <a:srgbClr val="B42025"/>
                </a:solidFill>
                <a:ea typeface="굴림" panose="020B0600000101010101" pitchFamily="34" charset="-127"/>
              </a:rPr>
              <a:t>ARC-2018-0121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2018-05-14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ARC35)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ko-KR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Procedure for </a:t>
            </a:r>
            <a:r>
              <a:rPr lang="en-US" altLang="ko-KR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UE Reachability monitoring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889338" y="1110734"/>
            <a:ext cx="4089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Reference: TS 0026 V0.7.0 Figure 7.4.1-1</a:t>
            </a:r>
            <a:endParaRPr lang="ko-KR" altLang="en-US" dirty="0"/>
          </a:p>
        </p:txBody>
      </p:sp>
      <p:sp>
        <p:nvSpPr>
          <p:cNvPr id="14" name="오른쪽 중괄호 13"/>
          <p:cNvSpPr/>
          <p:nvPr/>
        </p:nvSpPr>
        <p:spPr>
          <a:xfrm>
            <a:off x="3810000" y="3657600"/>
            <a:ext cx="63662" cy="533400"/>
          </a:xfrm>
          <a:prstGeom prst="rightBrace">
            <a:avLst>
              <a:gd name="adj1" fmla="val 104755"/>
              <a:gd name="adj2" fmla="val 527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126991"/>
              </p:ext>
            </p:extLst>
          </p:nvPr>
        </p:nvGraphicFramePr>
        <p:xfrm>
          <a:off x="1066800" y="914400"/>
          <a:ext cx="41529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Visio" r:id="rId3" imgW="3682852" imgH="5410027" progId="Visio.Drawing.15">
                  <p:embed/>
                </p:oleObj>
              </mc:Choice>
              <mc:Fallback>
                <p:oleObj name="Visio" r:id="rId3" imgW="3682852" imgH="5410027" progId="Visio.Drawing.15">
                  <p:embed/>
                  <p:pic>
                    <p:nvPicPr>
                      <p:cNvPr id="0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187" r="-10170" b="3888"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4152900" cy="521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 3GPP TS 29.122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37591" y="1532251"/>
            <a:ext cx="81534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ko-KR" sz="2800" b="1" dirty="0" smtClean="0"/>
              <a:t>A Monitoring API has three basic APIs. </a:t>
            </a: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ko-KR" sz="2800" b="1" dirty="0" err="1"/>
              <a:t>MonitoringEventSubscription</a:t>
            </a:r>
            <a:endParaRPr lang="en-US" altLang="ko-KR" sz="2800" b="1" dirty="0" smtClean="0"/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dirty="0"/>
              <a:t>This type represents a subscription to monitoring events. The same structure is </a:t>
            </a:r>
            <a:r>
              <a:rPr lang="en-GB" altLang="ko-KR" dirty="0">
                <a:solidFill>
                  <a:srgbClr val="FF0000"/>
                </a:solidFill>
              </a:rPr>
              <a:t>used in the subscription request and subscription </a:t>
            </a:r>
            <a:r>
              <a:rPr lang="en-GB" altLang="ko-KR" dirty="0" smtClean="0">
                <a:solidFill>
                  <a:srgbClr val="FF0000"/>
                </a:solidFill>
              </a:rPr>
              <a:t>response</a:t>
            </a:r>
            <a:r>
              <a:rPr lang="en-GB" altLang="ko-KR" dirty="0" smtClean="0"/>
              <a:t>.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altLang="ko-KR" sz="2800" b="1" dirty="0" err="1" smtClean="0"/>
              <a:t>MonitoringEventNotification</a:t>
            </a:r>
            <a:endParaRPr lang="en-GB" altLang="ko-KR" sz="2800" b="1" dirty="0" smtClean="0"/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dirty="0"/>
              <a:t>This data type represents a monitoring event notification which is </a:t>
            </a:r>
            <a:r>
              <a:rPr lang="en-GB" altLang="ko-KR" dirty="0">
                <a:solidFill>
                  <a:srgbClr val="FF0000"/>
                </a:solidFill>
              </a:rPr>
              <a:t>sent from the SCEF to the </a:t>
            </a:r>
            <a:r>
              <a:rPr lang="en-GB" altLang="ko-KR" dirty="0" smtClean="0">
                <a:solidFill>
                  <a:srgbClr val="FF0000"/>
                </a:solidFill>
              </a:rPr>
              <a:t>SCS/AS.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ko-KR" sz="2800" b="1" dirty="0" err="1" smtClean="0"/>
              <a:t>MonitoringEventReport</a:t>
            </a:r>
            <a:endParaRPr lang="en-US" altLang="ko-KR" sz="2800" b="1" dirty="0" smtClean="0"/>
          </a:p>
          <a:p>
            <a:pPr marL="1371600" lvl="2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altLang="ko-KR" dirty="0"/>
              <a:t>This data type represents a monitoring event notification which is </a:t>
            </a:r>
            <a:r>
              <a:rPr lang="en-GB" altLang="ko-KR" dirty="0">
                <a:solidFill>
                  <a:srgbClr val="FF0000"/>
                </a:solidFill>
              </a:rPr>
              <a:t>sent from the SCEF to the SCS/AS</a:t>
            </a:r>
            <a:endParaRPr lang="en-US" altLang="ko-K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ko-KR" sz="4000" b="1" dirty="0" err="1"/>
              <a:t>MonitoringEventSubscription</a:t>
            </a:r>
            <a:r>
              <a:rPr lang="en-US" altLang="ko-KR" sz="4000" b="1" dirty="0"/>
              <a:t> </a:t>
            </a:r>
            <a:r>
              <a:rPr lang="en-US" altLang="ko-KR" sz="4000" b="1" dirty="0" smtClean="0"/>
              <a:t>API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607242" y="6019800"/>
            <a:ext cx="455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/>
              <a:t>M: Mandatory for UE Reachability monitoring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3936"/>
              </p:ext>
            </p:extLst>
          </p:nvPr>
        </p:nvGraphicFramePr>
        <p:xfrm>
          <a:off x="609599" y="1143000"/>
          <a:ext cx="8046943" cy="472624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90730972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536655585"/>
                    </a:ext>
                  </a:extLst>
                </a:gridCol>
                <a:gridCol w="1112743">
                  <a:extLst>
                    <a:ext uri="{9D8B030D-6E8A-4147-A177-3AD203B41FA5}">
                      <a16:colId xmlns:a16="http://schemas.microsoft.com/office/drawing/2014/main" val="346027216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88010658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97890659"/>
                    </a:ext>
                  </a:extLst>
                </a:gridCol>
              </a:tblGrid>
              <a:tr h="421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Attribute name</a:t>
                      </a: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Data type</a:t>
                      </a: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Cardinality</a:t>
                      </a: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Request</a:t>
                      </a: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(step 1)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Response</a:t>
                      </a: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(step 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extLst>
                  <a:ext uri="{0D108BD9-81ED-4DB2-BD59-A6C34878D82A}">
                    <a16:rowId xmlns:a16="http://schemas.microsoft.com/office/drawing/2014/main" val="1513929903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tltrId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TltrId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68425962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self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Link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11566079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externalId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ExternalId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5724477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msisdn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Msisdn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084144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externalGroupId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ExternalGroupId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0513618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notificationDestination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Link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90713573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requestTestNotification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boolean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2331101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websockNotifConfig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WebsockNotifConfig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65506203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monitoringType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MonitoringType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687929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maximumNumberOfReports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Integer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36334063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monitorExpireTime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dateTime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0656974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groupReporGuardTime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DurationSec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76281958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reachabilityType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ReachabilityType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M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3588348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maximumLatency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DurationSec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8618013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maximumResponseTime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DurationSec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4918103"/>
                  </a:ext>
                </a:extLst>
              </a:tr>
              <a:tr h="358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suggestedNumberOfDlPackets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</a:t>
                      </a:r>
                      <a:endParaRPr kumimoji="0" lang="en-US" altLang="ko-K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36916180"/>
                  </a:ext>
                </a:extLst>
              </a:tr>
              <a:tr h="241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idleStatusIndication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boolean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>
                          <a:effectLst/>
                        </a:rPr>
                        <a:t>0..1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2334" marR="2334" marT="23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M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425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7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altLang="ko-KR" sz="4000" b="1" dirty="0"/>
              <a:t>Notification </a:t>
            </a:r>
            <a:r>
              <a:rPr lang="en-US" altLang="ko-KR" sz="4000" b="1" dirty="0"/>
              <a:t>API (step 5)</a:t>
            </a:r>
            <a:endParaRPr lang="ko-KR" altLang="en-US" sz="4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571499" y="1371600"/>
          <a:ext cx="77724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100">
                  <a:extLst>
                    <a:ext uri="{9D8B030D-6E8A-4147-A177-3AD203B41FA5}">
                      <a16:colId xmlns:a16="http://schemas.microsoft.com/office/drawing/2014/main" val="2259596339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218079319"/>
                    </a:ext>
                  </a:extLst>
                </a:gridCol>
                <a:gridCol w="1084810">
                  <a:extLst>
                    <a:ext uri="{9D8B030D-6E8A-4147-A177-3AD203B41FA5}">
                      <a16:colId xmlns:a16="http://schemas.microsoft.com/office/drawing/2014/main" val="2877637348"/>
                    </a:ext>
                  </a:extLst>
                </a:gridCol>
                <a:gridCol w="1909216">
                  <a:extLst>
                    <a:ext uri="{9D8B030D-6E8A-4147-A177-3AD203B41FA5}">
                      <a16:colId xmlns:a16="http://schemas.microsoft.com/office/drawing/2014/main" val="1743774425"/>
                    </a:ext>
                  </a:extLst>
                </a:gridCol>
              </a:tblGrid>
              <a:tr h="479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Attribute name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 type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Cardinality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Application to oneM2M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662522"/>
                  </a:ext>
                </a:extLst>
              </a:tr>
              <a:tr h="244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subscriptionId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string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1052"/>
                  </a:ext>
                </a:extLst>
              </a:tr>
              <a:tr h="244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subscription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Link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63723"/>
                  </a:ext>
                </a:extLst>
              </a:tr>
              <a:tr h="310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tltrId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TltrId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253004"/>
                  </a:ext>
                </a:extLst>
              </a:tr>
              <a:tr h="244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monitoringEventReports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MonitoringEventReport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1..N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41085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82865"/>
              </p:ext>
            </p:extLst>
          </p:nvPr>
        </p:nvGraphicFramePr>
        <p:xfrm>
          <a:off x="571499" y="3715668"/>
          <a:ext cx="7772401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100">
                  <a:extLst>
                    <a:ext uri="{9D8B030D-6E8A-4147-A177-3AD203B41FA5}">
                      <a16:colId xmlns:a16="http://schemas.microsoft.com/office/drawing/2014/main" val="2259596339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218079319"/>
                    </a:ext>
                  </a:extLst>
                </a:gridCol>
                <a:gridCol w="1084810">
                  <a:extLst>
                    <a:ext uri="{9D8B030D-6E8A-4147-A177-3AD203B41FA5}">
                      <a16:colId xmlns:a16="http://schemas.microsoft.com/office/drawing/2014/main" val="2877637348"/>
                    </a:ext>
                  </a:extLst>
                </a:gridCol>
                <a:gridCol w="1909216">
                  <a:extLst>
                    <a:ext uri="{9D8B030D-6E8A-4147-A177-3AD203B41FA5}">
                      <a16:colId xmlns:a16="http://schemas.microsoft.com/office/drawing/2014/main" val="1743774425"/>
                    </a:ext>
                  </a:extLst>
                </a:gridCol>
              </a:tblGrid>
              <a:tr h="57091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Attribute name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 type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Cardinality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Application to oneM2M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662522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externalId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ExternalId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1052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idleStatusInfo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IdleStatusInfo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63723"/>
                  </a:ext>
                </a:extLst>
              </a:tr>
              <a:tr h="314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maxUEAvailabilityTime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dateTime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253004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msisdn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Msisdn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41085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monitoringType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MonitoringType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 </a:t>
                      </a:r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(UE_REACHABILITY)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04575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reachabilityType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ReachabilityType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M </a:t>
                      </a:r>
                    </a:p>
                    <a:p>
                      <a:pPr algn="ctr" latinLnBrk="1"/>
                      <a:r>
                        <a:rPr lang="en-US" altLang="ko-KR" sz="1000" smtClean="0">
                          <a:solidFill>
                            <a:srgbClr val="0070C0"/>
                          </a:solidFill>
                        </a:rPr>
                        <a:t>(SMS,</a:t>
                      </a:r>
                      <a:r>
                        <a:rPr lang="en-US" altLang="ko-KR" sz="1000" baseline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0070C0"/>
                          </a:solidFill>
                        </a:rPr>
                        <a:t>DATA, SMS_AND_DATA)</a:t>
                      </a:r>
                      <a:endParaRPr lang="ko-KR" alt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17169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571499" y="3349568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err="1">
                <a:solidFill>
                  <a:srgbClr val="376092"/>
                </a:solidFill>
              </a:rPr>
              <a:t>MonitoringEventReport</a:t>
            </a:r>
            <a:endParaRPr lang="ko-KR" altLang="en-US" dirty="0">
              <a:solidFill>
                <a:srgbClr val="376092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1900" y="1002268"/>
            <a:ext cx="2861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>
                <a:solidFill>
                  <a:srgbClr val="376092"/>
                </a:solidFill>
              </a:rPr>
              <a:t>MonitoringEventNotification</a:t>
            </a:r>
            <a:endParaRPr lang="ko-KR" alt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altLang="ko-KR" sz="4000" b="1" dirty="0"/>
              <a:t>Notification </a:t>
            </a:r>
            <a:r>
              <a:rPr lang="en-US" altLang="ko-KR" sz="4000" b="1" dirty="0"/>
              <a:t>API (step 5)</a:t>
            </a:r>
            <a:endParaRPr lang="ko-KR" altLang="en-US" sz="4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9790"/>
              </p:ext>
            </p:extLst>
          </p:nvPr>
        </p:nvGraphicFramePr>
        <p:xfrm>
          <a:off x="571499" y="1371600"/>
          <a:ext cx="7772401" cy="195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1">
                  <a:extLst>
                    <a:ext uri="{9D8B030D-6E8A-4147-A177-3AD203B41FA5}">
                      <a16:colId xmlns:a16="http://schemas.microsoft.com/office/drawing/2014/main" val="2259596339"/>
                    </a:ext>
                  </a:extLst>
                </a:gridCol>
                <a:gridCol w="1692274">
                  <a:extLst>
                    <a:ext uri="{9D8B030D-6E8A-4147-A177-3AD203B41FA5}">
                      <a16:colId xmlns:a16="http://schemas.microsoft.com/office/drawing/2014/main" val="218079319"/>
                    </a:ext>
                  </a:extLst>
                </a:gridCol>
                <a:gridCol w="1084810">
                  <a:extLst>
                    <a:ext uri="{9D8B030D-6E8A-4147-A177-3AD203B41FA5}">
                      <a16:colId xmlns:a16="http://schemas.microsoft.com/office/drawing/2014/main" val="2877637348"/>
                    </a:ext>
                  </a:extLst>
                </a:gridCol>
                <a:gridCol w="1909216">
                  <a:extLst>
                    <a:ext uri="{9D8B030D-6E8A-4147-A177-3AD203B41FA5}">
                      <a16:colId xmlns:a16="http://schemas.microsoft.com/office/drawing/2014/main" val="1743774425"/>
                    </a:ext>
                  </a:extLst>
                </a:gridCol>
              </a:tblGrid>
              <a:tr h="479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Attribute name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 type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Cardinality</a:t>
                      </a:r>
                      <a:endParaRPr 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6" marR="4846" marT="4846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Application to oneM2M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662522"/>
                  </a:ext>
                </a:extLst>
              </a:tr>
              <a:tr h="244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activeTime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DurationSec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7041052"/>
                  </a:ext>
                </a:extLst>
              </a:tr>
              <a:tr h="244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edrxCycleLength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DurationSec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4863723"/>
                  </a:ext>
                </a:extLst>
              </a:tr>
              <a:tr h="310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suggestedNumberOfDlPackets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integer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5253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idleStatusTimestamp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dateTime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044108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periodicAUTimer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DurationSec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31304522"/>
                  </a:ext>
                </a:extLst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71900" y="1002268"/>
            <a:ext cx="1475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>
                <a:solidFill>
                  <a:srgbClr val="376092"/>
                </a:solidFill>
              </a:rPr>
              <a:t>IdleStatusInfo</a:t>
            </a:r>
            <a:endParaRPr lang="ko-KR" alt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3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ko-KR" b="1" dirty="0" smtClean="0"/>
              <a:t>Discussion for consensus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19200"/>
            <a:ext cx="5728247" cy="549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74967</TotalTime>
  <Words>387</Words>
  <Application>Microsoft Office PowerPoint</Application>
  <PresentationFormat>화면 슬라이드 쇼(4:3)</PresentationFormat>
  <Paragraphs>188</Paragraphs>
  <Slides>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Wingdings</vt:lpstr>
      <vt:lpstr>oneM2M Content Theme</vt:lpstr>
      <vt:lpstr>Visio</vt:lpstr>
      <vt:lpstr>Procedure for UE Reachability monitoring</vt:lpstr>
      <vt:lpstr>Problem</vt:lpstr>
      <vt:lpstr>Review 3GPP TS 29.122</vt:lpstr>
      <vt:lpstr>MonitoringEventSubscription API</vt:lpstr>
      <vt:lpstr>Notification API (step 5)</vt:lpstr>
      <vt:lpstr>Notification API (step 5)</vt:lpstr>
      <vt:lpstr>Discussion for consensus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/>
  <cp:keywords>oneM2M, M2M, IoT</cp:keywords>
  <cp:lastModifiedBy>Sang-Eon Kim R2</cp:lastModifiedBy>
  <cp:revision>2858</cp:revision>
  <cp:lastPrinted>2014-10-30T16:01:28Z</cp:lastPrinted>
  <dcterms:created xsi:type="dcterms:W3CDTF">2012-09-11T22:52:11Z</dcterms:created>
  <dcterms:modified xsi:type="dcterms:W3CDTF">2018-05-14T05:48:14Z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