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305" r:id="rId2"/>
    <p:sldId id="955" r:id="rId3"/>
    <p:sldId id="993" r:id="rId4"/>
    <p:sldId id="977" r:id="rId5"/>
    <p:sldId id="981" r:id="rId6"/>
    <p:sldId id="999" r:id="rId7"/>
    <p:sldId id="997" r:id="rId8"/>
    <p:sldId id="1000" r:id="rId9"/>
    <p:sldId id="1001" r:id="rId10"/>
    <p:sldId id="1002" r:id="rId11"/>
    <p:sldId id="1003" r:id="rId12"/>
    <p:sldId id="974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ualcomm_JB1" initials="QC_JB" lastIdx="1" clrIdx="0"/>
  <p:cmAuthor id="1" name="Catalina Mladin" initials="cmm" lastIdx="1" clrIdx="1">
    <p:extLst>
      <p:ext uri="{19B8F6BF-5375-455C-9EA6-DF929625EA0E}">
        <p15:presenceInfo xmlns:p15="http://schemas.microsoft.com/office/powerpoint/2012/main" userId="Catalina Mla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34B233"/>
    <a:srgbClr val="545054"/>
    <a:srgbClr val="B42025"/>
    <a:srgbClr val="F723CA"/>
    <a:srgbClr val="77933C"/>
    <a:srgbClr val="A88000"/>
    <a:srgbClr val="FF9933"/>
    <a:srgbClr val="4F81BD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1" autoAdjust="0"/>
    <p:restoredTop sz="83086" autoAdjust="0"/>
  </p:normalViewPr>
  <p:slideViewPr>
    <p:cSldViewPr>
      <p:cViewPr varScale="1">
        <p:scale>
          <a:sx n="84" d="100"/>
          <a:sy n="84" d="100"/>
        </p:scale>
        <p:origin x="85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89148" tIns="44574" rIns="89148" bIns="445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89148" tIns="44574" rIns="89148" bIns="445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89148" tIns="44574" rIns="89148" bIns="445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89148" tIns="44574" rIns="89148" bIns="445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C401609-F54A-4009-91CF-0BEF82844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95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89148" tIns="44574" rIns="89148" bIns="44574" rtlCol="0"/>
          <a:lstStyle>
            <a:lvl1pPr algn="l">
              <a:defRPr sz="11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89148" tIns="44574" rIns="89148" bIns="44574" rtlCol="0"/>
          <a:lstStyle>
            <a:lvl1pPr algn="r">
              <a:defRPr sz="11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48" tIns="44574" rIns="89148" bIns="445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89148" tIns="44574" rIns="89148" bIns="4457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89148" tIns="44574" rIns="89148" bIns="44574" rtlCol="0" anchor="b"/>
          <a:lstStyle>
            <a:lvl1pPr algn="l">
              <a:defRPr sz="11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89148" tIns="44574" rIns="89148" bIns="44574" rtlCol="0" anchor="b"/>
          <a:lstStyle>
            <a:lvl1pPr algn="r">
              <a:defRPr sz="1100">
                <a:cs typeface="Arial" pitchFamily="34" charset="0"/>
              </a:defRPr>
            </a:lvl1pPr>
          </a:lstStyle>
          <a:p>
            <a:pPr>
              <a:defRPr/>
            </a:pPr>
            <a:fld id="{3AF17833-FF17-4930-ACA3-4A68716B5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4782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Other suggested titles:</a:t>
            </a:r>
          </a:p>
          <a:p>
            <a:endParaRPr lang="en-US" dirty="0"/>
          </a:p>
          <a:p>
            <a:r>
              <a:rPr lang="en-US" dirty="0"/>
              <a:t>“Benefits of oneM2M Standardization”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5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305800" y="6400800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fld id="{B52B8AB2-264B-4AC2-9175-A38C93BC556B}" type="slidenum">
              <a:rPr lang="en-US" sz="1200" smtClean="0"/>
              <a:pPr algn="r">
                <a:defRPr/>
              </a:pPr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457200" y="5075238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1581150" y="152400"/>
            <a:ext cx="59817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076826"/>
            <a:ext cx="7772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629025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1" cap="all">
                <a:solidFill>
                  <a:srgbClr val="A0A0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5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7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85800" y="5069775"/>
            <a:ext cx="77724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ko-KR" sz="2000" dirty="0">
                <a:solidFill>
                  <a:srgbClr val="B42025"/>
                </a:solidFill>
                <a:ea typeface="굴림" panose="020B0600000101010101" pitchFamily="34" charset="-127"/>
              </a:rPr>
              <a:t>Group Name: ARC</a:t>
            </a:r>
          </a:p>
          <a:p>
            <a:pPr eaLnBrk="1" hangingPunct="1"/>
            <a:r>
              <a:rPr lang="en-US" altLang="ko-KR" sz="2000" dirty="0">
                <a:solidFill>
                  <a:srgbClr val="B42025"/>
                </a:solidFill>
                <a:ea typeface="굴림" panose="020B0600000101010101" pitchFamily="34" charset="-127"/>
              </a:rPr>
              <a:t>Source: Catalina Mladin (Convida)</a:t>
            </a:r>
          </a:p>
          <a:p>
            <a:pPr eaLnBrk="1" hangingPunct="1"/>
            <a:r>
              <a:rPr lang="en-US" altLang="ko-KR" sz="2000" dirty="0">
                <a:solidFill>
                  <a:srgbClr val="B42025"/>
                </a:solidFill>
                <a:ea typeface="굴림" panose="020B0600000101010101" pitchFamily="34" charset="-127"/>
              </a:rPr>
              <a:t>Meeting Date: 2018-09-16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sz="4000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Edge/Fog</a:t>
            </a:r>
            <a:endParaRPr lang="en-US" sz="4000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AD2E-1B05-4EE1-B497-586B872E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792162"/>
          </a:xfrm>
        </p:spPr>
        <p:txBody>
          <a:bodyPr/>
          <a:lstStyle/>
          <a:p>
            <a:r>
              <a:rPr lang="en-US" dirty="0"/>
              <a:t>Fog service request redirection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273B3-04CE-4F5C-804C-4739E8F2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33502"/>
            <a:ext cx="5009457" cy="354809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39EFBA-7FF1-41C7-9D64-4EB8EF4A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371600"/>
            <a:ext cx="3733800" cy="4876800"/>
          </a:xfrm>
        </p:spPr>
        <p:txBody>
          <a:bodyPr>
            <a:normAutofit fontScale="92500" lnSpcReduction="20000"/>
          </a:bodyPr>
          <a:lstStyle/>
          <a:p>
            <a:r>
              <a:rPr lang="en-GB" sz="2300" dirty="0">
                <a:solidFill>
                  <a:schemeClr val="accent1"/>
                </a:solidFill>
              </a:rPr>
              <a:t>Q6: </a:t>
            </a:r>
            <a:r>
              <a:rPr lang="en-US" sz="2300" dirty="0">
                <a:solidFill>
                  <a:schemeClr val="accent1"/>
                </a:solidFill>
              </a:rPr>
              <a:t>Which requests can be redirected? What is the relationship with request re-targeting?</a:t>
            </a:r>
          </a:p>
          <a:p>
            <a:r>
              <a:rPr lang="en-US" sz="2300" dirty="0">
                <a:solidFill>
                  <a:schemeClr val="accent1"/>
                </a:solidFill>
              </a:rPr>
              <a:t>Proposal: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Redirection of requests can be restricted to specific types and may be restricted to those targeted to Fog CSE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These are NOT DM operations, although they could be considered orchestration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May be associated with verification and reservation of capabilities. There may be associated policies</a:t>
            </a:r>
          </a:p>
          <a:p>
            <a:pPr marL="457200" lvl="1" indent="0">
              <a:buNone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1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C446-DA6A-4817-AC97-B7F6EEE3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69" y="274638"/>
            <a:ext cx="7369531" cy="1143000"/>
          </a:xfrm>
        </p:spPr>
        <p:txBody>
          <a:bodyPr/>
          <a:lstStyle/>
          <a:p>
            <a:r>
              <a:rPr lang="en-US" sz="3600" dirty="0"/>
              <a:t>Inclusion of new/potential nodes and capabilities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A3540C-2EF1-4C88-AA56-2C3BC0410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69" y="1295400"/>
            <a:ext cx="5120384" cy="4876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B51C13-DF2D-4BFC-ABFF-FF1CCF040935}"/>
              </a:ext>
            </a:extLst>
          </p:cNvPr>
          <p:cNvSpPr txBox="1">
            <a:spLocks/>
          </p:cNvSpPr>
          <p:nvPr/>
        </p:nvSpPr>
        <p:spPr>
          <a:xfrm>
            <a:off x="5105400" y="1396302"/>
            <a:ext cx="3822904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7338" indent="-287338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SzPct val="120000"/>
              <a:buFont typeface="Arial"/>
              <a:buChar char="•"/>
              <a:defRPr sz="2400" b="0" i="0" kern="1200">
                <a:solidFill>
                  <a:srgbClr val="191919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Tx/>
              <a:buFont typeface="Arial"/>
              <a:buChar char="•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chemeClr val="tx1"/>
                </a:solidFill>
              </a:rPr>
              <a:t>Fog deployment flexibility requires ability to dynamically include new/potential nodes in clusters/groups.</a:t>
            </a:r>
          </a:p>
          <a:p>
            <a:r>
              <a:rPr lang="en-GB" sz="1900" dirty="0">
                <a:solidFill>
                  <a:schemeClr val="accent1"/>
                </a:solidFill>
              </a:rPr>
              <a:t>Q: Can existing groups be used for fog clusters/groups? </a:t>
            </a:r>
            <a:r>
              <a:rPr lang="en-US" sz="1900" dirty="0">
                <a:solidFill>
                  <a:schemeClr val="accent1"/>
                </a:solidFill>
              </a:rPr>
              <a:t>How will the fog clusters be used?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/>
                </a:solidFill>
              </a:rPr>
              <a:t>Proposal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We need the ability to  describe and manage: existing vs. potential vs. available capabilities;  potential vs available vs unavailable  nodes. This can be tied in with the earlier profile definitions.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 standardized framework of relationships, together with policies can enable “relationship management” within orchestration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The leader can split tasks or  service requests and assign them to fog nodes. Others TBD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0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1176-515C-49AA-9E78-3CE729F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24543"/>
            <a:ext cx="7772400" cy="566058"/>
          </a:xfrm>
        </p:spPr>
        <p:txBody>
          <a:bodyPr/>
          <a:lstStyle/>
          <a:p>
            <a:r>
              <a:rPr lang="en-US" sz="4000" dirty="0"/>
              <a:t>Way forward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D580-12D4-4E8E-BDFF-5EFA6FF2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Discuss issues and proposals for consensus on:</a:t>
            </a:r>
          </a:p>
          <a:p>
            <a:pPr marL="0" indent="0">
              <a:buNone/>
            </a:pPr>
            <a:r>
              <a:rPr lang="en-US" dirty="0"/>
              <a:t>… </a:t>
            </a:r>
            <a:r>
              <a:rPr lang="en-US" sz="2800" dirty="0"/>
              <a:t>Concepts/ definitions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Services (CSF/Us?), service profiles?</a:t>
            </a:r>
          </a:p>
          <a:p>
            <a:pPr marL="0" indent="0">
              <a:buNone/>
            </a:pPr>
            <a:r>
              <a:rPr lang="en-US" sz="2800" dirty="0"/>
              <a:t>… High-level features for TR-0052? (Yes/No, Others?)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East-West communications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Multiple registrations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Orchestration of services (remote instantiation, request redirection, dynamic cluster management, etc.)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/>
                </a:solidFill>
              </a:rPr>
              <a:t>… DM vs. orchestration</a:t>
            </a:r>
            <a:r>
              <a:rPr lang="en-US" sz="1900" dirty="0"/>
              <a:t>.: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sz="1500" dirty="0"/>
              <a:t>Alt1: Widen the concept of DM to include CSF/U and AE remote instantiation, re-direction of service requests, management of potential nodes, others TBD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sz="1500" dirty="0"/>
              <a:t>Alt 2: clarify that orchestration applies only to FDE nodes, DM applies to endpoints, etc.</a:t>
            </a:r>
          </a:p>
          <a:p>
            <a:pPr marL="914400" lvl="2">
              <a:buFont typeface="Arial" panose="020B0604020202020204" pitchFamily="34" charset="0"/>
              <a:buChar char="•"/>
            </a:pPr>
            <a:r>
              <a:rPr lang="en-US" sz="1500" dirty="0"/>
              <a:t>Alt 3: TBD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1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E6D75C-A5F6-41E2-9639-80B4260D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E46A8-3274-46D3-867A-BAA59F534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contribution seeks to address questions and issues brought up by the Edge/Fog and Vehicular Domain work so far which are:</a:t>
            </a:r>
          </a:p>
          <a:p>
            <a:pPr lvl="1"/>
            <a:r>
              <a:rPr lang="en-US" dirty="0"/>
              <a:t>Especially relevant to the entire architecture</a:t>
            </a:r>
          </a:p>
          <a:p>
            <a:pPr lvl="1"/>
            <a:r>
              <a:rPr lang="en-US" dirty="0"/>
              <a:t>Gating issues determining way forward</a:t>
            </a:r>
          </a:p>
          <a:p>
            <a:pPr lvl="1"/>
            <a:r>
              <a:rPr lang="en-US" dirty="0"/>
              <a:t>Generally inter-related, therefore not in a strict order (also not an exhaustive list).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The purpose is to establish a common vision/ understanding regarding the upcoming work to be done in order to enable Edge/fog in oneM2M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9197C1-CCE4-430D-AA76-CDB0E32B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From generic F/E use-case….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94984-4243-4837-9324-D1CF8B8636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600201"/>
            <a:ext cx="46228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1E698E-0C4C-46A2-A253-E22DAF544E9C}"/>
              </a:ext>
            </a:extLst>
          </p:cNvPr>
          <p:cNvSpPr/>
          <p:nvPr/>
        </p:nvSpPr>
        <p:spPr>
          <a:xfrm>
            <a:off x="5638800" y="1524000"/>
            <a:ext cx="304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… East-West communications</a:t>
            </a:r>
          </a:p>
          <a:p>
            <a:r>
              <a:rPr lang="en-GB" dirty="0">
                <a:solidFill>
                  <a:schemeClr val="accent1"/>
                </a:solidFill>
              </a:rPr>
              <a:t>… Multiple registrations</a:t>
            </a:r>
          </a:p>
          <a:p>
            <a:r>
              <a:rPr lang="en-GB" dirty="0">
                <a:solidFill>
                  <a:schemeClr val="accent1"/>
                </a:solidFill>
              </a:rPr>
              <a:t>… Orchestration of </a:t>
            </a:r>
            <a:r>
              <a:rPr lang="en-GB" b="1" dirty="0">
                <a:solidFill>
                  <a:schemeClr val="accent1"/>
                </a:solidFill>
              </a:rPr>
              <a:t>services</a:t>
            </a:r>
          </a:p>
          <a:p>
            <a:r>
              <a:rPr lang="en-GB" dirty="0">
                <a:solidFill>
                  <a:schemeClr val="accent1"/>
                </a:solidFill>
              </a:rPr>
              <a:t>…remote instantiation of </a:t>
            </a:r>
            <a:r>
              <a:rPr lang="en-GB" b="1" dirty="0">
                <a:solidFill>
                  <a:schemeClr val="accent1"/>
                </a:solidFill>
              </a:rPr>
              <a:t>services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r>
              <a:rPr lang="en-GB" dirty="0">
                <a:solidFill>
                  <a:schemeClr val="accent1"/>
                </a:solidFill>
              </a:rPr>
              <a:t>…remote provisioning of information required to instantiate the </a:t>
            </a:r>
            <a:r>
              <a:rPr lang="en-GB" b="1" dirty="0">
                <a:solidFill>
                  <a:schemeClr val="accent1"/>
                </a:solidFill>
              </a:rPr>
              <a:t>services</a:t>
            </a:r>
            <a:r>
              <a:rPr lang="en-GB" dirty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</a:endParaRPr>
          </a:p>
          <a:p>
            <a:pPr lvl="0" hangingPunct="0"/>
            <a:r>
              <a:rPr lang="en-GB" dirty="0">
                <a:solidFill>
                  <a:schemeClr val="accent1"/>
                </a:solidFill>
              </a:rPr>
              <a:t>…sharing and discovery of service capability information</a:t>
            </a:r>
            <a:endParaRPr lang="en-US" dirty="0">
              <a:solidFill>
                <a:schemeClr val="accent4"/>
              </a:solidFill>
            </a:endParaRPr>
          </a:p>
          <a:p>
            <a:pPr lvl="0" hangingPunct="0"/>
            <a:r>
              <a:rPr lang="en-GB" dirty="0">
                <a:solidFill>
                  <a:schemeClr val="accent1"/>
                </a:solidFill>
              </a:rPr>
              <a:t>…requests for services to be provided by specific Fog/Edge nodes.</a:t>
            </a:r>
          </a:p>
          <a:p>
            <a:pPr hangingPunct="0"/>
            <a:r>
              <a:rPr lang="en-GB" dirty="0"/>
              <a:t>…</a:t>
            </a:r>
            <a:r>
              <a:rPr lang="en-GB" b="1" dirty="0"/>
              <a:t>Service</a:t>
            </a:r>
            <a:r>
              <a:rPr lang="en-GB" dirty="0"/>
              <a:t> continuity and migration among Fog/Edge nodes.</a:t>
            </a:r>
            <a:endParaRPr lang="en-US" dirty="0"/>
          </a:p>
          <a:p>
            <a:pPr lvl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1176-515C-49AA-9E78-3CE729F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4543"/>
            <a:ext cx="7543800" cy="1143000"/>
          </a:xfrm>
        </p:spPr>
        <p:txBody>
          <a:bodyPr/>
          <a:lstStyle/>
          <a:p>
            <a:r>
              <a:rPr lang="en-US" sz="4000" dirty="0"/>
              <a:t>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D580-12D4-4E8E-BDFF-5EFA6FF2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Q1: What are “services”? </a:t>
            </a:r>
          </a:p>
          <a:p>
            <a:r>
              <a:rPr lang="en-US" dirty="0"/>
              <a:t>Definition/differentiation is important in drawing Key Issues, i.e. moving from stage 1 to stage 2</a:t>
            </a:r>
          </a:p>
          <a:p>
            <a:pPr lvl="0"/>
            <a:r>
              <a:rPr lang="en-US" dirty="0"/>
              <a:t>Proposal: Introduce CSFUs (CSF Units):</a:t>
            </a:r>
          </a:p>
          <a:p>
            <a:pPr lvl="1"/>
            <a:r>
              <a:rPr lang="en-US" dirty="0"/>
              <a:t>CSF contains CSFUs, e.g. SEC includes authentication, access control enforcement, remote security provisioning, etc.  CSFU contains multiple TS-0031 features.</a:t>
            </a:r>
          </a:p>
          <a:p>
            <a:r>
              <a:rPr lang="en-US" dirty="0"/>
              <a:t>Options for service definition: combinations of AEs, CSFs, CSFUs, e.g.: AEs + CSFs , AEs only, CSFs only, CSFU only, etc.</a:t>
            </a:r>
          </a:p>
          <a:p>
            <a:r>
              <a:rPr lang="en-US" u="sng" dirty="0"/>
              <a:t>Proposal P1:</a:t>
            </a:r>
          </a:p>
          <a:p>
            <a:pPr lvl="1"/>
            <a:r>
              <a:rPr lang="en-US" dirty="0"/>
              <a:t>Stage 1 uses “AEs + CSF/Us” definition, as the differentiation is architectural and/or deployment based</a:t>
            </a:r>
          </a:p>
          <a:p>
            <a:pPr lvl="1"/>
            <a:r>
              <a:rPr lang="en-US" dirty="0"/>
              <a:t>Stages2 + use “CSF/U” definition. </a:t>
            </a:r>
          </a:p>
          <a:p>
            <a:pPr lvl="2"/>
            <a:r>
              <a:rPr lang="en-US" dirty="0"/>
              <a:t>To Do: Revise specs as needed. There might be a few cases where “AEs +CSF/Us” might be needed.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0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E22E56-F726-48D4-BF77-AE8A17E3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sz="3600" dirty="0"/>
              <a:t>Service Profiles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6A690-7C0B-4DD0-B934-6C0FD52D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/>
              <a:t>Needed from the current F/E usecases:  to be able to  determine which Fog nodes can cooperate in providing services</a:t>
            </a:r>
          </a:p>
          <a:p>
            <a:r>
              <a:rPr lang="en-US" dirty="0"/>
              <a:t>We currently have :</a:t>
            </a:r>
          </a:p>
          <a:p>
            <a:pPr lvl="1"/>
            <a:r>
              <a:rPr lang="en-GB" dirty="0"/>
              <a:t>“standardized configuration settings”, “configuration of devices” in TS-0002, mainly under management</a:t>
            </a:r>
            <a:endParaRPr lang="en-US" dirty="0"/>
          </a:p>
          <a:p>
            <a:pPr lvl="1"/>
            <a:r>
              <a:rPr lang="en-US" dirty="0"/>
              <a:t> “functions” in TS-0031 mapped to CSFs, composed of Feature sets: </a:t>
            </a:r>
            <a:r>
              <a:rPr lang="en-US" i="1" dirty="0"/>
              <a:t>“</a:t>
            </a:r>
            <a:r>
              <a:rPr lang="en-GB" i="1" dirty="0"/>
              <a:t>A Feature is an atomic procedure defined by oneM2M. For example, a Feature to set the max number of </a:t>
            </a:r>
            <a:r>
              <a:rPr lang="en-GB" i="1" dirty="0" err="1"/>
              <a:t>contentInstances</a:t>
            </a:r>
            <a:r>
              <a:rPr lang="en-GB" i="1" dirty="0"/>
              <a:t> within a container or a Feature for application registration”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Q2: How to characterize services? What is the relationship with characterization of devices or nodes? How to characterize different functional levels?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u="sng" dirty="0"/>
              <a:t>Proposal P2:</a:t>
            </a:r>
          </a:p>
          <a:p>
            <a:pPr lvl="1"/>
            <a:r>
              <a:rPr lang="en-US" dirty="0"/>
              <a:t>Stage 2:</a:t>
            </a:r>
          </a:p>
          <a:p>
            <a:pPr lvl="2"/>
            <a:r>
              <a:rPr lang="en-US" dirty="0"/>
              <a:t>Service profiles  = List of CSF/U </a:t>
            </a:r>
          </a:p>
          <a:p>
            <a:pPr lvl="2"/>
            <a:r>
              <a:rPr lang="en-US" dirty="0"/>
              <a:t>Device/Node profile =  List of node capabilities = List of DM-objects</a:t>
            </a:r>
          </a:p>
          <a:p>
            <a:pPr lvl="2"/>
            <a:r>
              <a:rPr lang="en-US" dirty="0"/>
              <a:t>Allow to define  “AE Profile” and customizable attributes, e.g. number of other nodes served</a:t>
            </a:r>
          </a:p>
          <a:p>
            <a:pPr lvl="2"/>
            <a:r>
              <a:rPr lang="en-US" dirty="0"/>
              <a:t>Allow to define Total/ Potential/ Available values </a:t>
            </a:r>
          </a:p>
          <a:p>
            <a:pPr lvl="2"/>
            <a:endParaRPr lang="en-US" dirty="0"/>
          </a:p>
          <a:p>
            <a:pPr lvl="1"/>
            <a:r>
              <a:rPr lang="en-US" u="sng" dirty="0"/>
              <a:t>Remaining questions: </a:t>
            </a:r>
          </a:p>
          <a:p>
            <a:pPr lvl="2"/>
            <a:r>
              <a:rPr lang="en-US" dirty="0"/>
              <a:t>Clarify CSFU or “Service Profile” relationship to TS-0031 features</a:t>
            </a:r>
          </a:p>
          <a:p>
            <a:pPr lvl="2"/>
            <a:r>
              <a:rPr lang="en-US" dirty="0"/>
              <a:t>Are services  and AEs always DM managed or not?</a:t>
            </a:r>
          </a:p>
          <a:p>
            <a:pPr lvl="2"/>
            <a:r>
              <a:rPr lang="en-US" dirty="0"/>
              <a:t>To Do: Propose and implement Stage 1 answer as well.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0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6914CB-0C1D-4F40-A076-451D578F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020762"/>
          </a:xfrm>
        </p:spPr>
        <p:txBody>
          <a:bodyPr/>
          <a:lstStyle/>
          <a:p>
            <a:r>
              <a:rPr lang="en-US" sz="4000" dirty="0"/>
              <a:t>East-West direct communications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6040CE-CC73-4126-8584-DC4E05C11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52599"/>
            <a:ext cx="115085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727D2-AD27-434E-9894-9D368F9CA3D6}"/>
              </a:ext>
            </a:extLst>
          </p:cNvPr>
          <p:cNvSpPr/>
          <p:nvPr/>
        </p:nvSpPr>
        <p:spPr>
          <a:xfrm>
            <a:off x="4724400" y="1143000"/>
            <a:ext cx="3924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Fog deployments are supposed to operate with some degree of autonomy from the cloud. At a basic level this requires </a:t>
            </a:r>
            <a:r>
              <a:rPr lang="en-GB" u="sng" dirty="0">
                <a:solidFill>
                  <a:schemeClr val="accent1"/>
                </a:solidFill>
              </a:rPr>
              <a:t>peer-to-peer communications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do not rely on the cloud (Note: this feature may also be required by the 3GPP V2V Work Item)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dirty="0"/>
              <a:t>Establishment of the a </a:t>
            </a:r>
            <a:r>
              <a:rPr lang="en-GB" u="sng" dirty="0">
                <a:solidFill>
                  <a:schemeClr val="accent1"/>
                </a:solidFill>
              </a:rPr>
              <a:t>Fog hierarchy and peer relationships between nodes </a:t>
            </a:r>
            <a:r>
              <a:rPr lang="en-GB" dirty="0"/>
              <a:t>(e.g. for cooperation between nodes)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2A84C1-15BB-4B3B-988B-CB1285E1519C}"/>
              </a:ext>
            </a:extLst>
          </p:cNvPr>
          <p:cNvSpPr/>
          <p:nvPr/>
        </p:nvSpPr>
        <p:spPr>
          <a:xfrm>
            <a:off x="-8138" y="3984840"/>
            <a:ext cx="88702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GB" dirty="0">
                <a:solidFill>
                  <a:schemeClr val="accent1"/>
                </a:solidFill>
              </a:rPr>
              <a:t>Q3. Do East-West direct communications also imply “E-W registration”? 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Proposal P3:  </a:t>
            </a:r>
            <a:r>
              <a:rPr lang="en-US" dirty="0"/>
              <a:t>Some “formal relationship” is needed to communicate, e.g. “lightweight registration”. Registration management includes maintaining status (active/inactive), scope (which communications are allowed), etc. per registration.</a:t>
            </a:r>
          </a:p>
          <a:p>
            <a:pPr lvl="1"/>
            <a:r>
              <a:rPr lang="en-US" dirty="0"/>
              <a:t>oneM2M agrees on defining basic registration relationships between nodes. Registration management includes </a:t>
            </a:r>
            <a:r>
              <a:rPr lang="en-US" u="sng" dirty="0"/>
              <a:t>registration relationship management </a:t>
            </a:r>
            <a:r>
              <a:rPr lang="en-US" dirty="0"/>
              <a:t>between nodes.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FCEC4C2-BC21-46D3-8591-3B50BAC02F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172603"/>
              </p:ext>
            </p:extLst>
          </p:nvPr>
        </p:nvGraphicFramePr>
        <p:xfrm>
          <a:off x="152400" y="1447800"/>
          <a:ext cx="4648200" cy="2098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3" imgW="10020139" imgH="4524525" progId="Visio.Drawing.15">
                  <p:embed/>
                </p:oleObj>
              </mc:Choice>
              <mc:Fallback>
                <p:oleObj name="Visio" r:id="rId3" imgW="10020139" imgH="4524525" progId="Visio.Drawing.15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FCEC4C2-BC21-46D3-8591-3B50BAC02F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447800"/>
                        <a:ext cx="4648200" cy="2098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56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6914CB-0C1D-4F40-A076-451D578F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020762"/>
          </a:xfrm>
        </p:spPr>
        <p:txBody>
          <a:bodyPr/>
          <a:lstStyle/>
          <a:p>
            <a:r>
              <a:rPr lang="en-US" sz="4000" dirty="0"/>
              <a:t>Registration-service relationship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6040CE-CC73-4126-8584-DC4E05C11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52599"/>
            <a:ext cx="115085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727D2-AD27-434E-9894-9D368F9CA3D6}"/>
              </a:ext>
            </a:extLst>
          </p:cNvPr>
          <p:cNvSpPr/>
          <p:nvPr/>
        </p:nvSpPr>
        <p:spPr>
          <a:xfrm>
            <a:off x="457200" y="1250272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TR-0026 has usecases which require: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 of </a:t>
            </a:r>
            <a:r>
              <a:rPr lang="en-US" u="sng" dirty="0">
                <a:solidFill>
                  <a:schemeClr val="accent1"/>
                </a:solidFill>
              </a:rPr>
              <a:t>multiple registrations </a:t>
            </a:r>
            <a:r>
              <a:rPr lang="en-US" dirty="0"/>
              <a:t>for the same entity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accent1"/>
                </a:solidFill>
              </a:rPr>
              <a:t>registrations with different context levels </a:t>
            </a:r>
            <a:r>
              <a:rPr lang="en-US" dirty="0"/>
              <a:t>( e.g. “ full” vs. “lightweight”)</a:t>
            </a:r>
          </a:p>
          <a:p>
            <a:pPr marL="0" lvl="1"/>
            <a:r>
              <a:rPr lang="en-GB" dirty="0"/>
              <a:t>TS-0001: “Registration is the process of delivering AE or CSE information to another CSE in order to use M2M Services.”</a:t>
            </a:r>
          </a:p>
          <a:p>
            <a:pPr marL="0" lvl="1"/>
            <a:endParaRPr lang="en-GB" dirty="0"/>
          </a:p>
          <a:p>
            <a:pPr marL="0" lvl="1"/>
            <a:r>
              <a:rPr lang="en-GB" dirty="0">
                <a:solidFill>
                  <a:schemeClr val="accent1"/>
                </a:solidFill>
              </a:rPr>
              <a:t>Enabling a CSE to be registered to multiple Registrars seems a path to solutions for E-W communications, mobility, Fog deployment enablement, reliability, etc.</a:t>
            </a:r>
          </a:p>
          <a:p>
            <a:pPr marL="0" lvl="1"/>
            <a:endParaRPr lang="en-GB" dirty="0"/>
          </a:p>
          <a:p>
            <a:pPr marL="0" lvl="1"/>
            <a:endParaRPr lang="en-US" dirty="0"/>
          </a:p>
          <a:p>
            <a:pPr marL="0" lvl="1"/>
            <a:endParaRPr lang="en-GB" dirty="0"/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2A84C1-15BB-4B3B-988B-CB1285E1519C}"/>
              </a:ext>
            </a:extLst>
          </p:cNvPr>
          <p:cNvSpPr/>
          <p:nvPr/>
        </p:nvSpPr>
        <p:spPr>
          <a:xfrm>
            <a:off x="0" y="3352800"/>
            <a:ext cx="8763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>
                <a:solidFill>
                  <a:schemeClr val="accent1"/>
                </a:solidFill>
              </a:rPr>
              <a:t>Q4. What are the implications of allowing multiple</a:t>
            </a:r>
            <a:r>
              <a:rPr lang="en-US" dirty="0">
                <a:solidFill>
                  <a:schemeClr val="accent1"/>
                </a:solidFill>
              </a:rPr>
              <a:t> registrations to the registration-service relationship? 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Proposal P4: </a:t>
            </a:r>
            <a:r>
              <a:rPr lang="en-US" dirty="0"/>
              <a:t>Registrations indicate which services (CSF/U) are requested/accepted (via profiles?). </a:t>
            </a:r>
            <a:r>
              <a:rPr lang="en-US" u="sng" dirty="0"/>
              <a:t>Service relationship/status management </a:t>
            </a:r>
            <a:r>
              <a:rPr lang="en-US" dirty="0"/>
              <a:t>done in addition to registration relationship management. Rules/restrictions may be provided, e.g. some services can be provided only by specific registrar.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CSF/U and profile definition include “basic” services such as routing. </a:t>
            </a:r>
            <a:r>
              <a:rPr lang="en-US" dirty="0">
                <a:solidFill>
                  <a:schemeClr val="accent1"/>
                </a:solidFill>
              </a:rPr>
              <a:t>This can enable a future solution for the routing/registration loops as well.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7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FB7B99-BD55-477C-B9EB-3A375199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944562"/>
          </a:xfrm>
        </p:spPr>
        <p:txBody>
          <a:bodyPr/>
          <a:lstStyle/>
          <a:p>
            <a:r>
              <a:rPr lang="en-US" dirty="0"/>
              <a:t>Orchestration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82C8C-CEAA-4304-9FB3-3D65F2ACD700}"/>
              </a:ext>
            </a:extLst>
          </p:cNvPr>
          <p:cNvSpPr/>
          <p:nvPr/>
        </p:nvSpPr>
        <p:spPr>
          <a:xfrm>
            <a:off x="6096000" y="781266"/>
            <a:ext cx="247738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Features from usecases:</a:t>
            </a:r>
          </a:p>
          <a:p>
            <a:r>
              <a:rPr lang="en-US" dirty="0"/>
              <a:t>…</a:t>
            </a:r>
            <a:r>
              <a:rPr lang="en-GB" dirty="0"/>
              <a:t>creation of orchestration policies or profiles,</a:t>
            </a:r>
          </a:p>
          <a:p>
            <a:r>
              <a:rPr lang="en-GB" dirty="0"/>
              <a:t>…sharing and discovery of service capability information </a:t>
            </a:r>
          </a:p>
          <a:p>
            <a:r>
              <a:rPr lang="en-GB" dirty="0">
                <a:solidFill>
                  <a:schemeClr val="accent1"/>
                </a:solidFill>
              </a:rPr>
              <a:t> …remote instantiation and management of services and  provisioning of information required to instantiate and manage the services </a:t>
            </a:r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…</a:t>
            </a:r>
            <a:r>
              <a:rPr lang="en-US" dirty="0">
                <a:solidFill>
                  <a:schemeClr val="accent1"/>
                </a:solidFill>
              </a:rPr>
              <a:t>service requests re-directed to other nodes,</a:t>
            </a:r>
          </a:p>
          <a:p>
            <a:r>
              <a:rPr lang="en-US" dirty="0">
                <a:solidFill>
                  <a:schemeClr val="accent1"/>
                </a:solidFill>
              </a:rPr>
              <a:t>… deployment flexibility via ability to include new/potential nodes.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199" name="Picture 3198">
            <a:extLst>
              <a:ext uri="{FF2B5EF4-FFF2-40B4-BE49-F238E27FC236}">
                <a16:creationId xmlns:a16="http://schemas.microsoft.com/office/drawing/2014/main" id="{D56A3714-881C-47B0-BB9A-CCC6F46D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11" y="2451774"/>
            <a:ext cx="4355398" cy="4148205"/>
          </a:xfrm>
          <a:prstGeom prst="rect">
            <a:avLst/>
          </a:prstGeom>
        </p:spPr>
      </p:pic>
      <p:sp>
        <p:nvSpPr>
          <p:cNvPr id="147" name="Content Placeholder 2">
            <a:extLst>
              <a:ext uri="{FF2B5EF4-FFF2-40B4-BE49-F238E27FC236}">
                <a16:creationId xmlns:a16="http://schemas.microsoft.com/office/drawing/2014/main" id="{DDF9E4E2-1646-4028-85FC-AC44E85C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14" y="992341"/>
            <a:ext cx="5546871" cy="1496122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Proposed “service orchestration” working definition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1"/>
                </a:solidFill>
              </a:rPr>
              <a:t>Automated and dynamic coordination, configuration, arrangement and management of services supported by a single M2M Node or a network of distributed M2M Nodes, in order to provide custom and differentiated services from the service layer.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11E7-9336-40B4-8D7B-BDAF1EF3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instantiation of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B62C0-B2CE-40BD-A128-D100F182B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066800"/>
            <a:ext cx="3886200" cy="5181600"/>
          </a:xfrm>
        </p:spPr>
        <p:txBody>
          <a:bodyPr>
            <a:normAutofit fontScale="92500" lnSpcReduction="10000"/>
          </a:bodyPr>
          <a:lstStyle/>
          <a:p>
            <a:r>
              <a:rPr lang="en-GB" sz="1900" dirty="0">
                <a:solidFill>
                  <a:schemeClr val="accent1"/>
                </a:solidFill>
              </a:rPr>
              <a:t>Q5: </a:t>
            </a:r>
            <a:r>
              <a:rPr lang="en-US" sz="1900" dirty="0">
                <a:solidFill>
                  <a:schemeClr val="accent1"/>
                </a:solidFill>
              </a:rPr>
              <a:t>Do services to be instantiated include AEs, or just CSF/U? Who initiates? What is the relationship with DM?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/>
                </a:solidFill>
              </a:rPr>
              <a:t>Proposal P5: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Both AEs and CSF/Us can be instantiated remotely and managed.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Triggered by  various AE/CSE actions,  but only Fog nodes make the request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Remote Instantiation requests can be restricted to entities within a group/cluster, based on hierarchy/relationships TBD.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To Do for oneM2M: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Decide if remote instantiation as part of orchestration needs to be implemented via DM i.e. via </a:t>
            </a:r>
            <a:r>
              <a:rPr lang="en-US" sz="1700" dirty="0" err="1"/>
              <a:t>mgmtObj</a:t>
            </a:r>
            <a:r>
              <a:rPr lang="en-US" sz="1700" dirty="0"/>
              <a:t>/mgmtCmd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2CA71-7DC3-4BE4-80C0-FF6DB9B8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4887468" cy="39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13104"/>
      </p:ext>
    </p:extLst>
  </p:cSld>
  <p:clrMapOvr>
    <a:masterClrMapping/>
  </p:clrMapOvr>
</p:sld>
</file>

<file path=ppt/theme/theme1.xml><?xml version="1.0" encoding="utf-8"?>
<a:theme xmlns:a="http://schemas.openxmlformats.org/drawingml/2006/main" name="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80034</TotalTime>
  <Words>1387</Words>
  <Application>Microsoft Office PowerPoint</Application>
  <PresentationFormat>On-screen Show (4:3)</PresentationFormat>
  <Paragraphs>122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굴림</vt:lpstr>
      <vt:lpstr>맑은 고딕</vt:lpstr>
      <vt:lpstr>Arial</vt:lpstr>
      <vt:lpstr>Calibri</vt:lpstr>
      <vt:lpstr>oneM2M Content Theme</vt:lpstr>
      <vt:lpstr>Visio</vt:lpstr>
      <vt:lpstr>Edge/Fog</vt:lpstr>
      <vt:lpstr>Introduction</vt:lpstr>
      <vt:lpstr>From generic F/E use-case….</vt:lpstr>
      <vt:lpstr>Services </vt:lpstr>
      <vt:lpstr>Service Profiles</vt:lpstr>
      <vt:lpstr>East-West direct communications</vt:lpstr>
      <vt:lpstr>Registration-service relationship</vt:lpstr>
      <vt:lpstr>Orchestration</vt:lpstr>
      <vt:lpstr>Remote instantiation of services </vt:lpstr>
      <vt:lpstr>Fog service request redirection</vt:lpstr>
      <vt:lpstr>Inclusion of new/potential nodes and capabilities</vt:lpstr>
      <vt:lpstr>Way forward</vt:lpstr>
    </vt:vector>
  </TitlesOfParts>
  <Company>oneM2M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oneM2M - Taking a Look Inside</dc:title>
  <dc:creator/>
  <cp:keywords>oneM2M, M2M, IoT</cp:keywords>
  <cp:lastModifiedBy>Catalina Mladin 01</cp:lastModifiedBy>
  <cp:revision>2973</cp:revision>
  <cp:lastPrinted>2018-09-04T16:25:57Z</cp:lastPrinted>
  <dcterms:created xsi:type="dcterms:W3CDTF">2012-09-11T22:52:11Z</dcterms:created>
  <dcterms:modified xsi:type="dcterms:W3CDTF">2018-09-16T23:31:52Z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1672106458</vt:i4>
  </property>
  <property fmtid="{D5CDD505-2E9C-101B-9397-08002B2CF9AE}" pid="4" name="_EmailSubject">
    <vt:lpwstr>TIA oneM2M panel discussion </vt:lpwstr>
  </property>
  <property fmtid="{D5CDD505-2E9C-101B-9397-08002B2CF9AE}" pid="5" name="_AuthorEmail">
    <vt:lpwstr>omar.elloumi@nokia.com</vt:lpwstr>
  </property>
  <property fmtid="{D5CDD505-2E9C-101B-9397-08002B2CF9AE}" pid="6" name="_AuthorEmailDisplayName">
    <vt:lpwstr>Elloumi, Omar (Nokia - FR)</vt:lpwstr>
  </property>
  <property fmtid="{D5CDD505-2E9C-101B-9397-08002B2CF9AE}" pid="7" name="_PreviousAdHocReviewCycleID">
    <vt:i4>473736659</vt:i4>
  </property>
</Properties>
</file>