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321" r:id="rId6"/>
    <p:sldId id="334" r:id="rId7"/>
    <p:sldId id="335" r:id="rId8"/>
    <p:sldId id="326" r:id="rId9"/>
    <p:sldId id="324" r:id="rId10"/>
    <p:sldId id="307" r:id="rId11"/>
    <p:sldId id="328" r:id="rId12"/>
    <p:sldId id="332" r:id="rId13"/>
    <p:sldId id="323" r:id="rId14"/>
    <p:sldId id="331" r:id="rId15"/>
    <p:sldId id="329" r:id="rId16"/>
    <p:sldId id="33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alina Mladin" initials="CMM" lastIdx="1" clrIdx="0">
    <p:extLst>
      <p:ext uri="{19B8F6BF-5375-455C-9EA6-DF929625EA0E}">
        <p15:presenceInfo xmlns:p15="http://schemas.microsoft.com/office/powerpoint/2012/main" userId="Catalina Mla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1" autoAdjust="0"/>
    <p:restoredTop sz="94660"/>
  </p:normalViewPr>
  <p:slideViewPr>
    <p:cSldViewPr>
      <p:cViewPr varScale="1">
        <p:scale>
          <a:sx n="60" d="100"/>
          <a:sy n="60" d="100"/>
        </p:scale>
        <p:origin x="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964617-FCDD-479E-93E2-227AD841101D}" type="datetimeFigureOut">
              <a:rPr lang="en-US" altLang="ja-JP"/>
              <a:pPr/>
              <a:t>8/29/2015</a:t>
            </a:fld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9E42A0-60A4-44F9-A67D-6535B2B28AB7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407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9A2F22-A311-4355-9577-C1891B8573E1}" type="datetimeFigureOut">
              <a:rPr lang="ko-KR" altLang="en-US"/>
              <a:pPr/>
              <a:t>2015-08-29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08D03-7E3F-4F16-B15C-B4D71E5CD6F8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1373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36F1165D-C358-4627-9AEE-92474872A3BA}" type="slidenum">
              <a:rPr lang="ko-KR" altLang="en-US"/>
              <a:pPr eaLnBrk="1" hangingPunct="1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275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08D03-7E3F-4F16-B15C-B4D71E5CD6F8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9805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08D03-7E3F-4F16-B15C-B4D71E5CD6F8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476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08D03-7E3F-4F16-B15C-B4D71E5CD6F8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018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1868990-A3D6-4D53-ACDF-0066A8D1BC4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50380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4"/>
          <p:cNvSpPr txBox="1">
            <a:spLocks noChangeArrowheads="1"/>
          </p:cNvSpPr>
          <p:nvPr userDrawn="1"/>
        </p:nvSpPr>
        <p:spPr bwMode="auto">
          <a:xfrm>
            <a:off x="457200" y="6324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kumimoji="1" lang="en-US" altLang="ja-JP" dirty="0" smtClean="0"/>
              <a:t>MAS-2015-0623</a:t>
            </a:r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5D8F1F-0A42-45EF-8A72-296B8E1AB4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6268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41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0425" cy="473075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7375" y="6248400"/>
            <a:ext cx="2897188" cy="473075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375" y="6248400"/>
            <a:ext cx="2128838" cy="473075"/>
          </a:xfrm>
          <a:prstGeom prst="rect">
            <a:avLst/>
          </a:prstGeom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C1F368-8006-4478-B9D2-F1533B9242FE}" type="slidenum">
              <a:rPr lang="fr-FR" altLang="en-US"/>
              <a:pPr/>
              <a:t>‹#›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575194006"/>
      </p:ext>
    </p:extLst>
  </p:cSld>
  <p:clrMapOvr>
    <a:masterClrMapping/>
  </p:clrMapOvr>
  <p:transition spd="slow"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  <p:sldLayoutId id="21474837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2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1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1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emf"/><Relationship Id="rId18" Type="http://schemas.openxmlformats.org/officeDocument/2006/relationships/image" Target="../media/image21.emf"/><Relationship Id="rId26" Type="http://schemas.openxmlformats.org/officeDocument/2006/relationships/image" Target="../media/image29.emf"/><Relationship Id="rId39" Type="http://schemas.openxmlformats.org/officeDocument/2006/relationships/image" Target="../media/image42.emf"/><Relationship Id="rId21" Type="http://schemas.openxmlformats.org/officeDocument/2006/relationships/image" Target="../media/image24.emf"/><Relationship Id="rId34" Type="http://schemas.openxmlformats.org/officeDocument/2006/relationships/image" Target="../media/image37.emf"/><Relationship Id="rId42" Type="http://schemas.openxmlformats.org/officeDocument/2006/relationships/image" Target="../media/image45.emf"/><Relationship Id="rId47" Type="http://schemas.openxmlformats.org/officeDocument/2006/relationships/image" Target="../media/image50.emf"/><Relationship Id="rId50" Type="http://schemas.openxmlformats.org/officeDocument/2006/relationships/image" Target="../media/image53.emf"/><Relationship Id="rId55" Type="http://schemas.openxmlformats.org/officeDocument/2006/relationships/image" Target="../media/image58.emf"/><Relationship Id="rId7" Type="http://schemas.openxmlformats.org/officeDocument/2006/relationships/image" Target="../media/image10.emf"/><Relationship Id="rId12" Type="http://schemas.openxmlformats.org/officeDocument/2006/relationships/image" Target="../media/image15.emf"/><Relationship Id="rId17" Type="http://schemas.openxmlformats.org/officeDocument/2006/relationships/image" Target="../media/image20.emf"/><Relationship Id="rId25" Type="http://schemas.openxmlformats.org/officeDocument/2006/relationships/image" Target="../media/image28.emf"/><Relationship Id="rId33" Type="http://schemas.openxmlformats.org/officeDocument/2006/relationships/image" Target="../media/image36.emf"/><Relationship Id="rId38" Type="http://schemas.openxmlformats.org/officeDocument/2006/relationships/image" Target="../media/image41.emf"/><Relationship Id="rId46" Type="http://schemas.openxmlformats.org/officeDocument/2006/relationships/image" Target="../media/image49.emf"/><Relationship Id="rId2" Type="http://schemas.openxmlformats.org/officeDocument/2006/relationships/image" Target="../media/image5.emf"/><Relationship Id="rId16" Type="http://schemas.openxmlformats.org/officeDocument/2006/relationships/image" Target="../media/image19.emf"/><Relationship Id="rId20" Type="http://schemas.openxmlformats.org/officeDocument/2006/relationships/image" Target="../media/image23.emf"/><Relationship Id="rId29" Type="http://schemas.openxmlformats.org/officeDocument/2006/relationships/image" Target="../media/image32.emf"/><Relationship Id="rId41" Type="http://schemas.openxmlformats.org/officeDocument/2006/relationships/image" Target="../media/image44.emf"/><Relationship Id="rId54" Type="http://schemas.openxmlformats.org/officeDocument/2006/relationships/image" Target="../media/image57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image" Target="../media/image14.emf"/><Relationship Id="rId24" Type="http://schemas.openxmlformats.org/officeDocument/2006/relationships/image" Target="../media/image27.emf"/><Relationship Id="rId32" Type="http://schemas.openxmlformats.org/officeDocument/2006/relationships/image" Target="../media/image35.emf"/><Relationship Id="rId37" Type="http://schemas.openxmlformats.org/officeDocument/2006/relationships/image" Target="../media/image40.emf"/><Relationship Id="rId40" Type="http://schemas.openxmlformats.org/officeDocument/2006/relationships/image" Target="../media/image43.emf"/><Relationship Id="rId45" Type="http://schemas.openxmlformats.org/officeDocument/2006/relationships/image" Target="../media/image48.emf"/><Relationship Id="rId53" Type="http://schemas.openxmlformats.org/officeDocument/2006/relationships/image" Target="../media/image56.emf"/><Relationship Id="rId5" Type="http://schemas.openxmlformats.org/officeDocument/2006/relationships/image" Target="../media/image8.emf"/><Relationship Id="rId15" Type="http://schemas.openxmlformats.org/officeDocument/2006/relationships/image" Target="../media/image18.emf"/><Relationship Id="rId23" Type="http://schemas.openxmlformats.org/officeDocument/2006/relationships/image" Target="../media/image26.emf"/><Relationship Id="rId28" Type="http://schemas.openxmlformats.org/officeDocument/2006/relationships/image" Target="../media/image31.emf"/><Relationship Id="rId36" Type="http://schemas.openxmlformats.org/officeDocument/2006/relationships/image" Target="../media/image39.emf"/><Relationship Id="rId49" Type="http://schemas.openxmlformats.org/officeDocument/2006/relationships/image" Target="../media/image52.emf"/><Relationship Id="rId10" Type="http://schemas.openxmlformats.org/officeDocument/2006/relationships/image" Target="../media/image13.emf"/><Relationship Id="rId19" Type="http://schemas.openxmlformats.org/officeDocument/2006/relationships/image" Target="../media/image22.emf"/><Relationship Id="rId31" Type="http://schemas.openxmlformats.org/officeDocument/2006/relationships/image" Target="../media/image34.emf"/><Relationship Id="rId44" Type="http://schemas.openxmlformats.org/officeDocument/2006/relationships/image" Target="../media/image47.emf"/><Relationship Id="rId52" Type="http://schemas.openxmlformats.org/officeDocument/2006/relationships/image" Target="../media/image55.emf"/><Relationship Id="rId4" Type="http://schemas.openxmlformats.org/officeDocument/2006/relationships/image" Target="../media/image7.emf"/><Relationship Id="rId9" Type="http://schemas.openxmlformats.org/officeDocument/2006/relationships/image" Target="../media/image12.emf"/><Relationship Id="rId14" Type="http://schemas.openxmlformats.org/officeDocument/2006/relationships/image" Target="../media/image17.emf"/><Relationship Id="rId22" Type="http://schemas.openxmlformats.org/officeDocument/2006/relationships/image" Target="../media/image25.emf"/><Relationship Id="rId27" Type="http://schemas.openxmlformats.org/officeDocument/2006/relationships/image" Target="../media/image30.emf"/><Relationship Id="rId30" Type="http://schemas.openxmlformats.org/officeDocument/2006/relationships/image" Target="../media/image33.emf"/><Relationship Id="rId35" Type="http://schemas.openxmlformats.org/officeDocument/2006/relationships/image" Target="../media/image38.emf"/><Relationship Id="rId43" Type="http://schemas.openxmlformats.org/officeDocument/2006/relationships/image" Target="../media/image46.emf"/><Relationship Id="rId48" Type="http://schemas.openxmlformats.org/officeDocument/2006/relationships/image" Target="../media/image51.emf"/><Relationship Id="rId56" Type="http://schemas.openxmlformats.org/officeDocument/2006/relationships/image" Target="../media/image59.emf"/><Relationship Id="rId8" Type="http://schemas.openxmlformats.org/officeDocument/2006/relationships/image" Target="../media/image11.emf"/><Relationship Id="rId51" Type="http://schemas.openxmlformats.org/officeDocument/2006/relationships/image" Target="../media/image54.emf"/><Relationship Id="rId3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ja-JP" altLang="ja-JP">
              <a:solidFill>
                <a:srgbClr val="FFFFFF"/>
              </a:solidFill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573017"/>
            <a:ext cx="7772400" cy="160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z="4800" b="1" dirty="0" smtClean="0">
                <a:solidFill>
                  <a:srgbClr val="A0A0A3"/>
                </a:solidFill>
              </a:rPr>
              <a:t>Ontology Resource</a:t>
            </a:r>
            <a:br>
              <a:rPr lang="en-US" altLang="ja-JP" sz="4800" b="1" dirty="0" smtClean="0">
                <a:solidFill>
                  <a:srgbClr val="A0A0A3"/>
                </a:solidFill>
              </a:rPr>
            </a:br>
            <a:r>
              <a:rPr lang="en-US" altLang="ja-JP" sz="4800" b="1" dirty="0" smtClean="0">
                <a:solidFill>
                  <a:srgbClr val="A0A0A3"/>
                </a:solidFill>
              </a:rPr>
              <a:t>Discussion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50732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B42025"/>
                </a:solidFill>
              </a:rPr>
              <a:t>Group Name</a:t>
            </a:r>
            <a:r>
              <a:rPr lang="en-US" altLang="ja-JP">
                <a:solidFill>
                  <a:srgbClr val="B42025"/>
                </a:solidFill>
              </a:rPr>
              <a:t>: </a:t>
            </a:r>
            <a:r>
              <a:rPr lang="en-US" altLang="ja-JP" smtClean="0">
                <a:solidFill>
                  <a:srgbClr val="B42025"/>
                </a:solidFill>
              </a:rPr>
              <a:t>MAS#19</a:t>
            </a:r>
            <a:endParaRPr lang="en-US" altLang="ja-JP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ja-JP" dirty="0">
                <a:solidFill>
                  <a:srgbClr val="B42025"/>
                </a:solidFill>
              </a:rPr>
              <a:t>Source: </a:t>
            </a:r>
            <a:r>
              <a:rPr lang="en-US" altLang="ja-JP" dirty="0" smtClean="0">
                <a:solidFill>
                  <a:srgbClr val="B42025"/>
                </a:solidFill>
              </a:rPr>
              <a:t>InterDigital</a:t>
            </a:r>
            <a:endParaRPr lang="en-US" altLang="ja-JP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ja-JP" dirty="0" smtClean="0">
                <a:solidFill>
                  <a:srgbClr val="B42025"/>
                </a:solidFill>
              </a:rPr>
              <a:t>Contact: Catalina.Mladin@InterDigital.com</a:t>
            </a:r>
            <a:endParaRPr lang="en-US" altLang="ja-JP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ja-JP" dirty="0" smtClean="0">
                <a:solidFill>
                  <a:srgbClr val="B42025"/>
                </a:solidFill>
              </a:rPr>
              <a:t>Meeting Date: </a:t>
            </a:r>
            <a:r>
              <a:rPr lang="en-US" altLang="ja-JP" dirty="0" smtClean="0">
                <a:solidFill>
                  <a:srgbClr val="B42025"/>
                </a:solidFill>
              </a:rPr>
              <a:t>2015-09-06   </a:t>
            </a:r>
            <a:r>
              <a:rPr lang="en-US" altLang="ja-JP" dirty="0" smtClean="0">
                <a:solidFill>
                  <a:srgbClr val="B42025"/>
                </a:solidFill>
              </a:rPr>
              <a:t>Agenda </a:t>
            </a:r>
            <a:r>
              <a:rPr lang="en-US" altLang="ja-JP" dirty="0">
                <a:solidFill>
                  <a:srgbClr val="B42025"/>
                </a:solidFill>
              </a:rPr>
              <a:t>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Analysis/ PROs &amp; </a:t>
            </a:r>
            <a:r>
              <a:rPr lang="en-US" dirty="0"/>
              <a:t>CONs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1676400"/>
            <a:ext cx="2160240" cy="420087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96" y="1340768"/>
            <a:ext cx="34203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Unstructured (OWL)</a:t>
            </a:r>
          </a:p>
          <a:p>
            <a:r>
              <a:rPr lang="en-US" dirty="0" smtClean="0"/>
              <a:t>+ “Existing” approach</a:t>
            </a:r>
          </a:p>
          <a:p>
            <a:r>
              <a:rPr lang="en-US" dirty="0" smtClean="0"/>
              <a:t>==? Parsing</a:t>
            </a:r>
          </a:p>
          <a:p>
            <a:r>
              <a:rPr lang="en-US" dirty="0" smtClean="0"/>
              <a:t>+ One retrieve needed</a:t>
            </a:r>
          </a:p>
          <a:p>
            <a:r>
              <a:rPr lang="en-US" dirty="0" smtClean="0"/>
              <a:t>==? Caching</a:t>
            </a:r>
          </a:p>
          <a:p>
            <a:r>
              <a:rPr lang="en-US" dirty="0" smtClean="0"/>
              <a:t>==? Availability without external connection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56172" y="1340768"/>
            <a:ext cx="39604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Structured:</a:t>
            </a:r>
          </a:p>
          <a:p>
            <a:r>
              <a:rPr lang="en-US" dirty="0" smtClean="0"/>
              <a:t>+ Enables inter-ontology mapping within the platform</a:t>
            </a:r>
          </a:p>
          <a:p>
            <a:r>
              <a:rPr lang="en-US" dirty="0" smtClean="0"/>
              <a:t>+ Enables ontology extensions</a:t>
            </a:r>
          </a:p>
          <a:p>
            <a:r>
              <a:rPr lang="en-US" dirty="0"/>
              <a:t>-</a:t>
            </a:r>
            <a:r>
              <a:rPr lang="en-US" dirty="0" smtClean="0"/>
              <a:t> Many retrieves? (+one can retrieve the whole resource, same as OWL file)</a:t>
            </a:r>
          </a:p>
          <a:p>
            <a:r>
              <a:rPr lang="en-US" dirty="0" smtClean="0"/>
              <a:t>+ Enables easier to identify partial updates of ontology, which may result in semantic annotation updates </a:t>
            </a:r>
          </a:p>
          <a:p>
            <a:r>
              <a:rPr lang="en-US" dirty="0" smtClean="0"/>
              <a:t>+ Enables use of ontology sections (i.e. from SSN)</a:t>
            </a:r>
          </a:p>
          <a:p>
            <a:r>
              <a:rPr lang="en-US" dirty="0" smtClean="0"/>
              <a:t>+ Enables reasoning-related features, as each class/ relationship is addressable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63312" y="4830281"/>
            <a:ext cx="8229600" cy="1046991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C00000"/>
                </a:solidFill>
              </a:rPr>
              <a:t>Why not supporting both?</a:t>
            </a:r>
          </a:p>
          <a:p>
            <a:r>
              <a:rPr lang="en-US" sz="1800" dirty="0" smtClean="0"/>
              <a:t>Both approaches allow support of multiple ontologies such that they can be discovered and re-used by the M2M system</a:t>
            </a:r>
          </a:p>
          <a:p>
            <a:r>
              <a:rPr lang="en-US" sz="1800" dirty="0" smtClean="0"/>
              <a:t>Both </a:t>
            </a:r>
            <a:r>
              <a:rPr lang="en-US" sz="1800" dirty="0"/>
              <a:t>approaches </a:t>
            </a:r>
            <a:r>
              <a:rPr lang="en-US" sz="1800" dirty="0" smtClean="0"/>
              <a:t>enable ontology use </a:t>
            </a:r>
            <a:r>
              <a:rPr lang="en-US" sz="1800" dirty="0"/>
              <a:t>for semantic </a:t>
            </a:r>
            <a:r>
              <a:rPr lang="en-US" sz="1800" dirty="0" smtClean="0"/>
              <a:t>annotation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 Approach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470" y="1386443"/>
            <a:ext cx="5607762" cy="548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075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material from </a:t>
            </a:r>
            <a:br>
              <a:rPr lang="en-US" dirty="0" smtClean="0"/>
            </a:br>
            <a:r>
              <a:rPr lang="en-US" dirty="0" smtClean="0"/>
              <a:t>TS-0012: oneM2M Base Ontology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619672" y="19168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856618"/>
              </p:ext>
            </p:extLst>
          </p:nvPr>
        </p:nvGraphicFramePr>
        <p:xfrm>
          <a:off x="1619672" y="1916832"/>
          <a:ext cx="5314950" cy="399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0" name="Presentation" r:id="rId3" imgW="4570415" imgH="3427482" progId="PowerPoint.Show.12">
                  <p:embed/>
                </p:oleObj>
              </mc:Choice>
              <mc:Fallback>
                <p:oleObj name="Presentation" r:id="rId3" imgW="4570415" imgH="3427482" progId="PowerPoint.Show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1916832"/>
                        <a:ext cx="5314950" cy="399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9440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25929"/>
            <a:ext cx="5616624" cy="397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material from </a:t>
            </a:r>
            <a:br>
              <a:rPr lang="en-US" dirty="0" smtClean="0"/>
            </a:br>
            <a:r>
              <a:rPr lang="en-US" dirty="0" smtClean="0"/>
              <a:t>MAS-2015-0551R01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15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81993" cy="3124943"/>
          </a:xfrm>
        </p:spPr>
        <p:txBody>
          <a:bodyPr/>
          <a:lstStyle/>
          <a:p>
            <a:pPr marL="0" lvl="1" indent="0">
              <a:buNone/>
            </a:pPr>
            <a:r>
              <a:rPr lang="en-US" sz="2000" dirty="0"/>
              <a:t>Ontology repository (MAS-2015-0528 </a:t>
            </a:r>
            <a:endParaRPr lang="en-US" sz="2000" dirty="0" smtClean="0"/>
          </a:p>
          <a:p>
            <a:pPr marL="0" lvl="1" indent="0">
              <a:buNone/>
            </a:pPr>
            <a:r>
              <a:rPr lang="en-US" sz="2000" dirty="0" smtClean="0"/>
              <a:t>NEC </a:t>
            </a:r>
            <a:r>
              <a:rPr lang="en-US" sz="2000" dirty="0"/>
              <a:t>proposal)</a:t>
            </a:r>
          </a:p>
          <a:p>
            <a:pPr marL="731520" lvl="3"/>
            <a:r>
              <a:rPr lang="en-US" altLang="en-US" sz="1400" dirty="0">
                <a:solidFill>
                  <a:schemeClr val="tx1"/>
                </a:solidFill>
              </a:rPr>
              <a:t>Supports Management of ontologies</a:t>
            </a:r>
          </a:p>
          <a:p>
            <a:pPr marL="731520" lvl="3"/>
            <a:r>
              <a:rPr lang="en-US" altLang="en-US" sz="1400" dirty="0">
                <a:solidFill>
                  <a:schemeClr val="tx1"/>
                </a:solidFill>
              </a:rPr>
              <a:t>Supports CRUD, SPARQL query on ontology (as special retrieve</a:t>
            </a:r>
            <a:r>
              <a:rPr lang="en-US" altLang="en-US" sz="1400" dirty="0" smtClean="0">
                <a:solidFill>
                  <a:schemeClr val="tx1"/>
                </a:solidFill>
              </a:rPr>
              <a:t>)</a:t>
            </a:r>
          </a:p>
          <a:p>
            <a:pPr marL="502920" lvl="3" indent="0">
              <a:buNone/>
            </a:pPr>
            <a:endParaRPr lang="en-US" altLang="en-US" sz="14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2000" dirty="0" smtClean="0"/>
              <a:t>Q: What is the representation of the individual ontology resources in this picture (e.g. oneM2M Base, SSN)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5" name="TextBox 4"/>
          <p:cNvSpPr txBox="1"/>
          <p:nvPr/>
        </p:nvSpPr>
        <p:spPr>
          <a:xfrm>
            <a:off x="501954" y="5232596"/>
            <a:ext cx="7976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Following:  “Unstructured” and “Structured” approaches to the representation question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9193" y="1706651"/>
            <a:ext cx="3240000" cy="181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69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Goal 1: Make local and imported Ontologies available for Annotation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2235542"/>
              </p:ext>
            </p:extLst>
          </p:nvPr>
        </p:nvGraphicFramePr>
        <p:xfrm>
          <a:off x="559602" y="1844804"/>
          <a:ext cx="8229599" cy="42256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76094"/>
                <a:gridCol w="432048"/>
                <a:gridCol w="6521457"/>
              </a:tblGrid>
              <a:tr h="548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Functionality</a:t>
                      </a:r>
                      <a:endParaRPr lang="en-GB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No</a:t>
                      </a:r>
                      <a:endParaRPr lang="en-GB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Requirement</a:t>
                      </a:r>
                      <a:endParaRPr lang="en-GB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Ontology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M2M System shall support modelling semantic descriptions of Things (including relationships among them) by using ontologies.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69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Ontology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32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M2M system shall be able to model devices based on ontologies which may be available outside the M2M system (e.g. HGI device template).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Ontology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M2M System shall be able to re-use common ontologies (e.g., location, time ontologies, etc.) which are commonly used in M2M Applications.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Ontology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23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M2M system shall be able to support mechanisms to import external ontologies into the M2M system.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Ontology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M2M System shall provide the capability to retrieve semantic descriptions and ontologies stored outside of the M2M System.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6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Ontology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M2M System shall support storage, management and discovery of ontologies.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Ontology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24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M2M System shall be able to support update of ontologies.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7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Ontology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22</a:t>
                      </a:r>
                      <a:endParaRPr lang="en-GB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M2M system shall provide the capability for making ontology available in the M2M System, e.g. through announcement.</a:t>
                      </a:r>
                      <a:endParaRPr lang="en-GB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3305" marR="6330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414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589303"/>
              </p:ext>
            </p:extLst>
          </p:nvPr>
        </p:nvGraphicFramePr>
        <p:xfrm>
          <a:off x="444663" y="1916832"/>
          <a:ext cx="8242137" cy="4648792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239611"/>
                <a:gridCol w="478254"/>
                <a:gridCol w="6524272"/>
              </a:tblGrid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Functionality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No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5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Requirement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Ontology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18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M2M System shall be able to use ontologies that contain concepts representing aspects (e.g. a room) that are not represented by resources of the M2M System.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Ontology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17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M2M System shall be able to support extending ontologies in the M2M system.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Ontology</a:t>
                      </a:r>
                      <a:endParaRPr lang="en-GB" sz="15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5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M2M System should be able to provide translation capabilities from different modeling languages for ontologies to the language adopted by oneM2M if the expressiveness of the imported ontology allows.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71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Ontology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16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M2M System shall provide support for linking ontologies defined in the context of the M2M system with ontologies defined outside this context.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Ontology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29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The M2M System </a:t>
                      </a:r>
                      <a:r>
                        <a:rPr lang="en-US" sz="1500" dirty="0" smtClean="0">
                          <a:effectLst/>
                        </a:rPr>
                        <a:t>shall</a:t>
                      </a:r>
                      <a:r>
                        <a:rPr lang="en-US" sz="1500" baseline="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enable </a:t>
                      </a:r>
                      <a:r>
                        <a:rPr lang="en-US" sz="1500" dirty="0">
                          <a:effectLst/>
                        </a:rPr>
                        <a:t>functions for data conversion based on ontologies.</a:t>
                      </a:r>
                      <a:endParaRPr lang="en-GB" sz="15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55518" marR="5551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5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Reasoning</a:t>
                      </a:r>
                      <a:endParaRPr kumimoji="0" lang="en-GB" sz="1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M2M system shall be able to update ontologies as a result of the ontology reasoning.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5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Reasoning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M2M System shall be able to support semantic reasoning e.g. ontology reasoning or semantic rule-based reasoning.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15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en-US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Reasoning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M2M System shall be able to support adding and updating semantic information based on semantic reasoning.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Goal </a:t>
            </a:r>
            <a:r>
              <a:rPr lang="en-US" sz="4000" dirty="0" smtClean="0"/>
              <a:t>2: </a:t>
            </a:r>
            <a:r>
              <a:rPr lang="en-US" sz="4000" dirty="0"/>
              <a:t>Make </a:t>
            </a:r>
            <a:r>
              <a:rPr lang="en-US" sz="4000" dirty="0" smtClean="0"/>
              <a:t>Ontologies flexible enough for enhanced functionality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048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Unstructured Approach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83568" y="1556792"/>
            <a:ext cx="8229600" cy="4525963"/>
          </a:xfrm>
        </p:spPr>
        <p:txBody>
          <a:bodyPr/>
          <a:lstStyle/>
          <a:p>
            <a:r>
              <a:rPr lang="en-US" dirty="0" smtClean="0"/>
              <a:t>Ontology to be accessed directly from specialized format file e.g. OWL</a:t>
            </a:r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Should both local content storage (file as resource content) and external (IRI) be supported?</a:t>
            </a:r>
            <a:endParaRPr lang="en-US" dirty="0"/>
          </a:p>
          <a:p>
            <a:pPr lvl="1"/>
            <a:r>
              <a:rPr lang="en-US" dirty="0" smtClean="0"/>
              <a:t>If supporting IRI, are multiple allowed?</a:t>
            </a:r>
          </a:p>
          <a:p>
            <a:pPr lvl="1"/>
            <a:r>
              <a:rPr lang="en-US" dirty="0"/>
              <a:t>Is “internal” vs. “external” designation needed, and if yes how to fully define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Anything </a:t>
            </a:r>
            <a:r>
              <a:rPr lang="en-US" dirty="0"/>
              <a:t>else </a:t>
            </a:r>
            <a:r>
              <a:rPr lang="en-US" dirty="0" smtClean="0"/>
              <a:t>needed?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0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Unstructured Approach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952" y="2864563"/>
            <a:ext cx="4464496" cy="4200871"/>
          </a:xfrm>
        </p:spPr>
        <p:txBody>
          <a:bodyPr/>
          <a:lstStyle/>
          <a:p>
            <a:r>
              <a:rPr lang="en-US" sz="2400" b="1" i="1" dirty="0" err="1" smtClean="0"/>
              <a:t>contentF</a:t>
            </a:r>
            <a:r>
              <a:rPr lang="en-US" sz="2400" b="1" i="1" dirty="0" err="1" smtClean="0">
                <a:solidFill>
                  <a:schemeClr val="tx1"/>
                </a:solidFill>
              </a:rPr>
              <a:t>ormat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may indicate that </a:t>
            </a:r>
            <a:r>
              <a:rPr lang="en-US" sz="2400" b="1" i="1" dirty="0" smtClean="0">
                <a:solidFill>
                  <a:schemeClr val="tx1"/>
                </a:solidFill>
              </a:rPr>
              <a:t>content</a:t>
            </a:r>
            <a:r>
              <a:rPr lang="en-US" sz="2400" dirty="0" smtClean="0">
                <a:solidFill>
                  <a:schemeClr val="tx1"/>
                </a:solidFill>
              </a:rPr>
              <a:t> is IRI or file, as well as indicating file format e.g. OWL</a:t>
            </a:r>
          </a:p>
          <a:p>
            <a:r>
              <a:rPr lang="en-US" sz="2400" b="1" i="1" dirty="0" smtClean="0"/>
              <a:t>description</a:t>
            </a:r>
            <a:r>
              <a:rPr lang="en-US" sz="2400" dirty="0" smtClean="0"/>
              <a:t> is rather generic, but may be useful in categorizing by verticals, etc.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772707" y="240664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5789663"/>
              </p:ext>
            </p:extLst>
          </p:nvPr>
        </p:nvGraphicFramePr>
        <p:xfrm>
          <a:off x="772706" y="1988841"/>
          <a:ext cx="3293885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Visio" r:id="rId3" imgW="2743279" imgH="1809635" progId="Visio.Drawing.15">
                  <p:embed/>
                </p:oleObj>
              </mc:Choice>
              <mc:Fallback>
                <p:oleObj name="Visio" r:id="rId3" imgW="2743279" imgH="1809635" progId="Visio.Drawing.15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706" y="1988841"/>
                        <a:ext cx="3293885" cy="25922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2670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Structured Approach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EAE548C6-0A77-41A4-B323-123A794098E5}" type="slidenum">
              <a:rPr lang="en-US" smtClean="0"/>
              <a:t>7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16016" y="1676400"/>
            <a:ext cx="3384376" cy="399330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403339" y="1462671"/>
            <a:ext cx="5508409" cy="153053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Previous proposals: MAS-2015-0603</a:t>
            </a:r>
          </a:p>
          <a:p>
            <a:pPr marL="0" lvl="1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Ontology resource with &lt;class&gt; and &lt;relationship&gt; child resources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7" name="Group 4"/>
          <p:cNvGrpSpPr>
            <a:grpSpLocks noChangeAspect="1"/>
          </p:cNvGrpSpPr>
          <p:nvPr/>
        </p:nvGrpSpPr>
        <p:grpSpPr bwMode="auto">
          <a:xfrm>
            <a:off x="599369" y="2060848"/>
            <a:ext cx="5607940" cy="4180631"/>
            <a:chOff x="402" y="799"/>
            <a:chExt cx="4263" cy="317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2" y="799"/>
              <a:ext cx="4247" cy="3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" y="799"/>
              <a:ext cx="1035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2" y="799"/>
              <a:ext cx="1035" cy="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443" y="825"/>
              <a:ext cx="933" cy="200"/>
            </a:xfrm>
            <a:prstGeom prst="rect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4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" y="824"/>
              <a:ext cx="48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4" y="824"/>
              <a:ext cx="48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758" y="871"/>
              <a:ext cx="39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Ontology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7" name="Picture 1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1299"/>
              <a:ext cx="104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1299"/>
              <a:ext cx="1042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376" y="1330"/>
              <a:ext cx="934" cy="157"/>
            </a:xfrm>
            <a:custGeom>
              <a:avLst/>
              <a:gdLst>
                <a:gd name="T0" fmla="*/ 150 w 1920"/>
                <a:gd name="T1" fmla="*/ 301 h 301"/>
                <a:gd name="T2" fmla="*/ 1769 w 1920"/>
                <a:gd name="T3" fmla="*/ 301 h 301"/>
                <a:gd name="T4" fmla="*/ 1920 w 1920"/>
                <a:gd name="T5" fmla="*/ 151 h 301"/>
                <a:gd name="T6" fmla="*/ 1920 w 1920"/>
                <a:gd name="T7" fmla="*/ 151 h 301"/>
                <a:gd name="T8" fmla="*/ 1769 w 1920"/>
                <a:gd name="T9" fmla="*/ 0 h 301"/>
                <a:gd name="T10" fmla="*/ 1769 w 1920"/>
                <a:gd name="T11" fmla="*/ 0 h 301"/>
                <a:gd name="T12" fmla="*/ 150 w 1920"/>
                <a:gd name="T13" fmla="*/ 0 h 301"/>
                <a:gd name="T14" fmla="*/ 0 w 1920"/>
                <a:gd name="T15" fmla="*/ 151 h 301"/>
                <a:gd name="T16" fmla="*/ 0 w 1920"/>
                <a:gd name="T17" fmla="*/ 151 h 301"/>
                <a:gd name="T18" fmla="*/ 150 w 1920"/>
                <a:gd name="T19" fmla="*/ 301 h 301"/>
                <a:gd name="T20" fmla="*/ 150 w 1920"/>
                <a:gd name="T21" fmla="*/ 301 h 3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0" h="301">
                  <a:moveTo>
                    <a:pt x="150" y="301"/>
                  </a:moveTo>
                  <a:lnTo>
                    <a:pt x="1769" y="301"/>
                  </a:lnTo>
                  <a:cubicBezTo>
                    <a:pt x="1852" y="301"/>
                    <a:pt x="1920" y="234"/>
                    <a:pt x="1920" y="151"/>
                  </a:cubicBezTo>
                  <a:cubicBezTo>
                    <a:pt x="1920" y="151"/>
                    <a:pt x="1920" y="151"/>
                    <a:pt x="1920" y="151"/>
                  </a:cubicBezTo>
                  <a:cubicBezTo>
                    <a:pt x="1920" y="68"/>
                    <a:pt x="1852" y="0"/>
                    <a:pt x="1769" y="0"/>
                  </a:cubicBezTo>
                  <a:cubicBezTo>
                    <a:pt x="1769" y="0"/>
                    <a:pt x="1769" y="0"/>
                    <a:pt x="1769" y="0"/>
                  </a:cubicBezTo>
                  <a:lnTo>
                    <a:pt x="150" y="0"/>
                  </a:lnTo>
                  <a:cubicBezTo>
                    <a:pt x="67" y="0"/>
                    <a:pt x="0" y="68"/>
                    <a:pt x="0" y="151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0" y="234"/>
                    <a:pt x="67" y="301"/>
                    <a:pt x="150" y="301"/>
                  </a:cubicBezTo>
                  <a:cubicBezTo>
                    <a:pt x="150" y="301"/>
                    <a:pt x="150" y="301"/>
                    <a:pt x="150" y="301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" name="Picture 1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2" y="1308"/>
              <a:ext cx="37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1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2" y="1308"/>
              <a:ext cx="373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1746" y="1356"/>
              <a:ext cx="272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Name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23" name="Picture 17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2959"/>
              <a:ext cx="956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8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2959"/>
              <a:ext cx="956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Rectangle 19"/>
            <p:cNvSpPr>
              <a:spLocks noChangeArrowheads="1"/>
            </p:cNvSpPr>
            <p:nvPr/>
          </p:nvSpPr>
          <p:spPr bwMode="auto">
            <a:xfrm>
              <a:off x="1376" y="2990"/>
              <a:ext cx="852" cy="178"/>
            </a:xfrm>
            <a:prstGeom prst="rect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20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" y="2976"/>
              <a:ext cx="66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7" name="Picture 21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" y="2976"/>
              <a:ext cx="66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Rectangle 22"/>
            <p:cNvSpPr>
              <a:spLocks noChangeArrowheads="1"/>
            </p:cNvSpPr>
            <p:nvPr/>
          </p:nvSpPr>
          <p:spPr bwMode="auto">
            <a:xfrm>
              <a:off x="1563" y="3025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&lt;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1605" y="3025"/>
              <a:ext cx="49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relationship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2007" y="3025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&gt;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25"/>
            <p:cNvSpPr>
              <a:spLocks noChangeShapeType="1"/>
            </p:cNvSpPr>
            <p:nvPr/>
          </p:nvSpPr>
          <p:spPr bwMode="auto">
            <a:xfrm>
              <a:off x="910" y="1025"/>
              <a:ext cx="0" cy="2745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 flipV="1">
              <a:off x="910" y="1408"/>
              <a:ext cx="466" cy="2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3" name="Picture 27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1558"/>
              <a:ext cx="104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4" name="Picture 28"/>
            <p:cNvPicPr>
              <a:picLocks noChangeAspect="1"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1558"/>
              <a:ext cx="1042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Freeform 29"/>
            <p:cNvSpPr>
              <a:spLocks/>
            </p:cNvSpPr>
            <p:nvPr/>
          </p:nvSpPr>
          <p:spPr bwMode="auto">
            <a:xfrm>
              <a:off x="1376" y="1590"/>
              <a:ext cx="934" cy="159"/>
            </a:xfrm>
            <a:custGeom>
              <a:avLst/>
              <a:gdLst>
                <a:gd name="T0" fmla="*/ 152 w 1920"/>
                <a:gd name="T1" fmla="*/ 305 h 305"/>
                <a:gd name="T2" fmla="*/ 1767 w 1920"/>
                <a:gd name="T3" fmla="*/ 305 h 305"/>
                <a:gd name="T4" fmla="*/ 1920 w 1920"/>
                <a:gd name="T5" fmla="*/ 152 h 305"/>
                <a:gd name="T6" fmla="*/ 1920 w 1920"/>
                <a:gd name="T7" fmla="*/ 152 h 305"/>
                <a:gd name="T8" fmla="*/ 1767 w 1920"/>
                <a:gd name="T9" fmla="*/ 0 h 305"/>
                <a:gd name="T10" fmla="*/ 1767 w 1920"/>
                <a:gd name="T11" fmla="*/ 0 h 305"/>
                <a:gd name="T12" fmla="*/ 152 w 1920"/>
                <a:gd name="T13" fmla="*/ 0 h 305"/>
                <a:gd name="T14" fmla="*/ 0 w 1920"/>
                <a:gd name="T15" fmla="*/ 152 h 305"/>
                <a:gd name="T16" fmla="*/ 0 w 1920"/>
                <a:gd name="T17" fmla="*/ 152 h 305"/>
                <a:gd name="T18" fmla="*/ 152 w 1920"/>
                <a:gd name="T19" fmla="*/ 305 h 305"/>
                <a:gd name="T20" fmla="*/ 152 w 1920"/>
                <a:gd name="T21" fmla="*/ 305 h 3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20" h="305">
                  <a:moveTo>
                    <a:pt x="152" y="305"/>
                  </a:moveTo>
                  <a:lnTo>
                    <a:pt x="1767" y="305"/>
                  </a:lnTo>
                  <a:cubicBezTo>
                    <a:pt x="1851" y="305"/>
                    <a:pt x="1920" y="237"/>
                    <a:pt x="1920" y="152"/>
                  </a:cubicBezTo>
                  <a:cubicBezTo>
                    <a:pt x="1920" y="152"/>
                    <a:pt x="1920" y="152"/>
                    <a:pt x="1920" y="152"/>
                  </a:cubicBezTo>
                  <a:cubicBezTo>
                    <a:pt x="1920" y="68"/>
                    <a:pt x="1851" y="0"/>
                    <a:pt x="1767" y="0"/>
                  </a:cubicBezTo>
                  <a:cubicBezTo>
                    <a:pt x="1767" y="0"/>
                    <a:pt x="1767" y="0"/>
                    <a:pt x="1767" y="0"/>
                  </a:cubicBezTo>
                  <a:lnTo>
                    <a:pt x="152" y="0"/>
                  </a:lnTo>
                  <a:cubicBezTo>
                    <a:pt x="68" y="0"/>
                    <a:pt x="0" y="68"/>
                    <a:pt x="0" y="152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237"/>
                    <a:pt x="68" y="305"/>
                    <a:pt x="152" y="305"/>
                  </a:cubicBezTo>
                  <a:cubicBezTo>
                    <a:pt x="152" y="305"/>
                    <a:pt x="152" y="305"/>
                    <a:pt x="152" y="305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36" name="Picture 30"/>
            <p:cNvPicPr>
              <a:picLocks noChangeAspect="1"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" y="1566"/>
              <a:ext cx="35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31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0" y="1566"/>
              <a:ext cx="358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Rectangle 32"/>
            <p:cNvSpPr>
              <a:spLocks noChangeArrowheads="1"/>
            </p:cNvSpPr>
            <p:nvPr/>
          </p:nvSpPr>
          <p:spPr bwMode="auto">
            <a:xfrm>
              <a:off x="1756" y="1616"/>
              <a:ext cx="248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Topic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Line 33"/>
            <p:cNvSpPr>
              <a:spLocks noChangeShapeType="1"/>
            </p:cNvSpPr>
            <p:nvPr/>
          </p:nvSpPr>
          <p:spPr bwMode="auto">
            <a:xfrm>
              <a:off x="910" y="3072"/>
              <a:ext cx="466" cy="7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0" name="Picture 34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1808"/>
              <a:ext cx="1042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35"/>
            <p:cNvPicPr>
              <a:picLocks noChangeAspect="1"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1808"/>
              <a:ext cx="1042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1376" y="1836"/>
              <a:ext cx="934" cy="212"/>
            </a:xfrm>
            <a:prstGeom prst="rect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3" name="Picture 37"/>
            <p:cNvPicPr>
              <a:picLocks noChangeAspect="1"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" y="1833"/>
              <a:ext cx="4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38"/>
            <p:cNvPicPr>
              <a:picLocks noChangeAspect="1"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9" y="1833"/>
              <a:ext cx="420" cy="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1726" y="1888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&lt;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1767" y="1888"/>
              <a:ext cx="22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class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1926" y="1888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&gt;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910" y="1942"/>
              <a:ext cx="466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49" name="Picture 43"/>
            <p:cNvPicPr>
              <a:picLocks noChangeAspect="1" noChangeArrowheads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1058"/>
              <a:ext cx="104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0" name="Picture 46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1049"/>
              <a:ext cx="4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47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1" y="1049"/>
              <a:ext cx="436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2" name="Line 49"/>
            <p:cNvSpPr>
              <a:spLocks noChangeShapeType="1"/>
            </p:cNvSpPr>
            <p:nvPr/>
          </p:nvSpPr>
          <p:spPr bwMode="auto">
            <a:xfrm>
              <a:off x="910" y="1157"/>
              <a:ext cx="466" cy="0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50"/>
            <p:cNvSpPr>
              <a:spLocks noChangeShapeType="1"/>
            </p:cNvSpPr>
            <p:nvPr/>
          </p:nvSpPr>
          <p:spPr bwMode="auto">
            <a:xfrm flipV="1">
              <a:off x="910" y="1669"/>
              <a:ext cx="466" cy="4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4" name="Picture 51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3660"/>
              <a:ext cx="956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52"/>
            <p:cNvPicPr>
              <a:picLocks noChangeAspect="1" noChangeArrowheads="1"/>
            </p:cNvPicPr>
            <p:nvPr/>
          </p:nvPicPr>
          <p:blipFill>
            <a:blip r:embed="rId2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8" y="3660"/>
              <a:ext cx="956" cy="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1376" y="3688"/>
              <a:ext cx="847" cy="182"/>
            </a:xfrm>
            <a:prstGeom prst="rect">
              <a:avLst/>
            </a:pr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57" name="Picture 54"/>
            <p:cNvPicPr>
              <a:picLocks noChangeAspect="1" noChangeArrowheads="1"/>
            </p:cNvPicPr>
            <p:nvPr/>
          </p:nvPicPr>
          <p:blipFill>
            <a:blip r:embed="rId2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" y="3676"/>
              <a:ext cx="67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5"/>
            <p:cNvPicPr>
              <a:picLocks noChangeAspect="1" noChangeArrowheads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8" y="3676"/>
              <a:ext cx="676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Rectangle 56"/>
            <p:cNvSpPr>
              <a:spLocks noChangeArrowheads="1"/>
            </p:cNvSpPr>
            <p:nvPr/>
          </p:nvSpPr>
          <p:spPr bwMode="auto">
            <a:xfrm>
              <a:off x="1555" y="3727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&lt;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7"/>
            <p:cNvSpPr>
              <a:spLocks noChangeArrowheads="1"/>
            </p:cNvSpPr>
            <p:nvPr/>
          </p:nvSpPr>
          <p:spPr bwMode="auto">
            <a:xfrm>
              <a:off x="1597" y="3727"/>
              <a:ext cx="51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subscription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8"/>
            <p:cNvSpPr>
              <a:spLocks noChangeArrowheads="1"/>
            </p:cNvSpPr>
            <p:nvPr/>
          </p:nvSpPr>
          <p:spPr bwMode="auto">
            <a:xfrm>
              <a:off x="2010" y="3727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&gt;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Line 59"/>
            <p:cNvSpPr>
              <a:spLocks noChangeShapeType="1"/>
            </p:cNvSpPr>
            <p:nvPr/>
          </p:nvSpPr>
          <p:spPr bwMode="auto">
            <a:xfrm>
              <a:off x="910" y="3770"/>
              <a:ext cx="466" cy="9"/>
            </a:xfrm>
            <a:prstGeom prst="line">
              <a:avLst/>
            </a:prstGeom>
            <a:noFill/>
            <a:ln w="1587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60"/>
            <p:cNvPicPr>
              <a:picLocks noChangeAspect="1" noChangeArrowheads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984"/>
              <a:ext cx="1198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" name="Picture 61"/>
            <p:cNvPicPr>
              <a:picLocks noChangeAspect="1" noChangeArrowheads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984"/>
              <a:ext cx="1198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Freeform 62"/>
            <p:cNvSpPr>
              <a:spLocks/>
            </p:cNvSpPr>
            <p:nvPr/>
          </p:nvSpPr>
          <p:spPr bwMode="auto">
            <a:xfrm>
              <a:off x="3512" y="3017"/>
              <a:ext cx="1096" cy="151"/>
            </a:xfrm>
            <a:custGeom>
              <a:avLst/>
              <a:gdLst>
                <a:gd name="T0" fmla="*/ 145 w 2255"/>
                <a:gd name="T1" fmla="*/ 289 h 289"/>
                <a:gd name="T2" fmla="*/ 2110 w 2255"/>
                <a:gd name="T3" fmla="*/ 289 h 289"/>
                <a:gd name="T4" fmla="*/ 2255 w 2255"/>
                <a:gd name="T5" fmla="*/ 145 h 289"/>
                <a:gd name="T6" fmla="*/ 2255 w 2255"/>
                <a:gd name="T7" fmla="*/ 145 h 289"/>
                <a:gd name="T8" fmla="*/ 2110 w 2255"/>
                <a:gd name="T9" fmla="*/ 0 h 289"/>
                <a:gd name="T10" fmla="*/ 2110 w 2255"/>
                <a:gd name="T11" fmla="*/ 0 h 289"/>
                <a:gd name="T12" fmla="*/ 145 w 2255"/>
                <a:gd name="T13" fmla="*/ 0 h 289"/>
                <a:gd name="T14" fmla="*/ 0 w 2255"/>
                <a:gd name="T15" fmla="*/ 145 h 289"/>
                <a:gd name="T16" fmla="*/ 0 w 2255"/>
                <a:gd name="T17" fmla="*/ 145 h 289"/>
                <a:gd name="T18" fmla="*/ 145 w 2255"/>
                <a:gd name="T19" fmla="*/ 289 h 289"/>
                <a:gd name="T20" fmla="*/ 145 w 2255"/>
                <a:gd name="T21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89">
                  <a:moveTo>
                    <a:pt x="145" y="289"/>
                  </a:moveTo>
                  <a:lnTo>
                    <a:pt x="2110" y="289"/>
                  </a:lnTo>
                  <a:cubicBezTo>
                    <a:pt x="2190" y="289"/>
                    <a:pt x="2255" y="225"/>
                    <a:pt x="2255" y="145"/>
                  </a:cubicBezTo>
                  <a:cubicBezTo>
                    <a:pt x="2255" y="145"/>
                    <a:pt x="2255" y="145"/>
                    <a:pt x="2255" y="145"/>
                  </a:cubicBezTo>
                  <a:cubicBezTo>
                    <a:pt x="2255" y="65"/>
                    <a:pt x="2190" y="0"/>
                    <a:pt x="2110" y="0"/>
                  </a:cubicBezTo>
                  <a:cubicBezTo>
                    <a:pt x="2110" y="0"/>
                    <a:pt x="2110" y="0"/>
                    <a:pt x="2110" y="0"/>
                  </a:cubicBezTo>
                  <a:lnTo>
                    <a:pt x="145" y="0"/>
                  </a:lnTo>
                  <a:cubicBezTo>
                    <a:pt x="65" y="0"/>
                    <a:pt x="0" y="65"/>
                    <a:pt x="0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225"/>
                    <a:pt x="65" y="289"/>
                    <a:pt x="145" y="289"/>
                  </a:cubicBezTo>
                  <a:cubicBezTo>
                    <a:pt x="145" y="289"/>
                    <a:pt x="145" y="289"/>
                    <a:pt x="145" y="289"/>
                  </a:cubicBezTo>
                  <a:close/>
                </a:path>
              </a:pathLst>
            </a:custGeom>
            <a:solidFill>
              <a:srgbClr val="F2F2F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63"/>
            <p:cNvSpPr>
              <a:spLocks/>
            </p:cNvSpPr>
            <p:nvPr/>
          </p:nvSpPr>
          <p:spPr bwMode="auto">
            <a:xfrm>
              <a:off x="3512" y="3017"/>
              <a:ext cx="1096" cy="151"/>
            </a:xfrm>
            <a:custGeom>
              <a:avLst/>
              <a:gdLst>
                <a:gd name="T0" fmla="*/ 145 w 2255"/>
                <a:gd name="T1" fmla="*/ 289 h 289"/>
                <a:gd name="T2" fmla="*/ 2110 w 2255"/>
                <a:gd name="T3" fmla="*/ 289 h 289"/>
                <a:gd name="T4" fmla="*/ 2255 w 2255"/>
                <a:gd name="T5" fmla="*/ 145 h 289"/>
                <a:gd name="T6" fmla="*/ 2255 w 2255"/>
                <a:gd name="T7" fmla="*/ 145 h 289"/>
                <a:gd name="T8" fmla="*/ 2110 w 2255"/>
                <a:gd name="T9" fmla="*/ 0 h 289"/>
                <a:gd name="T10" fmla="*/ 2110 w 2255"/>
                <a:gd name="T11" fmla="*/ 0 h 289"/>
                <a:gd name="T12" fmla="*/ 145 w 2255"/>
                <a:gd name="T13" fmla="*/ 0 h 289"/>
                <a:gd name="T14" fmla="*/ 0 w 2255"/>
                <a:gd name="T15" fmla="*/ 145 h 289"/>
                <a:gd name="T16" fmla="*/ 0 w 2255"/>
                <a:gd name="T17" fmla="*/ 145 h 289"/>
                <a:gd name="T18" fmla="*/ 145 w 2255"/>
                <a:gd name="T19" fmla="*/ 289 h 289"/>
                <a:gd name="T20" fmla="*/ 145 w 2255"/>
                <a:gd name="T21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89">
                  <a:moveTo>
                    <a:pt x="145" y="289"/>
                  </a:moveTo>
                  <a:lnTo>
                    <a:pt x="2110" y="289"/>
                  </a:lnTo>
                  <a:cubicBezTo>
                    <a:pt x="2190" y="289"/>
                    <a:pt x="2255" y="225"/>
                    <a:pt x="2255" y="145"/>
                  </a:cubicBezTo>
                  <a:cubicBezTo>
                    <a:pt x="2255" y="145"/>
                    <a:pt x="2255" y="145"/>
                    <a:pt x="2255" y="145"/>
                  </a:cubicBezTo>
                  <a:cubicBezTo>
                    <a:pt x="2255" y="65"/>
                    <a:pt x="2190" y="0"/>
                    <a:pt x="2110" y="0"/>
                  </a:cubicBezTo>
                  <a:cubicBezTo>
                    <a:pt x="2110" y="0"/>
                    <a:pt x="2110" y="0"/>
                    <a:pt x="2110" y="0"/>
                  </a:cubicBezTo>
                  <a:lnTo>
                    <a:pt x="145" y="0"/>
                  </a:lnTo>
                  <a:cubicBezTo>
                    <a:pt x="65" y="0"/>
                    <a:pt x="0" y="65"/>
                    <a:pt x="0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225"/>
                    <a:pt x="65" y="289"/>
                    <a:pt x="145" y="289"/>
                  </a:cubicBezTo>
                  <a:cubicBezTo>
                    <a:pt x="145" y="289"/>
                    <a:pt x="145" y="289"/>
                    <a:pt x="145" y="289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Rectangle 64"/>
            <p:cNvSpPr>
              <a:spLocks noChangeArrowheads="1"/>
            </p:cNvSpPr>
            <p:nvPr/>
          </p:nvSpPr>
          <p:spPr bwMode="auto">
            <a:xfrm>
              <a:off x="3712" y="3040"/>
              <a:ext cx="84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relationshipCategory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68" name="Picture 65"/>
            <p:cNvPicPr>
              <a:picLocks noChangeAspect="1" noChangeArrowheads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3218"/>
              <a:ext cx="119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9" name="Picture 66"/>
            <p:cNvPicPr>
              <a:picLocks noChangeAspect="1" noChangeArrowheads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3218"/>
              <a:ext cx="119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Freeform 67"/>
            <p:cNvSpPr>
              <a:spLocks/>
            </p:cNvSpPr>
            <p:nvPr/>
          </p:nvSpPr>
          <p:spPr bwMode="auto">
            <a:xfrm>
              <a:off x="3512" y="3243"/>
              <a:ext cx="1096" cy="151"/>
            </a:xfrm>
            <a:custGeom>
              <a:avLst/>
              <a:gdLst>
                <a:gd name="T0" fmla="*/ 145 w 2255"/>
                <a:gd name="T1" fmla="*/ 290 h 290"/>
                <a:gd name="T2" fmla="*/ 2110 w 2255"/>
                <a:gd name="T3" fmla="*/ 290 h 290"/>
                <a:gd name="T4" fmla="*/ 2255 w 2255"/>
                <a:gd name="T5" fmla="*/ 145 h 290"/>
                <a:gd name="T6" fmla="*/ 2255 w 2255"/>
                <a:gd name="T7" fmla="*/ 145 h 290"/>
                <a:gd name="T8" fmla="*/ 2110 w 2255"/>
                <a:gd name="T9" fmla="*/ 0 h 290"/>
                <a:gd name="T10" fmla="*/ 2110 w 2255"/>
                <a:gd name="T11" fmla="*/ 0 h 290"/>
                <a:gd name="T12" fmla="*/ 145 w 2255"/>
                <a:gd name="T13" fmla="*/ 0 h 290"/>
                <a:gd name="T14" fmla="*/ 0 w 2255"/>
                <a:gd name="T15" fmla="*/ 145 h 290"/>
                <a:gd name="T16" fmla="*/ 0 w 2255"/>
                <a:gd name="T17" fmla="*/ 145 h 290"/>
                <a:gd name="T18" fmla="*/ 145 w 2255"/>
                <a:gd name="T19" fmla="*/ 290 h 290"/>
                <a:gd name="T20" fmla="*/ 145 w 2255"/>
                <a:gd name="T21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90">
                  <a:moveTo>
                    <a:pt x="145" y="290"/>
                  </a:moveTo>
                  <a:lnTo>
                    <a:pt x="2110" y="290"/>
                  </a:lnTo>
                  <a:cubicBezTo>
                    <a:pt x="2190" y="290"/>
                    <a:pt x="2255" y="225"/>
                    <a:pt x="2255" y="145"/>
                  </a:cubicBezTo>
                  <a:cubicBezTo>
                    <a:pt x="2255" y="145"/>
                    <a:pt x="2255" y="145"/>
                    <a:pt x="2255" y="145"/>
                  </a:cubicBezTo>
                  <a:cubicBezTo>
                    <a:pt x="2255" y="65"/>
                    <a:pt x="2190" y="0"/>
                    <a:pt x="2110" y="0"/>
                  </a:cubicBezTo>
                  <a:cubicBezTo>
                    <a:pt x="2110" y="0"/>
                    <a:pt x="2110" y="0"/>
                    <a:pt x="2110" y="0"/>
                  </a:cubicBezTo>
                  <a:lnTo>
                    <a:pt x="145" y="0"/>
                  </a:lnTo>
                  <a:cubicBezTo>
                    <a:pt x="65" y="0"/>
                    <a:pt x="0" y="65"/>
                    <a:pt x="0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225"/>
                    <a:pt x="65" y="290"/>
                    <a:pt x="145" y="290"/>
                  </a:cubicBezTo>
                  <a:cubicBezTo>
                    <a:pt x="145" y="290"/>
                    <a:pt x="145" y="290"/>
                    <a:pt x="145" y="290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1" name="Picture 68"/>
            <p:cNvPicPr>
              <a:picLocks noChangeAspect="1" noChangeArrowheads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3" y="3218"/>
              <a:ext cx="545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2" name="Picture 69"/>
            <p:cNvPicPr>
              <a:picLocks noChangeAspect="1" noChangeArrowheads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93" y="3218"/>
              <a:ext cx="545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Rectangle 70"/>
            <p:cNvSpPr>
              <a:spLocks noChangeArrowheads="1"/>
            </p:cNvSpPr>
            <p:nvPr/>
          </p:nvSpPr>
          <p:spPr bwMode="auto">
            <a:xfrm>
              <a:off x="3881" y="3265"/>
              <a:ext cx="459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hasSubject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74" name="Picture 71"/>
            <p:cNvPicPr>
              <a:picLocks noChangeAspect="1" noChangeArrowheads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1800"/>
              <a:ext cx="119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5" name="Picture 72"/>
            <p:cNvPicPr>
              <a:picLocks noChangeAspect="1" noChangeArrowheads="1"/>
            </p:cNvPicPr>
            <p:nvPr/>
          </p:nvPicPr>
          <p:blipFill>
            <a:blip r:embed="rId3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1800"/>
              <a:ext cx="119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Freeform 73"/>
            <p:cNvSpPr>
              <a:spLocks/>
            </p:cNvSpPr>
            <p:nvPr/>
          </p:nvSpPr>
          <p:spPr bwMode="auto">
            <a:xfrm>
              <a:off x="3512" y="1832"/>
              <a:ext cx="1096" cy="144"/>
            </a:xfrm>
            <a:custGeom>
              <a:avLst/>
              <a:gdLst>
                <a:gd name="T0" fmla="*/ 139 w 2255"/>
                <a:gd name="T1" fmla="*/ 276 h 276"/>
                <a:gd name="T2" fmla="*/ 2117 w 2255"/>
                <a:gd name="T3" fmla="*/ 276 h 276"/>
                <a:gd name="T4" fmla="*/ 2255 w 2255"/>
                <a:gd name="T5" fmla="*/ 138 h 276"/>
                <a:gd name="T6" fmla="*/ 2255 w 2255"/>
                <a:gd name="T7" fmla="*/ 138 h 276"/>
                <a:gd name="T8" fmla="*/ 2117 w 2255"/>
                <a:gd name="T9" fmla="*/ 0 h 276"/>
                <a:gd name="T10" fmla="*/ 2117 w 2255"/>
                <a:gd name="T11" fmla="*/ 0 h 276"/>
                <a:gd name="T12" fmla="*/ 139 w 2255"/>
                <a:gd name="T13" fmla="*/ 0 h 276"/>
                <a:gd name="T14" fmla="*/ 0 w 2255"/>
                <a:gd name="T15" fmla="*/ 138 h 276"/>
                <a:gd name="T16" fmla="*/ 0 w 2255"/>
                <a:gd name="T17" fmla="*/ 138 h 276"/>
                <a:gd name="T18" fmla="*/ 139 w 2255"/>
                <a:gd name="T19" fmla="*/ 276 h 276"/>
                <a:gd name="T20" fmla="*/ 139 w 2255"/>
                <a:gd name="T2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6">
                  <a:moveTo>
                    <a:pt x="139" y="276"/>
                  </a:moveTo>
                  <a:lnTo>
                    <a:pt x="2117" y="276"/>
                  </a:lnTo>
                  <a:cubicBezTo>
                    <a:pt x="2193" y="276"/>
                    <a:pt x="2255" y="214"/>
                    <a:pt x="2255" y="138"/>
                  </a:cubicBezTo>
                  <a:cubicBezTo>
                    <a:pt x="2255" y="138"/>
                    <a:pt x="2255" y="138"/>
                    <a:pt x="2255" y="138"/>
                  </a:cubicBezTo>
                  <a:cubicBezTo>
                    <a:pt x="2255" y="62"/>
                    <a:pt x="2193" y="0"/>
                    <a:pt x="2117" y="0"/>
                  </a:cubicBezTo>
                  <a:cubicBezTo>
                    <a:pt x="2117" y="0"/>
                    <a:pt x="2117" y="0"/>
                    <a:pt x="2117" y="0"/>
                  </a:cubicBezTo>
                  <a:lnTo>
                    <a:pt x="139" y="0"/>
                  </a:lnTo>
                  <a:cubicBezTo>
                    <a:pt x="62" y="0"/>
                    <a:pt x="0" y="62"/>
                    <a:pt x="0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214"/>
                    <a:pt x="62" y="276"/>
                    <a:pt x="139" y="276"/>
                  </a:cubicBezTo>
                  <a:cubicBezTo>
                    <a:pt x="139" y="276"/>
                    <a:pt x="139" y="276"/>
                    <a:pt x="139" y="276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77" name="Picture 74"/>
            <p:cNvPicPr>
              <a:picLocks noChangeAspect="1" noChangeArrowheads="1"/>
            </p:cNvPicPr>
            <p:nvPr/>
          </p:nvPicPr>
          <p:blipFill>
            <a:blip r:embed="rId3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800"/>
              <a:ext cx="560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" name="Picture 75"/>
            <p:cNvPicPr>
              <a:picLocks noChangeAspect="1" noChangeArrowheads="1"/>
            </p:cNvPicPr>
            <p:nvPr/>
          </p:nvPicPr>
          <p:blipFill>
            <a:blip r:embed="rId3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800"/>
              <a:ext cx="560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" name="Rectangle 76"/>
            <p:cNvSpPr>
              <a:spLocks noChangeArrowheads="1"/>
            </p:cNvSpPr>
            <p:nvPr/>
          </p:nvSpPr>
          <p:spPr bwMode="auto">
            <a:xfrm>
              <a:off x="3872" y="1852"/>
              <a:ext cx="475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IsSubjectOf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80" name="Picture 77"/>
            <p:cNvPicPr>
              <a:picLocks noChangeAspect="1" noChangeArrowheads="1"/>
            </p:cNvPicPr>
            <p:nvPr/>
          </p:nvPicPr>
          <p:blipFill>
            <a:blip r:embed="rId3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233"/>
              <a:ext cx="119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1" name="Picture 78"/>
            <p:cNvPicPr>
              <a:picLocks noChangeAspect="1" noChangeArrowheads="1"/>
            </p:cNvPicPr>
            <p:nvPr/>
          </p:nvPicPr>
          <p:blipFill>
            <a:blip r:embed="rId4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233"/>
              <a:ext cx="119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" name="Freeform 79"/>
            <p:cNvSpPr>
              <a:spLocks/>
            </p:cNvSpPr>
            <p:nvPr/>
          </p:nvSpPr>
          <p:spPr bwMode="auto">
            <a:xfrm>
              <a:off x="3512" y="2267"/>
              <a:ext cx="1096" cy="144"/>
            </a:xfrm>
            <a:custGeom>
              <a:avLst/>
              <a:gdLst>
                <a:gd name="T0" fmla="*/ 139 w 2255"/>
                <a:gd name="T1" fmla="*/ 276 h 276"/>
                <a:gd name="T2" fmla="*/ 2117 w 2255"/>
                <a:gd name="T3" fmla="*/ 276 h 276"/>
                <a:gd name="T4" fmla="*/ 2255 w 2255"/>
                <a:gd name="T5" fmla="*/ 138 h 276"/>
                <a:gd name="T6" fmla="*/ 2255 w 2255"/>
                <a:gd name="T7" fmla="*/ 138 h 276"/>
                <a:gd name="T8" fmla="*/ 2117 w 2255"/>
                <a:gd name="T9" fmla="*/ 0 h 276"/>
                <a:gd name="T10" fmla="*/ 2117 w 2255"/>
                <a:gd name="T11" fmla="*/ 0 h 276"/>
                <a:gd name="T12" fmla="*/ 139 w 2255"/>
                <a:gd name="T13" fmla="*/ 0 h 276"/>
                <a:gd name="T14" fmla="*/ 0 w 2255"/>
                <a:gd name="T15" fmla="*/ 138 h 276"/>
                <a:gd name="T16" fmla="*/ 0 w 2255"/>
                <a:gd name="T17" fmla="*/ 138 h 276"/>
                <a:gd name="T18" fmla="*/ 139 w 2255"/>
                <a:gd name="T19" fmla="*/ 276 h 276"/>
                <a:gd name="T20" fmla="*/ 139 w 2255"/>
                <a:gd name="T2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6">
                  <a:moveTo>
                    <a:pt x="139" y="276"/>
                  </a:moveTo>
                  <a:lnTo>
                    <a:pt x="2117" y="276"/>
                  </a:lnTo>
                  <a:cubicBezTo>
                    <a:pt x="2193" y="276"/>
                    <a:pt x="2255" y="215"/>
                    <a:pt x="2255" y="138"/>
                  </a:cubicBezTo>
                  <a:cubicBezTo>
                    <a:pt x="2255" y="138"/>
                    <a:pt x="2255" y="138"/>
                    <a:pt x="2255" y="138"/>
                  </a:cubicBezTo>
                  <a:cubicBezTo>
                    <a:pt x="2255" y="62"/>
                    <a:pt x="2193" y="0"/>
                    <a:pt x="2117" y="0"/>
                  </a:cubicBezTo>
                  <a:cubicBezTo>
                    <a:pt x="2117" y="0"/>
                    <a:pt x="2117" y="0"/>
                    <a:pt x="2117" y="0"/>
                  </a:cubicBezTo>
                  <a:lnTo>
                    <a:pt x="139" y="0"/>
                  </a:lnTo>
                  <a:cubicBezTo>
                    <a:pt x="62" y="0"/>
                    <a:pt x="0" y="62"/>
                    <a:pt x="0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215"/>
                    <a:pt x="62" y="276"/>
                    <a:pt x="139" y="276"/>
                  </a:cubicBezTo>
                  <a:cubicBezTo>
                    <a:pt x="139" y="276"/>
                    <a:pt x="139" y="276"/>
                    <a:pt x="139" y="276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83" name="Picture 80"/>
            <p:cNvPicPr>
              <a:picLocks noChangeAspect="1" noChangeArrowheads="1"/>
            </p:cNvPicPr>
            <p:nvPr/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8" y="2234"/>
              <a:ext cx="575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4" name="Picture 81"/>
            <p:cNvPicPr>
              <a:picLocks noChangeAspect="1" noChangeArrowheads="1"/>
            </p:cNvPicPr>
            <p:nvPr/>
          </p:nvPicPr>
          <p:blipFill>
            <a:blip r:embed="rId4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78" y="2233"/>
              <a:ext cx="575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5" name="Rectangle 82"/>
            <p:cNvSpPr>
              <a:spLocks noChangeArrowheads="1"/>
            </p:cNvSpPr>
            <p:nvPr/>
          </p:nvSpPr>
          <p:spPr bwMode="auto">
            <a:xfrm>
              <a:off x="3864" y="2287"/>
              <a:ext cx="498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err="1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hasSubclass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Rectangle 83"/>
            <p:cNvSpPr>
              <a:spLocks noChangeArrowheads="1"/>
            </p:cNvSpPr>
            <p:nvPr/>
          </p:nvSpPr>
          <p:spPr bwMode="auto">
            <a:xfrm>
              <a:off x="1124" y="1774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4"/>
            <p:cNvSpPr>
              <a:spLocks noChangeArrowheads="1"/>
            </p:cNvSpPr>
            <p:nvPr/>
          </p:nvSpPr>
          <p:spPr bwMode="auto">
            <a:xfrm>
              <a:off x="1166" y="1774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5"/>
            <p:cNvSpPr>
              <a:spLocks noChangeArrowheads="1"/>
            </p:cNvSpPr>
            <p:nvPr/>
          </p:nvSpPr>
          <p:spPr bwMode="auto">
            <a:xfrm>
              <a:off x="1208" y="1774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6"/>
            <p:cNvSpPr>
              <a:spLocks noChangeArrowheads="1"/>
            </p:cNvSpPr>
            <p:nvPr/>
          </p:nvSpPr>
          <p:spPr bwMode="auto">
            <a:xfrm>
              <a:off x="3299" y="1769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7"/>
            <p:cNvSpPr>
              <a:spLocks noChangeArrowheads="1"/>
            </p:cNvSpPr>
            <p:nvPr/>
          </p:nvSpPr>
          <p:spPr bwMode="auto">
            <a:xfrm>
              <a:off x="3342" y="1769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8"/>
            <p:cNvSpPr>
              <a:spLocks noChangeArrowheads="1"/>
            </p:cNvSpPr>
            <p:nvPr/>
          </p:nvSpPr>
          <p:spPr bwMode="auto">
            <a:xfrm>
              <a:off x="3383" y="1769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9"/>
            <p:cNvSpPr>
              <a:spLocks noChangeArrowheads="1"/>
            </p:cNvSpPr>
            <p:nvPr/>
          </p:nvSpPr>
          <p:spPr bwMode="auto">
            <a:xfrm>
              <a:off x="3299" y="2215"/>
              <a:ext cx="55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en-US" sz="1100" dirty="0">
                  <a:solidFill>
                    <a:srgbClr val="5B9BD5"/>
                  </a:solidFill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Rectangle 90"/>
            <p:cNvSpPr>
              <a:spLocks noChangeArrowheads="1"/>
            </p:cNvSpPr>
            <p:nvPr/>
          </p:nvSpPr>
          <p:spPr bwMode="auto">
            <a:xfrm>
              <a:off x="3342" y="2215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4" name="Rectangle 91"/>
            <p:cNvSpPr>
              <a:spLocks noChangeArrowheads="1"/>
            </p:cNvSpPr>
            <p:nvPr/>
          </p:nvSpPr>
          <p:spPr bwMode="auto">
            <a:xfrm>
              <a:off x="3383" y="2215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2"/>
            <p:cNvSpPr>
              <a:spLocks noChangeArrowheads="1"/>
            </p:cNvSpPr>
            <p:nvPr/>
          </p:nvSpPr>
          <p:spPr bwMode="auto">
            <a:xfrm>
              <a:off x="1058" y="2881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3"/>
            <p:cNvSpPr>
              <a:spLocks noChangeArrowheads="1"/>
            </p:cNvSpPr>
            <p:nvPr/>
          </p:nvSpPr>
          <p:spPr bwMode="auto">
            <a:xfrm>
              <a:off x="1100" y="2881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4"/>
            <p:cNvSpPr>
              <a:spLocks noChangeArrowheads="1"/>
            </p:cNvSpPr>
            <p:nvPr/>
          </p:nvSpPr>
          <p:spPr bwMode="auto">
            <a:xfrm>
              <a:off x="1142" y="2881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98" name="Picture 95"/>
            <p:cNvPicPr>
              <a:picLocks noChangeAspect="1" noChangeArrowheads="1"/>
            </p:cNvPicPr>
            <p:nvPr/>
          </p:nvPicPr>
          <p:blipFill>
            <a:blip r:embed="rId4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017"/>
              <a:ext cx="119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9" name="Picture 96"/>
            <p:cNvPicPr>
              <a:picLocks noChangeAspect="1" noChangeArrowheads="1"/>
            </p:cNvPicPr>
            <p:nvPr/>
          </p:nvPicPr>
          <p:blipFill>
            <a:blip r:embed="rId4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017"/>
              <a:ext cx="1198" cy="2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0" name="Freeform 97"/>
            <p:cNvSpPr>
              <a:spLocks/>
            </p:cNvSpPr>
            <p:nvPr/>
          </p:nvSpPr>
          <p:spPr bwMode="auto">
            <a:xfrm>
              <a:off x="3512" y="2048"/>
              <a:ext cx="1096" cy="144"/>
            </a:xfrm>
            <a:custGeom>
              <a:avLst/>
              <a:gdLst>
                <a:gd name="T0" fmla="*/ 139 w 2255"/>
                <a:gd name="T1" fmla="*/ 276 h 276"/>
                <a:gd name="T2" fmla="*/ 2117 w 2255"/>
                <a:gd name="T3" fmla="*/ 276 h 276"/>
                <a:gd name="T4" fmla="*/ 2255 w 2255"/>
                <a:gd name="T5" fmla="*/ 138 h 276"/>
                <a:gd name="T6" fmla="*/ 2255 w 2255"/>
                <a:gd name="T7" fmla="*/ 138 h 276"/>
                <a:gd name="T8" fmla="*/ 2117 w 2255"/>
                <a:gd name="T9" fmla="*/ 0 h 276"/>
                <a:gd name="T10" fmla="*/ 2117 w 2255"/>
                <a:gd name="T11" fmla="*/ 0 h 276"/>
                <a:gd name="T12" fmla="*/ 139 w 2255"/>
                <a:gd name="T13" fmla="*/ 0 h 276"/>
                <a:gd name="T14" fmla="*/ 0 w 2255"/>
                <a:gd name="T15" fmla="*/ 138 h 276"/>
                <a:gd name="T16" fmla="*/ 0 w 2255"/>
                <a:gd name="T17" fmla="*/ 138 h 276"/>
                <a:gd name="T18" fmla="*/ 139 w 2255"/>
                <a:gd name="T19" fmla="*/ 276 h 276"/>
                <a:gd name="T20" fmla="*/ 139 w 2255"/>
                <a:gd name="T2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6">
                  <a:moveTo>
                    <a:pt x="139" y="276"/>
                  </a:moveTo>
                  <a:lnTo>
                    <a:pt x="2117" y="276"/>
                  </a:lnTo>
                  <a:cubicBezTo>
                    <a:pt x="2193" y="276"/>
                    <a:pt x="2255" y="214"/>
                    <a:pt x="2255" y="138"/>
                  </a:cubicBezTo>
                  <a:cubicBezTo>
                    <a:pt x="2255" y="138"/>
                    <a:pt x="2255" y="138"/>
                    <a:pt x="2255" y="138"/>
                  </a:cubicBezTo>
                  <a:cubicBezTo>
                    <a:pt x="2255" y="62"/>
                    <a:pt x="2193" y="0"/>
                    <a:pt x="2117" y="0"/>
                  </a:cubicBezTo>
                  <a:cubicBezTo>
                    <a:pt x="2117" y="0"/>
                    <a:pt x="2117" y="0"/>
                    <a:pt x="2117" y="0"/>
                  </a:cubicBezTo>
                  <a:lnTo>
                    <a:pt x="139" y="0"/>
                  </a:lnTo>
                  <a:cubicBezTo>
                    <a:pt x="62" y="0"/>
                    <a:pt x="0" y="62"/>
                    <a:pt x="0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214"/>
                    <a:pt x="62" y="276"/>
                    <a:pt x="139" y="276"/>
                  </a:cubicBezTo>
                  <a:cubicBezTo>
                    <a:pt x="139" y="276"/>
                    <a:pt x="139" y="276"/>
                    <a:pt x="139" y="276"/>
                  </a:cubicBezTo>
                  <a:close/>
                </a:path>
              </a:pathLst>
            </a:custGeom>
            <a:solidFill>
              <a:srgbClr val="F2F2F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98"/>
            <p:cNvSpPr>
              <a:spLocks/>
            </p:cNvSpPr>
            <p:nvPr/>
          </p:nvSpPr>
          <p:spPr bwMode="auto">
            <a:xfrm>
              <a:off x="3512" y="2048"/>
              <a:ext cx="1096" cy="144"/>
            </a:xfrm>
            <a:custGeom>
              <a:avLst/>
              <a:gdLst>
                <a:gd name="T0" fmla="*/ 139 w 2255"/>
                <a:gd name="T1" fmla="*/ 276 h 276"/>
                <a:gd name="T2" fmla="*/ 2117 w 2255"/>
                <a:gd name="T3" fmla="*/ 276 h 276"/>
                <a:gd name="T4" fmla="*/ 2255 w 2255"/>
                <a:gd name="T5" fmla="*/ 138 h 276"/>
                <a:gd name="T6" fmla="*/ 2255 w 2255"/>
                <a:gd name="T7" fmla="*/ 138 h 276"/>
                <a:gd name="T8" fmla="*/ 2117 w 2255"/>
                <a:gd name="T9" fmla="*/ 0 h 276"/>
                <a:gd name="T10" fmla="*/ 2117 w 2255"/>
                <a:gd name="T11" fmla="*/ 0 h 276"/>
                <a:gd name="T12" fmla="*/ 139 w 2255"/>
                <a:gd name="T13" fmla="*/ 0 h 276"/>
                <a:gd name="T14" fmla="*/ 0 w 2255"/>
                <a:gd name="T15" fmla="*/ 138 h 276"/>
                <a:gd name="T16" fmla="*/ 0 w 2255"/>
                <a:gd name="T17" fmla="*/ 138 h 276"/>
                <a:gd name="T18" fmla="*/ 139 w 2255"/>
                <a:gd name="T19" fmla="*/ 276 h 276"/>
                <a:gd name="T20" fmla="*/ 139 w 2255"/>
                <a:gd name="T2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6">
                  <a:moveTo>
                    <a:pt x="139" y="276"/>
                  </a:moveTo>
                  <a:lnTo>
                    <a:pt x="2117" y="276"/>
                  </a:lnTo>
                  <a:cubicBezTo>
                    <a:pt x="2193" y="276"/>
                    <a:pt x="2255" y="214"/>
                    <a:pt x="2255" y="138"/>
                  </a:cubicBezTo>
                  <a:cubicBezTo>
                    <a:pt x="2255" y="138"/>
                    <a:pt x="2255" y="138"/>
                    <a:pt x="2255" y="138"/>
                  </a:cubicBezTo>
                  <a:cubicBezTo>
                    <a:pt x="2255" y="62"/>
                    <a:pt x="2193" y="0"/>
                    <a:pt x="2117" y="0"/>
                  </a:cubicBezTo>
                  <a:cubicBezTo>
                    <a:pt x="2117" y="0"/>
                    <a:pt x="2117" y="0"/>
                    <a:pt x="2117" y="0"/>
                  </a:cubicBezTo>
                  <a:lnTo>
                    <a:pt x="139" y="0"/>
                  </a:lnTo>
                  <a:cubicBezTo>
                    <a:pt x="62" y="0"/>
                    <a:pt x="0" y="62"/>
                    <a:pt x="0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214"/>
                    <a:pt x="62" y="276"/>
                    <a:pt x="139" y="276"/>
                  </a:cubicBezTo>
                  <a:cubicBezTo>
                    <a:pt x="139" y="276"/>
                    <a:pt x="139" y="276"/>
                    <a:pt x="139" y="276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9"/>
            <p:cNvSpPr>
              <a:spLocks noChangeArrowheads="1"/>
            </p:cNvSpPr>
            <p:nvPr/>
          </p:nvSpPr>
          <p:spPr bwMode="auto">
            <a:xfrm>
              <a:off x="3886" y="2068"/>
              <a:ext cx="44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IsObjectOf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3" name="Picture 100"/>
            <p:cNvPicPr>
              <a:picLocks noChangeAspect="1" noChangeArrowheads="1"/>
            </p:cNvPicPr>
            <p:nvPr/>
          </p:nvPicPr>
          <p:blipFill>
            <a:blip r:embed="rId4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450"/>
              <a:ext cx="119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" name="Picture 101"/>
            <p:cNvPicPr>
              <a:picLocks noChangeAspect="1" noChangeArrowheads="1"/>
            </p:cNvPicPr>
            <p:nvPr/>
          </p:nvPicPr>
          <p:blipFill>
            <a:blip r:embed="rId4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450"/>
              <a:ext cx="119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5" name="Freeform 102"/>
            <p:cNvSpPr>
              <a:spLocks/>
            </p:cNvSpPr>
            <p:nvPr/>
          </p:nvSpPr>
          <p:spPr bwMode="auto">
            <a:xfrm>
              <a:off x="3512" y="2480"/>
              <a:ext cx="1096" cy="144"/>
            </a:xfrm>
            <a:custGeom>
              <a:avLst/>
              <a:gdLst>
                <a:gd name="T0" fmla="*/ 139 w 2255"/>
                <a:gd name="T1" fmla="*/ 277 h 277"/>
                <a:gd name="T2" fmla="*/ 2117 w 2255"/>
                <a:gd name="T3" fmla="*/ 277 h 277"/>
                <a:gd name="T4" fmla="*/ 2255 w 2255"/>
                <a:gd name="T5" fmla="*/ 139 h 277"/>
                <a:gd name="T6" fmla="*/ 2255 w 2255"/>
                <a:gd name="T7" fmla="*/ 139 h 277"/>
                <a:gd name="T8" fmla="*/ 2117 w 2255"/>
                <a:gd name="T9" fmla="*/ 0 h 277"/>
                <a:gd name="T10" fmla="*/ 2117 w 2255"/>
                <a:gd name="T11" fmla="*/ 0 h 277"/>
                <a:gd name="T12" fmla="*/ 139 w 2255"/>
                <a:gd name="T13" fmla="*/ 0 h 277"/>
                <a:gd name="T14" fmla="*/ 0 w 2255"/>
                <a:gd name="T15" fmla="*/ 139 h 277"/>
                <a:gd name="T16" fmla="*/ 0 w 2255"/>
                <a:gd name="T17" fmla="*/ 139 h 277"/>
                <a:gd name="T18" fmla="*/ 139 w 2255"/>
                <a:gd name="T19" fmla="*/ 277 h 277"/>
                <a:gd name="T20" fmla="*/ 139 w 2255"/>
                <a:gd name="T21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7">
                  <a:moveTo>
                    <a:pt x="139" y="277"/>
                  </a:moveTo>
                  <a:lnTo>
                    <a:pt x="2117" y="277"/>
                  </a:lnTo>
                  <a:cubicBezTo>
                    <a:pt x="2193" y="277"/>
                    <a:pt x="2255" y="215"/>
                    <a:pt x="2255" y="139"/>
                  </a:cubicBezTo>
                  <a:cubicBezTo>
                    <a:pt x="2255" y="139"/>
                    <a:pt x="2255" y="139"/>
                    <a:pt x="2255" y="139"/>
                  </a:cubicBezTo>
                  <a:cubicBezTo>
                    <a:pt x="2255" y="62"/>
                    <a:pt x="2193" y="0"/>
                    <a:pt x="2117" y="0"/>
                  </a:cubicBezTo>
                  <a:cubicBezTo>
                    <a:pt x="2117" y="0"/>
                    <a:pt x="2117" y="0"/>
                    <a:pt x="2117" y="0"/>
                  </a:cubicBezTo>
                  <a:lnTo>
                    <a:pt x="139" y="0"/>
                  </a:lnTo>
                  <a:cubicBezTo>
                    <a:pt x="62" y="0"/>
                    <a:pt x="0" y="62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215"/>
                    <a:pt x="62" y="277"/>
                    <a:pt x="139" y="277"/>
                  </a:cubicBezTo>
                  <a:cubicBezTo>
                    <a:pt x="139" y="277"/>
                    <a:pt x="139" y="277"/>
                    <a:pt x="139" y="277"/>
                  </a:cubicBezTo>
                  <a:close/>
                </a:path>
              </a:pathLst>
            </a:custGeom>
            <a:solidFill>
              <a:srgbClr val="F2F2F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3"/>
            <p:cNvSpPr>
              <a:spLocks/>
            </p:cNvSpPr>
            <p:nvPr/>
          </p:nvSpPr>
          <p:spPr bwMode="auto">
            <a:xfrm>
              <a:off x="3512" y="2480"/>
              <a:ext cx="1096" cy="144"/>
            </a:xfrm>
            <a:custGeom>
              <a:avLst/>
              <a:gdLst>
                <a:gd name="T0" fmla="*/ 139 w 2255"/>
                <a:gd name="T1" fmla="*/ 277 h 277"/>
                <a:gd name="T2" fmla="*/ 2117 w 2255"/>
                <a:gd name="T3" fmla="*/ 277 h 277"/>
                <a:gd name="T4" fmla="*/ 2255 w 2255"/>
                <a:gd name="T5" fmla="*/ 139 h 277"/>
                <a:gd name="T6" fmla="*/ 2255 w 2255"/>
                <a:gd name="T7" fmla="*/ 139 h 277"/>
                <a:gd name="T8" fmla="*/ 2117 w 2255"/>
                <a:gd name="T9" fmla="*/ 0 h 277"/>
                <a:gd name="T10" fmla="*/ 2117 w 2255"/>
                <a:gd name="T11" fmla="*/ 0 h 277"/>
                <a:gd name="T12" fmla="*/ 139 w 2255"/>
                <a:gd name="T13" fmla="*/ 0 h 277"/>
                <a:gd name="T14" fmla="*/ 0 w 2255"/>
                <a:gd name="T15" fmla="*/ 139 h 277"/>
                <a:gd name="T16" fmla="*/ 0 w 2255"/>
                <a:gd name="T17" fmla="*/ 139 h 277"/>
                <a:gd name="T18" fmla="*/ 139 w 2255"/>
                <a:gd name="T19" fmla="*/ 277 h 277"/>
                <a:gd name="T20" fmla="*/ 139 w 2255"/>
                <a:gd name="T21" fmla="*/ 277 h 2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7">
                  <a:moveTo>
                    <a:pt x="139" y="277"/>
                  </a:moveTo>
                  <a:lnTo>
                    <a:pt x="2117" y="277"/>
                  </a:lnTo>
                  <a:cubicBezTo>
                    <a:pt x="2193" y="277"/>
                    <a:pt x="2255" y="215"/>
                    <a:pt x="2255" y="139"/>
                  </a:cubicBezTo>
                  <a:cubicBezTo>
                    <a:pt x="2255" y="139"/>
                    <a:pt x="2255" y="139"/>
                    <a:pt x="2255" y="139"/>
                  </a:cubicBezTo>
                  <a:cubicBezTo>
                    <a:pt x="2255" y="62"/>
                    <a:pt x="2193" y="0"/>
                    <a:pt x="2117" y="0"/>
                  </a:cubicBezTo>
                  <a:cubicBezTo>
                    <a:pt x="2117" y="0"/>
                    <a:pt x="2117" y="0"/>
                    <a:pt x="2117" y="0"/>
                  </a:cubicBezTo>
                  <a:lnTo>
                    <a:pt x="139" y="0"/>
                  </a:lnTo>
                  <a:cubicBezTo>
                    <a:pt x="62" y="0"/>
                    <a:pt x="0" y="62"/>
                    <a:pt x="0" y="13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215"/>
                    <a:pt x="62" y="277"/>
                    <a:pt x="139" y="277"/>
                  </a:cubicBezTo>
                  <a:cubicBezTo>
                    <a:pt x="139" y="277"/>
                    <a:pt x="139" y="277"/>
                    <a:pt x="139" y="277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4"/>
            <p:cNvSpPr>
              <a:spLocks noChangeArrowheads="1"/>
            </p:cNvSpPr>
            <p:nvPr/>
          </p:nvSpPr>
          <p:spPr bwMode="auto">
            <a:xfrm>
              <a:off x="3856" y="2498"/>
              <a:ext cx="51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isSubclassOf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08" name="Picture 105"/>
            <p:cNvPicPr>
              <a:picLocks noChangeAspect="1" noChangeArrowheads="1"/>
            </p:cNvPicPr>
            <p:nvPr/>
          </p:nvPicPr>
          <p:blipFill>
            <a:blip r:embed="rId4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692"/>
              <a:ext cx="119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9" name="Picture 106"/>
            <p:cNvPicPr>
              <a:picLocks noChangeAspect="1" noChangeArrowheads="1"/>
            </p:cNvPicPr>
            <p:nvPr/>
          </p:nvPicPr>
          <p:blipFill>
            <a:blip r:embed="rId4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2692"/>
              <a:ext cx="1198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0" name="Freeform 107"/>
            <p:cNvSpPr>
              <a:spLocks/>
            </p:cNvSpPr>
            <p:nvPr/>
          </p:nvSpPr>
          <p:spPr bwMode="auto">
            <a:xfrm>
              <a:off x="3512" y="2725"/>
              <a:ext cx="1096" cy="144"/>
            </a:xfrm>
            <a:custGeom>
              <a:avLst/>
              <a:gdLst>
                <a:gd name="T0" fmla="*/ 139 w 2255"/>
                <a:gd name="T1" fmla="*/ 276 h 276"/>
                <a:gd name="T2" fmla="*/ 2117 w 2255"/>
                <a:gd name="T3" fmla="*/ 276 h 276"/>
                <a:gd name="T4" fmla="*/ 2255 w 2255"/>
                <a:gd name="T5" fmla="*/ 138 h 276"/>
                <a:gd name="T6" fmla="*/ 2255 w 2255"/>
                <a:gd name="T7" fmla="*/ 138 h 276"/>
                <a:gd name="T8" fmla="*/ 2117 w 2255"/>
                <a:gd name="T9" fmla="*/ 0 h 276"/>
                <a:gd name="T10" fmla="*/ 2117 w 2255"/>
                <a:gd name="T11" fmla="*/ 0 h 276"/>
                <a:gd name="T12" fmla="*/ 139 w 2255"/>
                <a:gd name="T13" fmla="*/ 0 h 276"/>
                <a:gd name="T14" fmla="*/ 0 w 2255"/>
                <a:gd name="T15" fmla="*/ 138 h 276"/>
                <a:gd name="T16" fmla="*/ 0 w 2255"/>
                <a:gd name="T17" fmla="*/ 138 h 276"/>
                <a:gd name="T18" fmla="*/ 139 w 2255"/>
                <a:gd name="T19" fmla="*/ 276 h 276"/>
                <a:gd name="T20" fmla="*/ 139 w 2255"/>
                <a:gd name="T2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76">
                  <a:moveTo>
                    <a:pt x="139" y="276"/>
                  </a:moveTo>
                  <a:lnTo>
                    <a:pt x="2117" y="276"/>
                  </a:lnTo>
                  <a:cubicBezTo>
                    <a:pt x="2193" y="276"/>
                    <a:pt x="2255" y="215"/>
                    <a:pt x="2255" y="138"/>
                  </a:cubicBezTo>
                  <a:cubicBezTo>
                    <a:pt x="2255" y="138"/>
                    <a:pt x="2255" y="138"/>
                    <a:pt x="2255" y="138"/>
                  </a:cubicBezTo>
                  <a:cubicBezTo>
                    <a:pt x="2255" y="62"/>
                    <a:pt x="2193" y="0"/>
                    <a:pt x="2117" y="0"/>
                  </a:cubicBezTo>
                  <a:cubicBezTo>
                    <a:pt x="2117" y="0"/>
                    <a:pt x="2117" y="0"/>
                    <a:pt x="2117" y="0"/>
                  </a:cubicBezTo>
                  <a:lnTo>
                    <a:pt x="139" y="0"/>
                  </a:lnTo>
                  <a:cubicBezTo>
                    <a:pt x="62" y="0"/>
                    <a:pt x="0" y="62"/>
                    <a:pt x="0" y="138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215"/>
                    <a:pt x="62" y="276"/>
                    <a:pt x="139" y="276"/>
                  </a:cubicBezTo>
                  <a:cubicBezTo>
                    <a:pt x="139" y="276"/>
                    <a:pt x="139" y="276"/>
                    <a:pt x="139" y="276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11" name="Picture 108"/>
            <p:cNvPicPr>
              <a:picLocks noChangeAspect="1" noChangeArrowheads="1"/>
            </p:cNvPicPr>
            <p:nvPr/>
          </p:nvPicPr>
          <p:blipFill>
            <a:blip r:embed="rId4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2" y="2692"/>
              <a:ext cx="615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" name="Picture 109"/>
            <p:cNvPicPr>
              <a:picLocks noChangeAspect="1" noChangeArrowheads="1"/>
            </p:cNvPicPr>
            <p:nvPr/>
          </p:nvPicPr>
          <p:blipFill>
            <a:blip r:embed="rId5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2" y="2692"/>
              <a:ext cx="615" cy="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3" name="Rectangle 110"/>
            <p:cNvSpPr>
              <a:spLocks noChangeArrowheads="1"/>
            </p:cNvSpPr>
            <p:nvPr/>
          </p:nvSpPr>
          <p:spPr bwMode="auto">
            <a:xfrm>
              <a:off x="3843" y="2745"/>
              <a:ext cx="537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dirty="0" err="1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equivalentTo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Rectangle 111"/>
            <p:cNvSpPr>
              <a:spLocks noChangeArrowheads="1"/>
            </p:cNvSpPr>
            <p:nvPr/>
          </p:nvSpPr>
          <p:spPr bwMode="auto">
            <a:xfrm>
              <a:off x="3321" y="2458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5" name="Rectangle 112"/>
            <p:cNvSpPr>
              <a:spLocks noChangeArrowheads="1"/>
            </p:cNvSpPr>
            <p:nvPr/>
          </p:nvSpPr>
          <p:spPr bwMode="auto">
            <a:xfrm>
              <a:off x="3363" y="2458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6" name="Rectangle 113"/>
            <p:cNvSpPr>
              <a:spLocks noChangeArrowheads="1"/>
            </p:cNvSpPr>
            <p:nvPr/>
          </p:nvSpPr>
          <p:spPr bwMode="auto">
            <a:xfrm>
              <a:off x="3405" y="2458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7" name="Rectangle 114"/>
            <p:cNvSpPr>
              <a:spLocks noChangeArrowheads="1"/>
            </p:cNvSpPr>
            <p:nvPr/>
          </p:nvSpPr>
          <p:spPr bwMode="auto">
            <a:xfrm>
              <a:off x="3299" y="2650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115"/>
            <p:cNvSpPr>
              <a:spLocks noChangeArrowheads="1"/>
            </p:cNvSpPr>
            <p:nvPr/>
          </p:nvSpPr>
          <p:spPr bwMode="auto">
            <a:xfrm>
              <a:off x="3342" y="2650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116"/>
            <p:cNvSpPr>
              <a:spLocks noChangeArrowheads="1"/>
            </p:cNvSpPr>
            <p:nvPr/>
          </p:nvSpPr>
          <p:spPr bwMode="auto">
            <a:xfrm>
              <a:off x="3383" y="2650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20" name="Picture 117"/>
            <p:cNvPicPr>
              <a:picLocks noChangeAspect="1" noChangeArrowheads="1"/>
            </p:cNvPicPr>
            <p:nvPr/>
          </p:nvPicPr>
          <p:blipFill>
            <a:blip r:embed="rId5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3443"/>
              <a:ext cx="1198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1" name="Picture 118"/>
            <p:cNvPicPr>
              <a:picLocks noChangeAspect="1" noChangeArrowheads="1"/>
            </p:cNvPicPr>
            <p:nvPr/>
          </p:nvPicPr>
          <p:blipFill>
            <a:blip r:embed="rId5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3443"/>
              <a:ext cx="1198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2" name="Freeform 119"/>
            <p:cNvSpPr>
              <a:spLocks/>
            </p:cNvSpPr>
            <p:nvPr/>
          </p:nvSpPr>
          <p:spPr bwMode="auto">
            <a:xfrm>
              <a:off x="3512" y="3476"/>
              <a:ext cx="1096" cy="151"/>
            </a:xfrm>
            <a:custGeom>
              <a:avLst/>
              <a:gdLst>
                <a:gd name="T0" fmla="*/ 145 w 2255"/>
                <a:gd name="T1" fmla="*/ 289 h 289"/>
                <a:gd name="T2" fmla="*/ 2110 w 2255"/>
                <a:gd name="T3" fmla="*/ 289 h 289"/>
                <a:gd name="T4" fmla="*/ 2255 w 2255"/>
                <a:gd name="T5" fmla="*/ 144 h 289"/>
                <a:gd name="T6" fmla="*/ 2255 w 2255"/>
                <a:gd name="T7" fmla="*/ 144 h 289"/>
                <a:gd name="T8" fmla="*/ 2110 w 2255"/>
                <a:gd name="T9" fmla="*/ 0 h 289"/>
                <a:gd name="T10" fmla="*/ 2110 w 2255"/>
                <a:gd name="T11" fmla="*/ 0 h 289"/>
                <a:gd name="T12" fmla="*/ 145 w 2255"/>
                <a:gd name="T13" fmla="*/ 0 h 289"/>
                <a:gd name="T14" fmla="*/ 0 w 2255"/>
                <a:gd name="T15" fmla="*/ 144 h 289"/>
                <a:gd name="T16" fmla="*/ 0 w 2255"/>
                <a:gd name="T17" fmla="*/ 144 h 289"/>
                <a:gd name="T18" fmla="*/ 145 w 2255"/>
                <a:gd name="T19" fmla="*/ 289 h 289"/>
                <a:gd name="T20" fmla="*/ 145 w 2255"/>
                <a:gd name="T21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89">
                  <a:moveTo>
                    <a:pt x="145" y="289"/>
                  </a:moveTo>
                  <a:lnTo>
                    <a:pt x="2110" y="289"/>
                  </a:lnTo>
                  <a:cubicBezTo>
                    <a:pt x="2190" y="289"/>
                    <a:pt x="2255" y="224"/>
                    <a:pt x="2255" y="144"/>
                  </a:cubicBezTo>
                  <a:cubicBezTo>
                    <a:pt x="2255" y="144"/>
                    <a:pt x="2255" y="144"/>
                    <a:pt x="2255" y="144"/>
                  </a:cubicBezTo>
                  <a:cubicBezTo>
                    <a:pt x="2255" y="64"/>
                    <a:pt x="2190" y="0"/>
                    <a:pt x="2110" y="0"/>
                  </a:cubicBezTo>
                  <a:cubicBezTo>
                    <a:pt x="2110" y="0"/>
                    <a:pt x="2110" y="0"/>
                    <a:pt x="2110" y="0"/>
                  </a:cubicBez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224"/>
                    <a:pt x="65" y="289"/>
                    <a:pt x="145" y="289"/>
                  </a:cubicBezTo>
                  <a:cubicBezTo>
                    <a:pt x="145" y="289"/>
                    <a:pt x="145" y="289"/>
                    <a:pt x="145" y="289"/>
                  </a:cubicBezTo>
                  <a:close/>
                </a:path>
              </a:pathLst>
            </a:custGeom>
            <a:solidFill>
              <a:srgbClr val="F2F2F2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20"/>
            <p:cNvSpPr>
              <a:spLocks/>
            </p:cNvSpPr>
            <p:nvPr/>
          </p:nvSpPr>
          <p:spPr bwMode="auto">
            <a:xfrm>
              <a:off x="3512" y="3476"/>
              <a:ext cx="1096" cy="151"/>
            </a:xfrm>
            <a:custGeom>
              <a:avLst/>
              <a:gdLst>
                <a:gd name="T0" fmla="*/ 145 w 2255"/>
                <a:gd name="T1" fmla="*/ 289 h 289"/>
                <a:gd name="T2" fmla="*/ 2110 w 2255"/>
                <a:gd name="T3" fmla="*/ 289 h 289"/>
                <a:gd name="T4" fmla="*/ 2255 w 2255"/>
                <a:gd name="T5" fmla="*/ 144 h 289"/>
                <a:gd name="T6" fmla="*/ 2255 w 2255"/>
                <a:gd name="T7" fmla="*/ 144 h 289"/>
                <a:gd name="T8" fmla="*/ 2110 w 2255"/>
                <a:gd name="T9" fmla="*/ 0 h 289"/>
                <a:gd name="T10" fmla="*/ 2110 w 2255"/>
                <a:gd name="T11" fmla="*/ 0 h 289"/>
                <a:gd name="T12" fmla="*/ 145 w 2255"/>
                <a:gd name="T13" fmla="*/ 0 h 289"/>
                <a:gd name="T14" fmla="*/ 0 w 2255"/>
                <a:gd name="T15" fmla="*/ 144 h 289"/>
                <a:gd name="T16" fmla="*/ 0 w 2255"/>
                <a:gd name="T17" fmla="*/ 144 h 289"/>
                <a:gd name="T18" fmla="*/ 145 w 2255"/>
                <a:gd name="T19" fmla="*/ 289 h 289"/>
                <a:gd name="T20" fmla="*/ 145 w 2255"/>
                <a:gd name="T21" fmla="*/ 289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89">
                  <a:moveTo>
                    <a:pt x="145" y="289"/>
                  </a:moveTo>
                  <a:lnTo>
                    <a:pt x="2110" y="289"/>
                  </a:lnTo>
                  <a:cubicBezTo>
                    <a:pt x="2190" y="289"/>
                    <a:pt x="2255" y="224"/>
                    <a:pt x="2255" y="144"/>
                  </a:cubicBezTo>
                  <a:cubicBezTo>
                    <a:pt x="2255" y="144"/>
                    <a:pt x="2255" y="144"/>
                    <a:pt x="2255" y="144"/>
                  </a:cubicBezTo>
                  <a:cubicBezTo>
                    <a:pt x="2255" y="64"/>
                    <a:pt x="2190" y="0"/>
                    <a:pt x="2110" y="0"/>
                  </a:cubicBezTo>
                  <a:cubicBezTo>
                    <a:pt x="2110" y="0"/>
                    <a:pt x="2110" y="0"/>
                    <a:pt x="2110" y="0"/>
                  </a:cubicBezTo>
                  <a:lnTo>
                    <a:pt x="145" y="0"/>
                  </a:lnTo>
                  <a:cubicBezTo>
                    <a:pt x="65" y="0"/>
                    <a:pt x="0" y="64"/>
                    <a:pt x="0" y="144"/>
                  </a:cubicBezTo>
                  <a:cubicBezTo>
                    <a:pt x="0" y="144"/>
                    <a:pt x="0" y="144"/>
                    <a:pt x="0" y="144"/>
                  </a:cubicBezTo>
                  <a:cubicBezTo>
                    <a:pt x="0" y="224"/>
                    <a:pt x="65" y="289"/>
                    <a:pt x="145" y="289"/>
                  </a:cubicBezTo>
                  <a:cubicBezTo>
                    <a:pt x="145" y="289"/>
                    <a:pt x="145" y="289"/>
                    <a:pt x="145" y="289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21"/>
            <p:cNvSpPr>
              <a:spLocks noChangeArrowheads="1"/>
            </p:cNvSpPr>
            <p:nvPr/>
          </p:nvSpPr>
          <p:spPr bwMode="auto">
            <a:xfrm>
              <a:off x="3895" y="3499"/>
              <a:ext cx="42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hasObject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25" name="Picture 122"/>
            <p:cNvPicPr>
              <a:picLocks noChangeAspect="1" noChangeArrowheads="1"/>
            </p:cNvPicPr>
            <p:nvPr/>
          </p:nvPicPr>
          <p:blipFill>
            <a:blip r:embed="rId5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3701"/>
              <a:ext cx="1198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6" name="Picture 123"/>
            <p:cNvPicPr>
              <a:picLocks noChangeAspect="1" noChangeArrowheads="1"/>
            </p:cNvPicPr>
            <p:nvPr/>
          </p:nvPicPr>
          <p:blipFill>
            <a:blip r:embed="rId5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7" y="3701"/>
              <a:ext cx="1198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7" name="Freeform 124"/>
            <p:cNvSpPr>
              <a:spLocks/>
            </p:cNvSpPr>
            <p:nvPr/>
          </p:nvSpPr>
          <p:spPr bwMode="auto">
            <a:xfrm>
              <a:off x="3512" y="3734"/>
              <a:ext cx="1096" cy="151"/>
            </a:xfrm>
            <a:custGeom>
              <a:avLst/>
              <a:gdLst>
                <a:gd name="T0" fmla="*/ 145 w 2255"/>
                <a:gd name="T1" fmla="*/ 290 h 290"/>
                <a:gd name="T2" fmla="*/ 2110 w 2255"/>
                <a:gd name="T3" fmla="*/ 290 h 290"/>
                <a:gd name="T4" fmla="*/ 2255 w 2255"/>
                <a:gd name="T5" fmla="*/ 145 h 290"/>
                <a:gd name="T6" fmla="*/ 2255 w 2255"/>
                <a:gd name="T7" fmla="*/ 145 h 290"/>
                <a:gd name="T8" fmla="*/ 2110 w 2255"/>
                <a:gd name="T9" fmla="*/ 0 h 290"/>
                <a:gd name="T10" fmla="*/ 2110 w 2255"/>
                <a:gd name="T11" fmla="*/ 0 h 290"/>
                <a:gd name="T12" fmla="*/ 145 w 2255"/>
                <a:gd name="T13" fmla="*/ 0 h 290"/>
                <a:gd name="T14" fmla="*/ 0 w 2255"/>
                <a:gd name="T15" fmla="*/ 145 h 290"/>
                <a:gd name="T16" fmla="*/ 0 w 2255"/>
                <a:gd name="T17" fmla="*/ 145 h 290"/>
                <a:gd name="T18" fmla="*/ 145 w 2255"/>
                <a:gd name="T19" fmla="*/ 290 h 290"/>
                <a:gd name="T20" fmla="*/ 145 w 2255"/>
                <a:gd name="T21" fmla="*/ 290 h 2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55" h="290">
                  <a:moveTo>
                    <a:pt x="145" y="290"/>
                  </a:moveTo>
                  <a:lnTo>
                    <a:pt x="2110" y="290"/>
                  </a:lnTo>
                  <a:cubicBezTo>
                    <a:pt x="2190" y="290"/>
                    <a:pt x="2255" y="225"/>
                    <a:pt x="2255" y="145"/>
                  </a:cubicBezTo>
                  <a:cubicBezTo>
                    <a:pt x="2255" y="145"/>
                    <a:pt x="2255" y="145"/>
                    <a:pt x="2255" y="145"/>
                  </a:cubicBezTo>
                  <a:cubicBezTo>
                    <a:pt x="2255" y="65"/>
                    <a:pt x="2190" y="0"/>
                    <a:pt x="2110" y="0"/>
                  </a:cubicBezTo>
                  <a:cubicBezTo>
                    <a:pt x="2110" y="0"/>
                    <a:pt x="2110" y="0"/>
                    <a:pt x="2110" y="0"/>
                  </a:cubicBezTo>
                  <a:lnTo>
                    <a:pt x="145" y="0"/>
                  </a:lnTo>
                  <a:cubicBezTo>
                    <a:pt x="65" y="0"/>
                    <a:pt x="0" y="65"/>
                    <a:pt x="0" y="145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225"/>
                    <a:pt x="65" y="290"/>
                    <a:pt x="145" y="290"/>
                  </a:cubicBezTo>
                  <a:cubicBezTo>
                    <a:pt x="145" y="290"/>
                    <a:pt x="145" y="290"/>
                    <a:pt x="145" y="290"/>
                  </a:cubicBezTo>
                  <a:close/>
                </a:path>
              </a:pathLst>
            </a:custGeom>
            <a:noFill/>
            <a:ln w="15875" cap="sq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28" name="Picture 125"/>
            <p:cNvPicPr>
              <a:picLocks noChangeAspect="1" noChangeArrowheads="1"/>
            </p:cNvPicPr>
            <p:nvPr/>
          </p:nvPicPr>
          <p:blipFill>
            <a:blip r:embed="rId5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9" y="3701"/>
              <a:ext cx="52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9" name="Picture 126"/>
            <p:cNvPicPr>
              <a:picLocks noChangeAspect="1" noChangeArrowheads="1"/>
            </p:cNvPicPr>
            <p:nvPr/>
          </p:nvPicPr>
          <p:blipFill>
            <a:blip r:embed="rId5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9" y="3701"/>
              <a:ext cx="52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0" name="Rectangle 127"/>
            <p:cNvSpPr>
              <a:spLocks noChangeArrowheads="1"/>
            </p:cNvSpPr>
            <p:nvPr/>
          </p:nvSpPr>
          <p:spPr bwMode="auto">
            <a:xfrm>
              <a:off x="3890" y="3757"/>
              <a:ext cx="435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3F3F3F"/>
                  </a:solidFill>
                  <a:effectLst/>
                  <a:latin typeface="Calibri" panose="020F0502020204030204" pitchFamily="34" charset="0"/>
                </a:rPr>
                <a:t>restriction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1" name="Line 128"/>
            <p:cNvSpPr>
              <a:spLocks noChangeShapeType="1"/>
            </p:cNvSpPr>
            <p:nvPr/>
          </p:nvSpPr>
          <p:spPr bwMode="auto">
            <a:xfrm>
              <a:off x="2310" y="1904"/>
              <a:ext cx="1202" cy="0"/>
            </a:xfrm>
            <a:prstGeom prst="line">
              <a:avLst/>
            </a:pr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29"/>
            <p:cNvSpPr>
              <a:spLocks/>
            </p:cNvSpPr>
            <p:nvPr/>
          </p:nvSpPr>
          <p:spPr bwMode="auto">
            <a:xfrm>
              <a:off x="2852" y="1904"/>
              <a:ext cx="660" cy="212"/>
            </a:xfrm>
            <a:custGeom>
              <a:avLst/>
              <a:gdLst>
                <a:gd name="T0" fmla="*/ 0 w 660"/>
                <a:gd name="T1" fmla="*/ 0 h 212"/>
                <a:gd name="T2" fmla="*/ 0 w 660"/>
                <a:gd name="T3" fmla="*/ 212 h 212"/>
                <a:gd name="T4" fmla="*/ 660 w 660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212">
                  <a:moveTo>
                    <a:pt x="0" y="0"/>
                  </a:moveTo>
                  <a:lnTo>
                    <a:pt x="0" y="212"/>
                  </a:lnTo>
                  <a:lnTo>
                    <a:pt x="660" y="212"/>
                  </a:lnTo>
                </a:path>
              </a:pathLst>
            </a:cu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30"/>
            <p:cNvSpPr>
              <a:spLocks noChangeArrowheads="1"/>
            </p:cNvSpPr>
            <p:nvPr/>
          </p:nvSpPr>
          <p:spPr bwMode="auto">
            <a:xfrm>
              <a:off x="3299" y="1996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Rectangle 131"/>
            <p:cNvSpPr>
              <a:spLocks noChangeArrowheads="1"/>
            </p:cNvSpPr>
            <p:nvPr/>
          </p:nvSpPr>
          <p:spPr bwMode="auto">
            <a:xfrm>
              <a:off x="3342" y="1996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Rectangle 132"/>
            <p:cNvSpPr>
              <a:spLocks noChangeArrowheads="1"/>
            </p:cNvSpPr>
            <p:nvPr/>
          </p:nvSpPr>
          <p:spPr bwMode="auto">
            <a:xfrm>
              <a:off x="3383" y="1996"/>
              <a:ext cx="94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Freeform 133"/>
            <p:cNvSpPr>
              <a:spLocks/>
            </p:cNvSpPr>
            <p:nvPr/>
          </p:nvSpPr>
          <p:spPr bwMode="auto">
            <a:xfrm>
              <a:off x="2852" y="2048"/>
              <a:ext cx="660" cy="293"/>
            </a:xfrm>
            <a:custGeom>
              <a:avLst/>
              <a:gdLst>
                <a:gd name="T0" fmla="*/ 0 w 660"/>
                <a:gd name="T1" fmla="*/ 0 h 293"/>
                <a:gd name="T2" fmla="*/ 0 w 660"/>
                <a:gd name="T3" fmla="*/ 293 h 293"/>
                <a:gd name="T4" fmla="*/ 660 w 660"/>
                <a:gd name="T5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293">
                  <a:moveTo>
                    <a:pt x="0" y="0"/>
                  </a:moveTo>
                  <a:lnTo>
                    <a:pt x="0" y="293"/>
                  </a:lnTo>
                  <a:lnTo>
                    <a:pt x="660" y="293"/>
                  </a:lnTo>
                </a:path>
              </a:pathLst>
            </a:cu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134"/>
            <p:cNvSpPr>
              <a:spLocks/>
            </p:cNvSpPr>
            <p:nvPr/>
          </p:nvSpPr>
          <p:spPr bwMode="auto">
            <a:xfrm>
              <a:off x="2852" y="2264"/>
              <a:ext cx="660" cy="294"/>
            </a:xfrm>
            <a:custGeom>
              <a:avLst/>
              <a:gdLst>
                <a:gd name="T0" fmla="*/ 0 w 660"/>
                <a:gd name="T1" fmla="*/ 0 h 294"/>
                <a:gd name="T2" fmla="*/ 0 w 660"/>
                <a:gd name="T3" fmla="*/ 293 h 294"/>
                <a:gd name="T4" fmla="*/ 660 w 660"/>
                <a:gd name="T5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294">
                  <a:moveTo>
                    <a:pt x="0" y="0"/>
                  </a:moveTo>
                  <a:lnTo>
                    <a:pt x="0" y="293"/>
                  </a:lnTo>
                  <a:lnTo>
                    <a:pt x="660" y="294"/>
                  </a:lnTo>
                </a:path>
              </a:pathLst>
            </a:cu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135"/>
            <p:cNvSpPr>
              <a:spLocks/>
            </p:cNvSpPr>
            <p:nvPr/>
          </p:nvSpPr>
          <p:spPr bwMode="auto">
            <a:xfrm>
              <a:off x="2852" y="2477"/>
              <a:ext cx="660" cy="293"/>
            </a:xfrm>
            <a:custGeom>
              <a:avLst/>
              <a:gdLst>
                <a:gd name="T0" fmla="*/ 0 w 660"/>
                <a:gd name="T1" fmla="*/ 0 h 293"/>
                <a:gd name="T2" fmla="*/ 0 w 660"/>
                <a:gd name="T3" fmla="*/ 293 h 293"/>
                <a:gd name="T4" fmla="*/ 660 w 660"/>
                <a:gd name="T5" fmla="*/ 293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293">
                  <a:moveTo>
                    <a:pt x="0" y="0"/>
                  </a:moveTo>
                  <a:lnTo>
                    <a:pt x="0" y="293"/>
                  </a:lnTo>
                  <a:lnTo>
                    <a:pt x="660" y="293"/>
                  </a:lnTo>
                </a:path>
              </a:pathLst>
            </a:cu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36"/>
            <p:cNvSpPr>
              <a:spLocks noChangeArrowheads="1"/>
            </p:cNvSpPr>
            <p:nvPr/>
          </p:nvSpPr>
          <p:spPr bwMode="auto">
            <a:xfrm>
              <a:off x="3299" y="2954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0" name="Rectangle 137"/>
            <p:cNvSpPr>
              <a:spLocks noChangeArrowheads="1"/>
            </p:cNvSpPr>
            <p:nvPr/>
          </p:nvSpPr>
          <p:spPr bwMode="auto">
            <a:xfrm>
              <a:off x="3342" y="2954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1" name="Rectangle 138"/>
            <p:cNvSpPr>
              <a:spLocks noChangeArrowheads="1"/>
            </p:cNvSpPr>
            <p:nvPr/>
          </p:nvSpPr>
          <p:spPr bwMode="auto">
            <a:xfrm>
              <a:off x="3383" y="2954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2" name="Rectangle 139"/>
            <p:cNvSpPr>
              <a:spLocks noChangeArrowheads="1"/>
            </p:cNvSpPr>
            <p:nvPr/>
          </p:nvSpPr>
          <p:spPr bwMode="auto">
            <a:xfrm>
              <a:off x="3299" y="3400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3" name="Rectangle 140"/>
            <p:cNvSpPr>
              <a:spLocks noChangeArrowheads="1"/>
            </p:cNvSpPr>
            <p:nvPr/>
          </p:nvSpPr>
          <p:spPr bwMode="auto">
            <a:xfrm>
              <a:off x="3342" y="3400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4" name="Rectangle 141"/>
            <p:cNvSpPr>
              <a:spLocks noChangeArrowheads="1"/>
            </p:cNvSpPr>
            <p:nvPr/>
          </p:nvSpPr>
          <p:spPr bwMode="auto">
            <a:xfrm>
              <a:off x="3383" y="3400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5" name="Rectangle 142"/>
            <p:cNvSpPr>
              <a:spLocks noChangeArrowheads="1"/>
            </p:cNvSpPr>
            <p:nvPr/>
          </p:nvSpPr>
          <p:spPr bwMode="auto">
            <a:xfrm>
              <a:off x="3321" y="3646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0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6" name="Rectangle 143"/>
            <p:cNvSpPr>
              <a:spLocks noChangeArrowheads="1"/>
            </p:cNvSpPr>
            <p:nvPr/>
          </p:nvSpPr>
          <p:spPr bwMode="auto">
            <a:xfrm>
              <a:off x="3363" y="3646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7" name="Rectangle 144"/>
            <p:cNvSpPr>
              <a:spLocks noChangeArrowheads="1"/>
            </p:cNvSpPr>
            <p:nvPr/>
          </p:nvSpPr>
          <p:spPr bwMode="auto">
            <a:xfrm>
              <a:off x="3405" y="3646"/>
              <a:ext cx="93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8" name="Line 145"/>
            <p:cNvSpPr>
              <a:spLocks noChangeShapeType="1"/>
            </p:cNvSpPr>
            <p:nvPr/>
          </p:nvSpPr>
          <p:spPr bwMode="auto">
            <a:xfrm>
              <a:off x="2228" y="3090"/>
              <a:ext cx="1284" cy="0"/>
            </a:xfrm>
            <a:prstGeom prst="line">
              <a:avLst/>
            </a:pr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9" name="Freeform 146"/>
            <p:cNvSpPr>
              <a:spLocks/>
            </p:cNvSpPr>
            <p:nvPr/>
          </p:nvSpPr>
          <p:spPr bwMode="auto">
            <a:xfrm>
              <a:off x="2852" y="3090"/>
              <a:ext cx="660" cy="213"/>
            </a:xfrm>
            <a:custGeom>
              <a:avLst/>
              <a:gdLst>
                <a:gd name="T0" fmla="*/ 0 w 660"/>
                <a:gd name="T1" fmla="*/ 0 h 213"/>
                <a:gd name="T2" fmla="*/ 0 w 660"/>
                <a:gd name="T3" fmla="*/ 213 h 213"/>
                <a:gd name="T4" fmla="*/ 660 w 660"/>
                <a:gd name="T5" fmla="*/ 213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213">
                  <a:moveTo>
                    <a:pt x="0" y="0"/>
                  </a:moveTo>
                  <a:lnTo>
                    <a:pt x="0" y="213"/>
                  </a:lnTo>
                  <a:lnTo>
                    <a:pt x="660" y="213"/>
                  </a:lnTo>
                </a:path>
              </a:pathLst>
            </a:cu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Rectangle 147"/>
            <p:cNvSpPr>
              <a:spLocks noChangeArrowheads="1"/>
            </p:cNvSpPr>
            <p:nvPr/>
          </p:nvSpPr>
          <p:spPr bwMode="auto">
            <a:xfrm>
              <a:off x="3299" y="3182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1" name="Rectangle 148"/>
            <p:cNvSpPr>
              <a:spLocks noChangeArrowheads="1"/>
            </p:cNvSpPr>
            <p:nvPr/>
          </p:nvSpPr>
          <p:spPr bwMode="auto">
            <a:xfrm>
              <a:off x="3342" y="3182"/>
              <a:ext cx="93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..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2" name="Rectangle 149"/>
            <p:cNvSpPr>
              <a:spLocks noChangeArrowheads="1"/>
            </p:cNvSpPr>
            <p:nvPr/>
          </p:nvSpPr>
          <p:spPr bwMode="auto">
            <a:xfrm>
              <a:off x="3383" y="3182"/>
              <a:ext cx="94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0" i="0" u="none" strike="noStrike" cap="none" normalizeH="0" baseline="0" smtClean="0">
                  <a:ln>
                    <a:noFill/>
                  </a:ln>
                  <a:solidFill>
                    <a:srgbClr val="5B9BD5"/>
                  </a:solidFill>
                  <a:effectLst/>
                  <a:latin typeface="Calibri" panose="020F0502020204030204" pitchFamily="34" charset="0"/>
                </a:rPr>
                <a:t>n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3" name="Freeform 150"/>
            <p:cNvSpPr>
              <a:spLocks/>
            </p:cNvSpPr>
            <p:nvPr/>
          </p:nvSpPr>
          <p:spPr bwMode="auto">
            <a:xfrm>
              <a:off x="2852" y="3234"/>
              <a:ext cx="660" cy="300"/>
            </a:xfrm>
            <a:custGeom>
              <a:avLst/>
              <a:gdLst>
                <a:gd name="T0" fmla="*/ 0 w 660"/>
                <a:gd name="T1" fmla="*/ 0 h 300"/>
                <a:gd name="T2" fmla="*/ 0 w 660"/>
                <a:gd name="T3" fmla="*/ 299 h 300"/>
                <a:gd name="T4" fmla="*/ 660 w 660"/>
                <a:gd name="T5" fmla="*/ 30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300">
                  <a:moveTo>
                    <a:pt x="0" y="0"/>
                  </a:moveTo>
                  <a:lnTo>
                    <a:pt x="0" y="299"/>
                  </a:lnTo>
                  <a:lnTo>
                    <a:pt x="660" y="300"/>
                  </a:lnTo>
                </a:path>
              </a:pathLst>
            </a:cu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51"/>
            <p:cNvSpPr>
              <a:spLocks/>
            </p:cNvSpPr>
            <p:nvPr/>
          </p:nvSpPr>
          <p:spPr bwMode="auto">
            <a:xfrm>
              <a:off x="2852" y="3451"/>
              <a:ext cx="660" cy="348"/>
            </a:xfrm>
            <a:custGeom>
              <a:avLst/>
              <a:gdLst>
                <a:gd name="T0" fmla="*/ 0 w 660"/>
                <a:gd name="T1" fmla="*/ 0 h 348"/>
                <a:gd name="T2" fmla="*/ 0 w 660"/>
                <a:gd name="T3" fmla="*/ 347 h 348"/>
                <a:gd name="T4" fmla="*/ 660 w 660"/>
                <a:gd name="T5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0" h="348">
                  <a:moveTo>
                    <a:pt x="0" y="0"/>
                  </a:moveTo>
                  <a:lnTo>
                    <a:pt x="0" y="347"/>
                  </a:lnTo>
                  <a:lnTo>
                    <a:pt x="660" y="348"/>
                  </a:lnTo>
                </a:path>
              </a:pathLst>
            </a:custGeom>
            <a:noFill/>
            <a:ln w="12700" cap="sq">
              <a:solidFill>
                <a:srgbClr val="40404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5" name="TextBox 154"/>
          <p:cNvSpPr txBox="1"/>
          <p:nvPr/>
        </p:nvSpPr>
        <p:spPr>
          <a:xfrm>
            <a:off x="6510713" y="3370807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 several individual attributes to </a:t>
            </a:r>
            <a:r>
              <a:rPr lang="en-US" sz="1400" dirty="0"/>
              <a:t>maintain class and relationship </a:t>
            </a:r>
            <a:r>
              <a:rPr lang="en-US" sz="1400" dirty="0" smtClean="0"/>
              <a:t>information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97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&lt;class&gt; Resource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521938"/>
              </p:ext>
            </p:extLst>
          </p:nvPr>
        </p:nvGraphicFramePr>
        <p:xfrm>
          <a:off x="611560" y="1866422"/>
          <a:ext cx="7740860" cy="423213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42698"/>
                <a:gridCol w="442335"/>
                <a:gridCol w="442335"/>
                <a:gridCol w="5713492"/>
              </a:tblGrid>
              <a:tr h="864096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effectLst/>
                          <a:latin typeface="+mn-lt"/>
                        </a:rPr>
                        <a:t>isSubjectOf</a:t>
                      </a:r>
                      <a:endParaRPr lang="en-US" sz="14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1..n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+mn-lt"/>
                        </a:rPr>
                        <a:t>RW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+mn-lt"/>
                        </a:rPr>
                        <a:t>URI(s) </a:t>
                      </a:r>
                      <a:r>
                        <a:rPr lang="en-GB" sz="1400" dirty="0" smtClean="0">
                          <a:effectLst/>
                          <a:latin typeface="+mn-lt"/>
                        </a:rPr>
                        <a:t>of a &lt;relationship&gt; resource </a:t>
                      </a:r>
                      <a:r>
                        <a:rPr lang="en-GB" sz="1400" dirty="0">
                          <a:effectLst/>
                          <a:latin typeface="+mn-lt"/>
                        </a:rPr>
                        <a:t>for which the class is a </a:t>
                      </a:r>
                      <a:r>
                        <a:rPr lang="en-GB" sz="1400" dirty="0" smtClean="0">
                          <a:effectLst/>
                          <a:latin typeface="+mn-lt"/>
                        </a:rPr>
                        <a:t>subject</a:t>
                      </a:r>
                      <a:endParaRPr lang="en-GB" sz="1400" dirty="0" smtClean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</a:rPr>
                        <a:t>E.g.</a:t>
                      </a:r>
                      <a:r>
                        <a:rPr lang="en-GB" sz="1400" baseline="0" dirty="0" smtClean="0">
                          <a:effectLst/>
                          <a:latin typeface="+mn-lt"/>
                        </a:rPr>
                        <a:t> for</a:t>
                      </a:r>
                      <a:r>
                        <a:rPr lang="en-GB" sz="1400" dirty="0" smtClean="0">
                          <a:effectLst/>
                          <a:latin typeface="+mn-lt"/>
                        </a:rPr>
                        <a:t> oneM2M Base class &lt;Service&gt; this attribute may be the URI of: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en-US" sz="1400" baseline="0" dirty="0" err="1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hasOperation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&gt;, &lt;</a:t>
                      </a:r>
                      <a:r>
                        <a:rPr lang="en-US" sz="1400" baseline="0" dirty="0" err="1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consistsOf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&gt;,</a:t>
                      </a:r>
                      <a:endParaRPr lang="en-GB" sz="1400" dirty="0" smtClean="0">
                        <a:effectLst/>
                        <a:latin typeface="+mn-lt"/>
                      </a:endParaRPr>
                    </a:p>
                  </a:txBody>
                  <a:tcPr marL="12754" marR="49195" marT="0" marB="0"/>
                </a:tc>
              </a:tr>
              <a:tr h="792088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isObjectOf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1..n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RW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URI(s) </a:t>
                      </a:r>
                      <a:r>
                        <a:rPr lang="en-GB" sz="1400" dirty="0" smtClean="0">
                          <a:effectLst/>
                        </a:rPr>
                        <a:t>of</a:t>
                      </a:r>
                      <a:r>
                        <a:rPr lang="en-GB" sz="1400" baseline="0" dirty="0" smtClean="0">
                          <a:effectLst/>
                        </a:rPr>
                        <a:t> </a:t>
                      </a:r>
                      <a:r>
                        <a:rPr lang="en-GB" sz="1400" dirty="0" smtClean="0">
                          <a:effectLst/>
                        </a:rPr>
                        <a:t>a &lt;relationship&gt; resource </a:t>
                      </a:r>
                      <a:r>
                        <a:rPr lang="en-GB" sz="1400" dirty="0">
                          <a:effectLst/>
                        </a:rPr>
                        <a:t>for which the class is an </a:t>
                      </a:r>
                      <a:r>
                        <a:rPr lang="en-GB" sz="1400" dirty="0" smtClean="0">
                          <a:effectLst/>
                        </a:rPr>
                        <a:t>object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+mn-lt"/>
                        </a:rPr>
                        <a:t>E.g.</a:t>
                      </a:r>
                      <a:r>
                        <a:rPr lang="en-GB" sz="1400" baseline="0" dirty="0" smtClean="0">
                          <a:effectLst/>
                          <a:latin typeface="+mn-lt"/>
                        </a:rPr>
                        <a:t> for</a:t>
                      </a:r>
                      <a:r>
                        <a:rPr lang="en-GB" sz="1400" dirty="0" smtClean="0">
                          <a:effectLst/>
                          <a:latin typeface="+mn-lt"/>
                        </a:rPr>
                        <a:t> oneM2M Base class &lt;Service&gt; this attribute may be</a:t>
                      </a:r>
                      <a:r>
                        <a:rPr lang="en-GB" sz="1400" baseline="0" dirty="0" smtClean="0">
                          <a:effectLst/>
                          <a:latin typeface="+mn-lt"/>
                        </a:rPr>
                        <a:t> the URI of</a:t>
                      </a:r>
                      <a:r>
                        <a:rPr lang="en-GB" sz="1400" dirty="0" smtClean="0">
                          <a:effectLst/>
                          <a:latin typeface="+mn-lt"/>
                        </a:rPr>
                        <a:t>: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&lt;</a:t>
                      </a:r>
                      <a:r>
                        <a:rPr lang="en-US" sz="1400" baseline="0" dirty="0" err="1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hasService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&gt;, &lt;</a:t>
                      </a:r>
                      <a:r>
                        <a:rPr lang="en-US" sz="1400" baseline="0" dirty="0" err="1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isExposedBy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&gt;</a:t>
                      </a:r>
                      <a:endParaRPr lang="en-GB" sz="1400" dirty="0" smtClean="0">
                        <a:effectLst/>
                        <a:latin typeface="+mn-lt"/>
                      </a:endParaRPr>
                    </a:p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</a:tr>
              <a:tr h="933646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hasSubclass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0..n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RW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URI to another class which is a subclass of the </a:t>
                      </a:r>
                      <a:r>
                        <a:rPr lang="en-GB" sz="1400" dirty="0" smtClean="0">
                          <a:effectLst/>
                        </a:rPr>
                        <a:t>one </a:t>
                      </a:r>
                      <a:r>
                        <a:rPr lang="en-GB" sz="1400" dirty="0">
                          <a:effectLst/>
                        </a:rPr>
                        <a:t>being </a:t>
                      </a:r>
                      <a:r>
                        <a:rPr lang="en-GB" sz="1400" dirty="0" smtClean="0">
                          <a:effectLst/>
                        </a:rPr>
                        <a:t>defined </a:t>
                      </a:r>
                      <a:r>
                        <a:rPr lang="en-GB" sz="1400" dirty="0" smtClean="0">
                          <a:effectLst/>
                          <a:latin typeface="+mn-lt"/>
                        </a:rPr>
                        <a:t>E.g.</a:t>
                      </a:r>
                      <a:r>
                        <a:rPr lang="en-GB" sz="1400" baseline="0" dirty="0" smtClean="0">
                          <a:effectLst/>
                          <a:latin typeface="+mn-lt"/>
                        </a:rPr>
                        <a:t> for</a:t>
                      </a:r>
                      <a:r>
                        <a:rPr lang="en-GB" sz="1400" dirty="0" smtClean="0">
                          <a:effectLst/>
                          <a:latin typeface="+mn-lt"/>
                        </a:rPr>
                        <a:t> oneM2M Base class &lt;thing&gt; this attribute may be the URI of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&lt;device&gt;</a:t>
                      </a:r>
                      <a:endParaRPr lang="en-GB" sz="1400" dirty="0" smtClean="0">
                        <a:effectLst/>
                        <a:latin typeface="+mn-lt"/>
                      </a:endParaRPr>
                    </a:p>
                  </a:txBody>
                  <a:tcPr marL="12754" marR="49195" marT="0" marB="0"/>
                </a:tc>
              </a:tr>
              <a:tr h="986109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isSubclassOf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0..n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RW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URI to another class </a:t>
                      </a:r>
                      <a:r>
                        <a:rPr lang="en-GB" sz="1400" dirty="0" smtClean="0">
                          <a:effectLst/>
                        </a:rPr>
                        <a:t>resource which </a:t>
                      </a:r>
                      <a:r>
                        <a:rPr lang="en-GB" sz="1400" dirty="0">
                          <a:effectLst/>
                        </a:rPr>
                        <a:t>is a superclass of the </a:t>
                      </a:r>
                      <a:r>
                        <a:rPr lang="en-GB" sz="1400" dirty="0" smtClean="0">
                          <a:effectLst/>
                        </a:rPr>
                        <a:t>one </a:t>
                      </a:r>
                      <a:r>
                        <a:rPr lang="en-GB" sz="1400" dirty="0">
                          <a:effectLst/>
                        </a:rPr>
                        <a:t>being </a:t>
                      </a:r>
                      <a:r>
                        <a:rPr lang="en-GB" sz="1400" dirty="0" smtClean="0">
                          <a:effectLst/>
                        </a:rPr>
                        <a:t>defined</a:t>
                      </a:r>
                      <a:endParaRPr lang="en-GB" sz="1400" dirty="0" smtClean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  <a:latin typeface="+mn-lt"/>
                        </a:rPr>
                        <a:t>E.g.</a:t>
                      </a:r>
                      <a:r>
                        <a:rPr lang="en-GB" sz="1400" baseline="0" dirty="0" smtClean="0">
                          <a:effectLst/>
                          <a:latin typeface="+mn-lt"/>
                        </a:rPr>
                        <a:t> for</a:t>
                      </a:r>
                      <a:r>
                        <a:rPr lang="en-GB" sz="1400" dirty="0" smtClean="0">
                          <a:effectLst/>
                          <a:latin typeface="+mn-lt"/>
                        </a:rPr>
                        <a:t> oneM2M Base class &lt;device&gt; this attribute may be the URI of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&lt;thing&gt;</a:t>
                      </a:r>
                      <a:endParaRPr lang="en-GB" sz="1400" dirty="0" smtClean="0">
                        <a:effectLst/>
                        <a:latin typeface="+mn-lt"/>
                      </a:endParaRPr>
                    </a:p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</a:tr>
              <a:tr h="466823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equivalentTo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0..n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RW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URI to </a:t>
                      </a:r>
                      <a:r>
                        <a:rPr lang="en-GB" sz="1400" dirty="0" smtClean="0">
                          <a:effectLst/>
                        </a:rPr>
                        <a:t>another </a:t>
                      </a:r>
                      <a:r>
                        <a:rPr lang="en-GB" sz="1400" dirty="0">
                          <a:effectLst/>
                        </a:rPr>
                        <a:t>class </a:t>
                      </a:r>
                      <a:r>
                        <a:rPr lang="en-GB" sz="1400" dirty="0" smtClean="0">
                          <a:effectLst/>
                        </a:rPr>
                        <a:t>resource which </a:t>
                      </a:r>
                      <a:r>
                        <a:rPr lang="en-GB" sz="1400" dirty="0">
                          <a:effectLst/>
                        </a:rPr>
                        <a:t>is the equivalent of this class.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2754" marR="49195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896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&lt;relationship&gt; Resource example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668980"/>
              </p:ext>
            </p:extLst>
          </p:nvPr>
        </p:nvGraphicFramePr>
        <p:xfrm>
          <a:off x="611560" y="1988840"/>
          <a:ext cx="8075239" cy="2804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44216"/>
                <a:gridCol w="864096"/>
                <a:gridCol w="792088"/>
                <a:gridCol w="4474839"/>
              </a:tblGrid>
              <a:tr h="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 err="1">
                          <a:effectLst/>
                        </a:rPr>
                        <a:t>relationshipCategory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0..n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RW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Optional, describes the relationship type, e.g</a:t>
                      </a:r>
                      <a:r>
                        <a:rPr lang="en-GB" sz="1600" dirty="0" smtClean="0">
                          <a:effectLst/>
                        </a:rPr>
                        <a:t>. Synonymy</a:t>
                      </a:r>
                      <a:r>
                        <a:rPr lang="en-GB" sz="1600" dirty="0">
                          <a:effectLst/>
                        </a:rPr>
                        <a:t>, </a:t>
                      </a:r>
                      <a:r>
                        <a:rPr lang="en-GB" sz="1600" dirty="0" err="1">
                          <a:effectLst/>
                        </a:rPr>
                        <a:t>Antonymy</a:t>
                      </a:r>
                      <a:r>
                        <a:rPr lang="en-GB" sz="1600" dirty="0">
                          <a:effectLst/>
                        </a:rPr>
                        <a:t>, Hyponymy, </a:t>
                      </a:r>
                      <a:r>
                        <a:rPr lang="en-GB" sz="1600" dirty="0" err="1">
                          <a:effectLst/>
                        </a:rPr>
                        <a:t>Meronymy</a:t>
                      </a:r>
                      <a:r>
                        <a:rPr lang="en-GB" sz="1600" dirty="0">
                          <a:effectLst/>
                        </a:rPr>
                        <a:t>, </a:t>
                      </a:r>
                      <a:r>
                        <a:rPr lang="en-GB" sz="1600" dirty="0" err="1">
                          <a:effectLst/>
                        </a:rPr>
                        <a:t>Holonymy</a:t>
                      </a:r>
                      <a:r>
                        <a:rPr lang="en-GB" sz="1600" dirty="0">
                          <a:effectLst/>
                        </a:rPr>
                        <a:t>. 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hasSubject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1..n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RW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URI(s) </a:t>
                      </a:r>
                      <a:r>
                        <a:rPr lang="en-GB" sz="1600" dirty="0" smtClean="0">
                          <a:effectLst/>
                        </a:rPr>
                        <a:t>of </a:t>
                      </a:r>
                      <a:r>
                        <a:rPr lang="en-GB" sz="1600" dirty="0">
                          <a:effectLst/>
                        </a:rPr>
                        <a:t>a </a:t>
                      </a:r>
                      <a:r>
                        <a:rPr lang="en-GB" sz="1600" dirty="0" smtClean="0">
                          <a:effectLst/>
                        </a:rPr>
                        <a:t>&lt;class&gt; </a:t>
                      </a:r>
                      <a:r>
                        <a:rPr lang="en-GB" sz="1600" dirty="0" err="1" smtClean="0">
                          <a:effectLst/>
                        </a:rPr>
                        <a:t>reource</a:t>
                      </a:r>
                      <a:r>
                        <a:rPr lang="en-GB" sz="1600" dirty="0" smtClean="0">
                          <a:effectLst/>
                        </a:rPr>
                        <a:t> </a:t>
                      </a:r>
                      <a:r>
                        <a:rPr lang="en-GB" sz="1600" dirty="0">
                          <a:effectLst/>
                        </a:rPr>
                        <a:t>who is a subject for this relationship 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hasObject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1.. 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RW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For Object relationships/properties, a URI(s) to a class which is the object for this relationship. For Data properties it would contain a data type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restriction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0..n</a:t>
                      </a:r>
                      <a:endParaRPr lang="en-US" sz="16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algn="ctr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RW 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  <a:tc>
                  <a:txBody>
                    <a:bodyPr/>
                    <a:lstStyle/>
                    <a:p>
                      <a:pPr marL="0" marR="0" hangingPunc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Restrictions posed by this relationship, as they map to the OWL use of restriction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17780" marR="68580" marT="0" marB="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7367975"/>
      </p:ext>
    </p:extLst>
  </p:cSld>
  <p:clrMapOvr>
    <a:masterClrMapping/>
  </p:clrMapOvr>
</p:sld>
</file>

<file path=ppt/theme/theme1.xml><?xml version="1.0" encoding="utf-8"?>
<a:theme xmlns:a="http://schemas.openxmlformats.org/drawingml/2006/main" name="oneM2M-MAS-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Meeting_id xmlns="132a0d76-4fce-476a-bb63-62eb729f34bf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27FDDB-6218-4ABB-B1FB-BAE9DC6952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11BBF24-5A02-43BC-AB6B-7E080E24A5A8}">
  <ds:schemaRefs>
    <ds:schemaRef ds:uri="http://www.w3.org/XML/1998/namespace"/>
    <ds:schemaRef ds:uri="http://purl.org/dc/elements/1.1/"/>
    <ds:schemaRef ds:uri="132a0d76-4fce-476a-bb63-62eb729f34bf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63791CF-4D97-49E1-A0EF-D463C41CE9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oneM2M-MAS-2014</Template>
  <TotalTime>3978</TotalTime>
  <Words>1091</Words>
  <Application>Microsoft Office PowerPoint</Application>
  <PresentationFormat>On-screen Show (4:3)</PresentationFormat>
  <Paragraphs>212</Paragraphs>
  <Slides>13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맑은 고딕</vt:lpstr>
      <vt:lpstr>ＭＳ Ｐゴシック</vt:lpstr>
      <vt:lpstr>SimSun</vt:lpstr>
      <vt:lpstr>Arial</vt:lpstr>
      <vt:lpstr>Calibri</vt:lpstr>
      <vt:lpstr>Times New Roman</vt:lpstr>
      <vt:lpstr>oneM2M-MAS-2014</vt:lpstr>
      <vt:lpstr>Visio</vt:lpstr>
      <vt:lpstr>Presentation</vt:lpstr>
      <vt:lpstr>Ontology Resource Discussion</vt:lpstr>
      <vt:lpstr>Discussion Context</vt:lpstr>
      <vt:lpstr>Goal 1: Make local and imported Ontologies available for Annotation </vt:lpstr>
      <vt:lpstr>Goal 2: Make Ontologies flexible enough for enhanced functionality</vt:lpstr>
      <vt:lpstr>Unstructured Approach</vt:lpstr>
      <vt:lpstr>Unstructured Approach example</vt:lpstr>
      <vt:lpstr>Structured Approach</vt:lpstr>
      <vt:lpstr>&lt;class&gt; Resource example</vt:lpstr>
      <vt:lpstr>&lt;relationship&gt; Resource example</vt:lpstr>
      <vt:lpstr>Analysis/ PROs &amp; CONs</vt:lpstr>
      <vt:lpstr>Dual Approach Support</vt:lpstr>
      <vt:lpstr>Reference material from  TS-0012: oneM2M Base Ontology</vt:lpstr>
      <vt:lpstr>Reference material from  MAS-2015-0551R01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Resource Discussion</dc:title>
  <dc:creator>Catalina Mladin</dc:creator>
  <cp:lastModifiedBy>Catalina Mladin</cp:lastModifiedBy>
  <cp:revision>59</cp:revision>
  <dcterms:created xsi:type="dcterms:W3CDTF">2015-02-13T15:09:42Z</dcterms:created>
  <dcterms:modified xsi:type="dcterms:W3CDTF">2015-08-29T17:23:30Z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0x010100442B4E09D6F7F4409272E6E6A6C1EB2E</vt:lpwstr>
  </property>
  <property fmtid="{D5CDD505-2E9C-101B-9397-08002B2CF9AE}" pid="3" name="Meeting_id">
    <vt:lpwstr>;#TP-15;#</vt:lpwstr>
  </property>
</Properties>
</file>