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Default Extension="rels" ContentType="application/vnd.openxmlformats-package.relationships+xml"/>
  <Override PartName="/ppt/slides/slide5.xml" ContentType="application/vnd.openxmlformats-officedocument.presentationml.slide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Default Extension="wdp" ContentType="image/vnd.ms-photo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371" r:id="rId3"/>
    <p:sldId id="385" r:id="rId4"/>
    <p:sldId id="347" r:id="rId5"/>
    <p:sldId id="378" r:id="rId6"/>
    <p:sldId id="372" r:id="rId7"/>
    <p:sldId id="356" r:id="rId8"/>
    <p:sldId id="393" r:id="rId9"/>
    <p:sldId id="394" r:id="rId10"/>
    <p:sldId id="395" r:id="rId11"/>
    <p:sldId id="396" r:id="rId12"/>
    <p:sldId id="398" r:id="rId13"/>
    <p:sldId id="399" r:id="rId14"/>
    <p:sldId id="386" r:id="rId15"/>
    <p:sldId id="387" r:id="rId16"/>
    <p:sldId id="388" r:id="rId17"/>
    <p:sldId id="390" r:id="rId18"/>
    <p:sldId id="389" r:id="rId19"/>
    <p:sldId id="391" r:id="rId20"/>
    <p:sldId id="392" r:id="rId21"/>
    <p:sldId id="317" r:id="rId22"/>
    <p:sldId id="397" r:id="rId23"/>
    <p:sldId id="362" r:id="rId24"/>
    <p:sldId id="364" r:id="rId25"/>
    <p:sldId id="363" r:id="rId26"/>
    <p:sldId id="365" r:id="rId27"/>
    <p:sldId id="366" r:id="rId28"/>
    <p:sldId id="367" r:id="rId29"/>
    <p:sldId id="368" r:id="rId3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149FEB"/>
    <a:srgbClr val="2D6A04"/>
    <a:srgbClr val="448900"/>
    <a:srgbClr val="16A53F"/>
    <a:srgbClr val="004070"/>
    <a:srgbClr val="000000"/>
    <a:srgbClr val="00355C"/>
    <a:srgbClr val="00602B"/>
    <a:srgbClr val="FFFF99"/>
    <a:srgbClr val="3399FF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inimized" horzBarState="maximized">
    <p:restoredLeft sz="9489" autoAdjust="0"/>
    <p:restoredTop sz="94609" autoAdjust="0"/>
  </p:normalViewPr>
  <p:slideViewPr>
    <p:cSldViewPr snapToGrid="0" snapToObjects="1">
      <p:cViewPr>
        <p:scale>
          <a:sx n="125" d="100"/>
          <a:sy n="125" d="100"/>
        </p:scale>
        <p:origin x="-1600" y="-8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napToObjects="1" showGuides="1">
      <p:cViewPr varScale="1">
        <p:scale>
          <a:sx n="41" d="100"/>
          <a:sy n="41" d="100"/>
        </p:scale>
        <p:origin x="-1920" y="-6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A8468-F45F-4CF4-B997-6D4313647F84}" type="datetimeFigureOut">
              <a:rPr lang="de-DE" smtClean="0"/>
              <a:pPr/>
              <a:t>8/31/15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AE273-1A0E-498B-A851-7251D7C34328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9147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1448C-E773-4542-8F53-CF1B6EC1C902}" type="datetimeFigureOut">
              <a:rPr lang="de-DE" smtClean="0"/>
              <a:pPr/>
              <a:t>8/31/15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3C595-D4B2-4D68-AFEC-E678C2D7B425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31126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49775" cy="3413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4128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49775" cy="3413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25317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de-DE" dirty="0" smtClean="0"/>
              <a:t>"What is a template" for the few people who have not heard it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328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8"/>
          <p:cNvSpPr/>
          <p:nvPr userDrawn="1"/>
        </p:nvSpPr>
        <p:spPr>
          <a:xfrm>
            <a:off x="0" y="0"/>
            <a:ext cx="9143999" cy="6858000"/>
          </a:xfrm>
          <a:prstGeom prst="roundRect">
            <a:avLst>
              <a:gd name="adj" fmla="val 1613"/>
            </a:avLst>
          </a:prstGeom>
          <a:solidFill>
            <a:schemeClr val="tx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596285"/>
            <a:ext cx="7772400" cy="1470025"/>
          </a:xfrm>
        </p:spPr>
        <p:txBody>
          <a:bodyPr/>
          <a:lstStyle>
            <a:lvl1pPr>
              <a:defRPr cap="all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352060"/>
            <a:ext cx="6400800" cy="1752600"/>
          </a:xfrm>
        </p:spPr>
        <p:txBody>
          <a:bodyPr/>
          <a:lstStyle>
            <a:lvl1pPr marL="0" indent="0" algn="ctr">
              <a:buNone/>
              <a:defRPr cap="all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Master-Untertitelformat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8615-4FB8-5046-9A04-F7FA71D771F9}" type="datetimeFigureOut">
              <a:rPr lang="de-DE" smtClean="0"/>
              <a:pPr/>
              <a:t>8/31/15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677159" cy="365125"/>
          </a:xfrm>
          <a:prstGeom prst="rect">
            <a:avLst/>
          </a:prstGeom>
        </p:spPr>
        <p:txBody>
          <a:bodyPr/>
          <a:lstStyle/>
          <a:p>
            <a:fld id="{9FCE22C5-8C93-DF42-8EC9-66A39296DD14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83" y="4561416"/>
            <a:ext cx="9168350" cy="230716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8119625" y="6356350"/>
            <a:ext cx="1024374" cy="511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Picture 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6408" y="6424613"/>
            <a:ext cx="11112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476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el und Inh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 userDrawn="1"/>
        </p:nvSpPr>
        <p:spPr>
          <a:xfrm>
            <a:off x="0" y="0"/>
            <a:ext cx="9143999" cy="6858000"/>
          </a:xfrm>
          <a:prstGeom prst="roundRect">
            <a:avLst>
              <a:gd name="adj" fmla="val 1613"/>
            </a:avLst>
          </a:prstGeom>
          <a:solidFill>
            <a:schemeClr val="tx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Abgerundetes Rechteck 7"/>
          <p:cNvSpPr/>
          <p:nvPr userDrawn="1"/>
        </p:nvSpPr>
        <p:spPr>
          <a:xfrm>
            <a:off x="142488" y="123900"/>
            <a:ext cx="8871414" cy="6585182"/>
          </a:xfrm>
          <a:prstGeom prst="roundRect">
            <a:avLst>
              <a:gd name="adj" fmla="val 1613"/>
            </a:avLst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dirty="0" err="1" smtClean="0"/>
              <a:t>Mastertextformat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709082"/>
            <a:ext cx="2895600" cy="152053"/>
          </a:xfrm>
        </p:spPr>
        <p:txBody>
          <a:bodyPr tIns="0" bIns="36000" anchor="ctr" anchorCtr="0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8896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6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22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7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2269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6032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5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2155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4" name="Bild 8"/>
          <p:cNvPicPr>
            <a:picLocks noChangeAspect="1"/>
          </p:cNvPicPr>
          <p:nvPr userDrawn="1"/>
        </p:nvPicPr>
        <p:blipFill rotWithShape="1">
          <a:blip r:embed="rId2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80608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2147483647 w 5772"/>
              <a:gd name="T1" fmla="*/ 2147483647 h 656"/>
              <a:gd name="T2" fmla="*/ 2147483647 w 5772"/>
              <a:gd name="T3" fmla="*/ 0 h 656"/>
              <a:gd name="T4" fmla="*/ 2147483647 w 5772"/>
              <a:gd name="T5" fmla="*/ 2147483647 h 656"/>
              <a:gd name="T6" fmla="*/ 2147483647 w 5772"/>
              <a:gd name="T7" fmla="*/ 2147483647 h 656"/>
              <a:gd name="T8" fmla="*/ 2147483647 w 5772"/>
              <a:gd name="T9" fmla="*/ 2147483647 h 656"/>
              <a:gd name="T10" fmla="*/ 2147483647 w 5772"/>
              <a:gd name="T11" fmla="*/ 2147483647 h 656"/>
              <a:gd name="T12" fmla="*/ 2147483647 w 5772"/>
              <a:gd name="T13" fmla="*/ 2147483647 h 656"/>
              <a:gd name="T14" fmla="*/ 0 w 5772"/>
              <a:gd name="T15" fmla="*/ 2147483647 h 656"/>
              <a:gd name="T16" fmla="*/ 2147483647 w 5772"/>
              <a:gd name="T17" fmla="*/ 2147483647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/>
              </a:gs>
              <a:gs pos="100000">
                <a:srgbClr val="00EBF8">
                  <a:alpha val="4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4381500" y="0"/>
            <a:ext cx="4762500" cy="638175"/>
          </a:xfrm>
          <a:custGeom>
            <a:avLst/>
            <a:gdLst>
              <a:gd name="T0" fmla="*/ 0 w 3000"/>
              <a:gd name="T1" fmla="*/ 0 h 595"/>
              <a:gd name="T2" fmla="*/ 2147483647 w 3000"/>
              <a:gd name="T3" fmla="*/ 2147483647 h 595"/>
              <a:gd name="T4" fmla="*/ 2147483647 w 3000"/>
              <a:gd name="T5" fmla="*/ 2147483647 h 595"/>
              <a:gd name="T6" fmla="*/ 2147483647 w 3000"/>
              <a:gd name="T7" fmla="*/ 2147483647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ADB6"/>
              </a:gs>
              <a:gs pos="100000">
                <a:srgbClr val="009BE5">
                  <a:alpha val="4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562600" y="365760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CA" altLang="en-US">
              <a:cs typeface="Arial" pitchFamily="34" charset="0"/>
            </a:endParaRPr>
          </a:p>
        </p:txBody>
      </p:sp>
      <p:sp>
        <p:nvSpPr>
          <p:cNvPr id="7" name="AutoShape 11" descr="http://www.homegatewayinitiative.org/img/logo.jpg"/>
          <p:cNvSpPr>
            <a:spLocks noChangeAspect="1" noChangeArrowheads="1"/>
          </p:cNvSpPr>
          <p:nvPr userDrawn="1"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pic>
        <p:nvPicPr>
          <p:cNvPr id="8" name="Picture 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6424613"/>
            <a:ext cx="11112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idx="10"/>
          </p:nvPr>
        </p:nvSpPr>
        <p:spPr>
          <a:xfrm>
            <a:off x="7885113" y="6416675"/>
            <a:ext cx="79692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7DE7C-4F65-416D-ADF5-1FA890C09BF8}" type="slidenum">
              <a:rPr lang="en-CA" altLang="en-US"/>
              <a:pPr>
                <a:defRPr/>
              </a:pPr>
              <a:t>‹#›</a:t>
            </a:fld>
            <a:r>
              <a:rPr lang="en-CA" altLang="en-US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0898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6"/>
          <p:cNvSpPr/>
          <p:nvPr userDrawn="1"/>
        </p:nvSpPr>
        <p:spPr>
          <a:xfrm>
            <a:off x="0" y="0"/>
            <a:ext cx="9143999" cy="6858000"/>
          </a:xfrm>
          <a:prstGeom prst="roundRect">
            <a:avLst>
              <a:gd name="adj" fmla="val 1613"/>
            </a:avLst>
          </a:prstGeom>
          <a:solidFill>
            <a:schemeClr val="tx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Abgerundetes Rechteck 7"/>
          <p:cNvSpPr/>
          <p:nvPr userDrawn="1"/>
        </p:nvSpPr>
        <p:spPr>
          <a:xfrm>
            <a:off x="142488" y="123900"/>
            <a:ext cx="8871414" cy="6585182"/>
          </a:xfrm>
          <a:prstGeom prst="roundRect">
            <a:avLst>
              <a:gd name="adj" fmla="val 1613"/>
            </a:avLst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noProof="0" dirty="0" err="1" smtClean="0"/>
              <a:t>Mastertitelformat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Mastertextformat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725104" y="6356350"/>
            <a:ext cx="1291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B8615-4FB8-5046-9A04-F7FA71D771F9}" type="datetimeFigureOut">
              <a:rPr lang="en-US" noProof="0" smtClean="0"/>
              <a:pPr/>
              <a:t>8/31/15</a:t>
            </a:fld>
            <a:endParaRPr lang="en-US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7" name="Foliennummernplatzhalter 5"/>
          <p:cNvSpPr txBox="1">
            <a:spLocks/>
          </p:cNvSpPr>
          <p:nvPr userDrawn="1"/>
        </p:nvSpPr>
        <p:spPr>
          <a:xfrm>
            <a:off x="70693" y="6221956"/>
            <a:ext cx="677159" cy="49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4572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CE22C5-8C93-DF42-8EC9-66A39296DD14}" type="slidenum">
              <a:rPr lang="en-US" sz="2000" b="1" smtClean="0"/>
              <a:pPr/>
              <a:t>‹#›</a:t>
            </a:fld>
            <a:endParaRPr lang="en-US" sz="2000" b="1" dirty="0"/>
          </a:p>
        </p:txBody>
      </p:sp>
      <p:pic>
        <p:nvPicPr>
          <p:cNvPr id="8" name="Bild 8"/>
          <p:cNvPicPr>
            <a:picLocks noChangeAspect="1"/>
          </p:cNvPicPr>
          <p:nvPr userDrawn="1"/>
        </p:nvPicPr>
        <p:blipFill rotWithShape="1">
          <a:blip r:embed="rId10"/>
          <a:srcRect l="19328" t="28583" r="18687" b="29512"/>
          <a:stretch/>
        </p:blipFill>
        <p:spPr>
          <a:xfrm>
            <a:off x="8084634" y="6221955"/>
            <a:ext cx="842536" cy="4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91707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s://github.com/Homegateway/RWD050-public/blob/master/SDT2.0.1/docs/SDT_Components.m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HGI</a:t>
            </a:r>
            <a:r>
              <a:rPr lang="en-US" dirty="0" smtClean="0"/>
              <a:t> oneM2M Presentation</a:t>
            </a:r>
            <a:br>
              <a:rPr lang="en-US" dirty="0" smtClean="0"/>
            </a:br>
            <a:r>
              <a:rPr lang="en-US" dirty="0" smtClean="0"/>
              <a:t>SDT (Smart Device Template)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2352060"/>
            <a:ext cx="9143999" cy="17526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Lindsay Frost, NEC</a:t>
            </a:r>
          </a:p>
          <a:p>
            <a:r>
              <a:rPr lang="en-US" dirty="0"/>
              <a:t>Andreas </a:t>
            </a:r>
            <a:r>
              <a:rPr lang="en-US" dirty="0" smtClean="0"/>
              <a:t>Kraft, DT</a:t>
            </a:r>
            <a:endParaRPr lang="en-US" dirty="0" smtClean="0"/>
          </a:p>
          <a:p>
            <a:r>
              <a:rPr lang="en-US" dirty="0" smtClean="0"/>
              <a:t>August 2015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1068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 -</a:t>
            </a:r>
            <a:r>
              <a:rPr lang="en-US" dirty="0" smtClean="0"/>
              <a:t> </a:t>
            </a:r>
            <a:r>
              <a:rPr lang="en-US" dirty="0" err="1" smtClean="0"/>
              <a:t>RootDevice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833228"/>
            <a:ext cx="8209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urier New"/>
                <a:cs typeface="Courier New"/>
              </a:rPr>
              <a:t>&lt;</a:t>
            </a:r>
            <a:r>
              <a:rPr lang="en-US" sz="1200" b="1" dirty="0" err="1" smtClean="0">
                <a:latin typeface="Courier New"/>
                <a:cs typeface="Courier New"/>
              </a:rPr>
              <a:t>RootDevice</a:t>
            </a:r>
            <a:r>
              <a:rPr lang="en-US" sz="1200" b="1" dirty="0" smtClean="0">
                <a:latin typeface="Courier New"/>
                <a:cs typeface="Courier New"/>
              </a:rPr>
              <a:t> </a:t>
            </a:r>
            <a:r>
              <a:rPr lang="en-US" sz="1200" dirty="0" smtClean="0">
                <a:latin typeface="Courier New"/>
                <a:cs typeface="Courier New"/>
              </a:rPr>
              <a:t>id="</a:t>
            </a:r>
            <a:r>
              <a:rPr lang="en-US" sz="1200" dirty="0" err="1" smtClean="0">
                <a:latin typeface="Courier New"/>
                <a:cs typeface="Courier New"/>
              </a:rPr>
              <a:t>aRootDevice</a:t>
            </a:r>
            <a:r>
              <a:rPr lang="en-US" sz="1200" dirty="0" smtClean="0">
                <a:latin typeface="Courier New"/>
                <a:cs typeface="Courier New"/>
              </a:rPr>
              <a:t>"&gt;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&lt;Doc&gt;</a:t>
            </a:r>
            <a:r>
              <a:rPr lang="en-US" sz="1200" dirty="0" smtClean="0">
                <a:latin typeface="Courier New"/>
                <a:cs typeface="Courier New"/>
              </a:rPr>
              <a:t>Some documentation&lt;/Doc&gt;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&lt;Modules&gt;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Modules local to the </a:t>
            </a:r>
            <a:r>
              <a:rPr lang="en-US" sz="1200" dirty="0" err="1" smtClean="0">
                <a:latin typeface="Courier New"/>
                <a:cs typeface="Courier New"/>
              </a:rPr>
              <a:t>RootDevice</a:t>
            </a:r>
            <a:r>
              <a:rPr lang="en-US" sz="1200" dirty="0" smtClean="0">
                <a:latin typeface="Courier New"/>
                <a:cs typeface="Courier New"/>
              </a:rPr>
              <a:t>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&lt;/Modules&gt;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</a:t>
            </a:r>
            <a:r>
              <a:rPr lang="en-US" sz="1200" b="1" dirty="0" err="1" smtClean="0">
                <a:latin typeface="Courier New"/>
                <a:cs typeface="Courier New"/>
              </a:rPr>
              <a:t>DeviceInfo</a:t>
            </a:r>
            <a:r>
              <a:rPr lang="en-US" sz="1200" b="1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The </a:t>
            </a:r>
            <a:r>
              <a:rPr lang="en-US" sz="1200" dirty="0" err="1" smtClean="0">
                <a:latin typeface="Courier New"/>
                <a:cs typeface="Courier New"/>
              </a:rPr>
              <a:t>DeviceInfos</a:t>
            </a:r>
            <a:r>
              <a:rPr lang="en-US" sz="1200" dirty="0" smtClean="0">
                <a:latin typeface="Courier New"/>
                <a:cs typeface="Courier New"/>
              </a:rPr>
              <a:t> for the </a:t>
            </a:r>
            <a:r>
              <a:rPr lang="en-US" sz="1200" dirty="0" err="1" smtClean="0">
                <a:latin typeface="Courier New"/>
                <a:cs typeface="Courier New"/>
              </a:rPr>
              <a:t>RootDevice</a:t>
            </a:r>
            <a:r>
              <a:rPr lang="en-US" sz="1200" dirty="0" smtClean="0">
                <a:latin typeface="Courier New"/>
                <a:cs typeface="Courier New"/>
              </a:rPr>
              <a:t>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</a:t>
            </a:r>
            <a:r>
              <a:rPr lang="en-US" sz="1200" dirty="0" err="1" smtClean="0">
                <a:latin typeface="Courier New"/>
                <a:cs typeface="Courier New"/>
              </a:rPr>
              <a:t>DeviceInfo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&lt;Devices&gt;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Sub-Devices of the </a:t>
            </a:r>
            <a:r>
              <a:rPr lang="en-US" sz="1200" dirty="0" err="1" smtClean="0">
                <a:latin typeface="Courier New"/>
                <a:cs typeface="Courier New"/>
              </a:rPr>
              <a:t>RootDevice</a:t>
            </a:r>
            <a:r>
              <a:rPr lang="en-US" sz="1200" dirty="0" smtClean="0">
                <a:latin typeface="Courier New"/>
                <a:cs typeface="Courier New"/>
              </a:rPr>
              <a:t>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&lt;/Devices&gt;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&lt;/</a:t>
            </a:r>
            <a:r>
              <a:rPr lang="en-US" sz="1200" dirty="0" err="1" smtClean="0">
                <a:latin typeface="Courier New"/>
                <a:cs typeface="Courier New"/>
              </a:rPr>
              <a:t>RootDevice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  <a:endParaRPr lang="en-US" sz="1200" dirty="0">
              <a:latin typeface="Courier New"/>
              <a:cs typeface="Courier Ne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180" y="4792663"/>
            <a:ext cx="2044700" cy="1333500"/>
          </a:xfrm>
          <a:prstGeom prst="rect">
            <a:avLst/>
          </a:prstGeom>
        </p:spPr>
      </p:pic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i="1" dirty="0" err="1" smtClean="0"/>
              <a:t>RootDevices</a:t>
            </a:r>
            <a:r>
              <a:rPr lang="en-US" sz="2400" i="1" dirty="0" smtClean="0"/>
              <a:t> </a:t>
            </a:r>
            <a:r>
              <a:rPr lang="en-US" sz="2400" dirty="0" smtClean="0"/>
              <a:t>may define own </a:t>
            </a:r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or refer to predefined </a:t>
            </a:r>
            <a:r>
              <a:rPr lang="en-US" sz="2400" i="1" dirty="0" err="1" smtClean="0"/>
              <a:t>ModulesClasses</a:t>
            </a:r>
            <a:r>
              <a:rPr lang="en-US" sz="2400" i="1" dirty="0" smtClean="0"/>
              <a:t> </a:t>
            </a:r>
            <a:r>
              <a:rPr lang="en-US" sz="2400" dirty="0" smtClean="0"/>
              <a:t>of the same or another Domain.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i="1" dirty="0" smtClean="0"/>
              <a:t>Devices </a:t>
            </a:r>
            <a:r>
              <a:rPr lang="en-US" sz="2400" dirty="0" smtClean="0"/>
              <a:t>are </a:t>
            </a:r>
            <a:r>
              <a:rPr lang="en-US" sz="2400" b="1" dirty="0" smtClean="0"/>
              <a:t>optional </a:t>
            </a:r>
            <a:r>
              <a:rPr lang="en-US" sz="2400" dirty="0" smtClean="0"/>
              <a:t>components of a </a:t>
            </a:r>
            <a:r>
              <a:rPr lang="en-US" sz="2400" i="1" dirty="0" err="1" smtClean="0"/>
              <a:t>RootDevice</a:t>
            </a:r>
            <a:r>
              <a:rPr lang="en-US" sz="2400" dirty="0" smtClean="0"/>
              <a:t>. They represent</a:t>
            </a:r>
            <a:r>
              <a:rPr lang="en-US" sz="2400" dirty="0" smtClean="0"/>
              <a:t> sub</a:t>
            </a:r>
            <a:r>
              <a:rPr lang="en-US" sz="2400" dirty="0" smtClean="0"/>
              <a:t>-devices inside</a:t>
            </a:r>
            <a:r>
              <a:rPr lang="en-US" sz="2400" dirty="0" smtClean="0"/>
              <a:t> a </a:t>
            </a:r>
            <a:r>
              <a:rPr lang="en-US" sz="2400" i="1" dirty="0" err="1" smtClean="0"/>
              <a:t>RootDevice</a:t>
            </a:r>
            <a:r>
              <a:rPr lang="en-US" sz="2400" dirty="0" smtClean="0"/>
              <a:t>.</a:t>
            </a:r>
          </a:p>
          <a:p>
            <a:r>
              <a:rPr lang="en-US" sz="2400" i="1" dirty="0" smtClean="0"/>
              <a:t>Devices </a:t>
            </a:r>
            <a:r>
              <a:rPr lang="en-US" sz="2400" dirty="0" smtClean="0"/>
              <a:t>may define their own </a:t>
            </a:r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or extend </a:t>
            </a:r>
            <a:r>
              <a:rPr lang="en-US" sz="2400" i="1" dirty="0" err="1" smtClean="0"/>
              <a:t>ModulesClasses</a:t>
            </a:r>
            <a:r>
              <a:rPr lang="en-US" sz="2400" i="1" dirty="0" smtClean="0"/>
              <a:t> </a:t>
            </a:r>
            <a:r>
              <a:rPr lang="en-US" sz="2400" dirty="0" smtClean="0"/>
              <a:t>of its or another </a:t>
            </a:r>
            <a:r>
              <a:rPr lang="en-US" sz="2400" i="1" dirty="0" smtClean="0"/>
              <a:t>Domain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 -</a:t>
            </a:r>
            <a:r>
              <a:rPr lang="en-US" dirty="0" smtClean="0"/>
              <a:t> Device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0" y="4881563"/>
            <a:ext cx="2044700" cy="124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33228"/>
            <a:ext cx="820928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urier New"/>
                <a:cs typeface="Courier New"/>
              </a:rPr>
              <a:t>&lt;</a:t>
            </a:r>
            <a:r>
              <a:rPr lang="en-US" sz="1200" b="1" dirty="0" smtClean="0">
                <a:latin typeface="Courier New"/>
                <a:cs typeface="Courier New"/>
              </a:rPr>
              <a:t>Device </a:t>
            </a:r>
            <a:r>
              <a:rPr lang="en-US" sz="1200" dirty="0" smtClean="0">
                <a:latin typeface="Courier New"/>
                <a:cs typeface="Courier New"/>
              </a:rPr>
              <a:t>id="</a:t>
            </a:r>
            <a:r>
              <a:rPr lang="en-US" sz="1200" dirty="0" err="1" smtClean="0">
                <a:latin typeface="Courier New"/>
                <a:cs typeface="Courier New"/>
              </a:rPr>
              <a:t>aDevice</a:t>
            </a:r>
            <a:r>
              <a:rPr lang="en-US" sz="1200" dirty="0" smtClean="0">
                <a:latin typeface="Courier New"/>
                <a:cs typeface="Courier New"/>
              </a:rPr>
              <a:t>"&gt;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&lt;Doc&gt;</a:t>
            </a:r>
            <a:r>
              <a:rPr lang="en-US" sz="1200" dirty="0" smtClean="0">
                <a:latin typeface="Courier New"/>
                <a:cs typeface="Courier New"/>
              </a:rPr>
              <a:t>Some documentation&lt;/Doc&gt;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&lt;Modules&gt;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Modules local to the Device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&lt;/Modules&gt;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</a:t>
            </a:r>
            <a:r>
              <a:rPr lang="en-US" sz="1200" b="1" dirty="0" err="1" smtClean="0">
                <a:latin typeface="Courier New"/>
                <a:cs typeface="Courier New"/>
              </a:rPr>
              <a:t>DeviceInfo</a:t>
            </a:r>
            <a:r>
              <a:rPr lang="en-US" sz="1200" b="1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The </a:t>
            </a:r>
            <a:r>
              <a:rPr lang="en-US" sz="1200" dirty="0" err="1" smtClean="0">
                <a:latin typeface="Courier New"/>
                <a:cs typeface="Courier New"/>
              </a:rPr>
              <a:t>DeviceInfo</a:t>
            </a:r>
            <a:r>
              <a:rPr lang="en-US" sz="1200" dirty="0" smtClean="0">
                <a:latin typeface="Courier New"/>
                <a:cs typeface="Courier New"/>
              </a:rPr>
              <a:t> for the Device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</a:t>
            </a:r>
            <a:r>
              <a:rPr lang="en-US" sz="1200" dirty="0" err="1" smtClean="0">
                <a:latin typeface="Courier New"/>
                <a:cs typeface="Courier New"/>
              </a:rPr>
              <a:t>DeviceInfo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&lt;/</a:t>
            </a:r>
            <a:r>
              <a:rPr lang="en-US" sz="1200" dirty="0" err="1" smtClean="0">
                <a:latin typeface="Courier New"/>
                <a:cs typeface="Courier New"/>
              </a:rPr>
              <a:t>RootDevice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  <a:endParaRPr lang="en-US" sz="1200" dirty="0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i="1" dirty="0" err="1" smtClean="0"/>
              <a:t>ModuleClass</a:t>
            </a:r>
            <a:r>
              <a:rPr lang="en-US" sz="2400" i="1" dirty="0" smtClean="0"/>
              <a:t> </a:t>
            </a:r>
            <a:r>
              <a:rPr lang="en-US" sz="2400" dirty="0" smtClean="0"/>
              <a:t>represents the concept of a reusable module that defines the </a:t>
            </a:r>
            <a:r>
              <a:rPr lang="en-US" sz="2400" i="1" dirty="0" smtClean="0"/>
              <a:t>Actions</a:t>
            </a:r>
            <a:r>
              <a:rPr lang="en-US" sz="2400" dirty="0" smtClean="0"/>
              <a:t>, </a:t>
            </a:r>
            <a:r>
              <a:rPr lang="en-US" sz="2400" i="1" dirty="0" smtClean="0"/>
              <a:t>Data </a:t>
            </a:r>
            <a:r>
              <a:rPr lang="en-US" sz="2400" dirty="0" smtClean="0"/>
              <a:t>and </a:t>
            </a:r>
            <a:r>
              <a:rPr lang="en-US" sz="2400" i="1" dirty="0" smtClean="0"/>
              <a:t>Events </a:t>
            </a:r>
            <a:r>
              <a:rPr lang="en-US" sz="2400" dirty="0" smtClean="0"/>
              <a:t>for </a:t>
            </a:r>
            <a:r>
              <a:rPr lang="en-US" sz="2400" b="1" dirty="0" smtClean="0"/>
              <a:t>a single functionality</a:t>
            </a:r>
            <a:r>
              <a:rPr lang="en-US" sz="2400" dirty="0" smtClean="0"/>
              <a:t> of a </a:t>
            </a:r>
            <a:r>
              <a:rPr lang="en-US" sz="2400" dirty="0" smtClean="0"/>
              <a:t>device.</a:t>
            </a:r>
          </a:p>
          <a:p>
            <a:r>
              <a:rPr lang="en-US" sz="2400" dirty="0" smtClean="0"/>
              <a:t>A </a:t>
            </a:r>
            <a:r>
              <a:rPr lang="en-US" sz="2400" dirty="0" smtClean="0"/>
              <a:t>connected device may </a:t>
            </a:r>
            <a:r>
              <a:rPr lang="en-US" sz="2400" b="1" dirty="0" smtClean="0"/>
              <a:t>contain </a:t>
            </a:r>
            <a:r>
              <a:rPr lang="en-US" sz="2400" dirty="0" smtClean="0"/>
              <a:t>or </a:t>
            </a:r>
            <a:r>
              <a:rPr lang="en-US" sz="2400" b="1" dirty="0" smtClean="0"/>
              <a:t>refer </a:t>
            </a:r>
            <a:r>
              <a:rPr lang="en-US" sz="2400" dirty="0" smtClean="0"/>
              <a:t>to single or multiple </a:t>
            </a:r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to specify its inherent services </a:t>
            </a:r>
            <a:r>
              <a:rPr lang="en-US" sz="2400" dirty="0" smtClean="0"/>
              <a:t>it exposes.</a:t>
            </a:r>
          </a:p>
          <a:p>
            <a:r>
              <a:rPr lang="en-US" sz="2400" i="1" dirty="0" smtClean="0"/>
              <a:t>Modules </a:t>
            </a:r>
            <a:r>
              <a:rPr lang="en-US" sz="2400" dirty="0" smtClean="0"/>
              <a:t>are instantiations of </a:t>
            </a:r>
            <a:r>
              <a:rPr lang="en-US" sz="2400" i="1" dirty="0" err="1" smtClean="0"/>
              <a:t>ModuleClasses</a:t>
            </a:r>
            <a:r>
              <a:rPr lang="en-US" sz="2400" dirty="0" smtClean="0"/>
              <a:t>.</a:t>
            </a:r>
          </a:p>
          <a:p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can be defined </a:t>
            </a:r>
            <a:r>
              <a:rPr lang="en-US" sz="2400" dirty="0" smtClean="0"/>
              <a:t>by</a:t>
            </a:r>
            <a:br>
              <a:rPr lang="en-US" sz="2400" dirty="0" smtClean="0"/>
            </a:br>
            <a:r>
              <a:rPr lang="en-US" sz="2400" dirty="0" smtClean="0"/>
              <a:t>a </a:t>
            </a:r>
            <a:r>
              <a:rPr lang="en-US" sz="2400" i="1" dirty="0" smtClean="0"/>
              <a:t>Domain</a:t>
            </a:r>
            <a:r>
              <a:rPr lang="en-US" sz="2400" dirty="0" smtClean="0"/>
              <a:t> or in </a:t>
            </a:r>
            <a:r>
              <a:rPr lang="en-US" sz="2400" i="1" dirty="0" err="1" smtClean="0"/>
              <a:t>RootDevices</a:t>
            </a:r>
            <a:r>
              <a:rPr lang="en-US" sz="2400" dirty="0" smtClean="0"/>
              <a:t>/</a:t>
            </a:r>
            <a:r>
              <a:rPr lang="en-US" sz="2400" i="1" dirty="0" smtClean="0"/>
              <a:t>Devices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</a:t>
            </a:r>
            <a:r>
              <a:rPr lang="en-US" dirty="0" smtClean="0"/>
              <a:t> – </a:t>
            </a:r>
            <a:r>
              <a:rPr lang="en-US" dirty="0" err="1" smtClean="0"/>
              <a:t>ModuleClass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0" y="3992563"/>
            <a:ext cx="33782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defined on the </a:t>
            </a:r>
            <a:r>
              <a:rPr lang="en-US" sz="2400" i="1" dirty="0" smtClean="0"/>
              <a:t>Domain </a:t>
            </a:r>
            <a:r>
              <a:rPr lang="en-US" sz="2400" dirty="0" smtClean="0"/>
              <a:t>level can be imported, extended and used by other</a:t>
            </a:r>
            <a:r>
              <a:rPr lang="en-US" sz="2400" dirty="0" smtClean="0"/>
              <a:t> </a:t>
            </a:r>
            <a:r>
              <a:rPr lang="en-US" sz="2400" i="1" dirty="0" smtClean="0"/>
              <a:t>Domains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New </a:t>
            </a:r>
            <a:r>
              <a:rPr lang="en-US" sz="2400" i="1" dirty="0" err="1" smtClean="0"/>
              <a:t>ModuleClasses</a:t>
            </a:r>
            <a:r>
              <a:rPr lang="en-US" sz="2400" i="1" dirty="0" smtClean="0"/>
              <a:t> </a:t>
            </a:r>
            <a:r>
              <a:rPr lang="en-US" sz="2400" dirty="0" smtClean="0"/>
              <a:t>can be defined by </a:t>
            </a:r>
            <a:r>
              <a:rPr lang="en-US" sz="2400" b="1" dirty="0" smtClean="0"/>
              <a:t>extending existing </a:t>
            </a:r>
            <a:r>
              <a:rPr lang="en-US" sz="2400" b="1" i="1" dirty="0" err="1" smtClean="0"/>
              <a:t>ModuleClasses</a:t>
            </a:r>
            <a:r>
              <a:rPr lang="en-US" sz="2400" b="1" i="1" dirty="0" smtClean="0"/>
              <a:t> </a:t>
            </a:r>
            <a:r>
              <a:rPr lang="en-US" sz="2400" b="1" dirty="0" smtClean="0"/>
              <a:t>from the same or other domains </a:t>
            </a:r>
            <a:r>
              <a:rPr lang="en-US" sz="2400" dirty="0" smtClean="0"/>
              <a:t>to add new or overriding defined Actions, Data and Events.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</a:t>
            </a:r>
            <a:r>
              <a:rPr lang="en-US" dirty="0" smtClean="0"/>
              <a:t> – </a:t>
            </a:r>
            <a:r>
              <a:rPr lang="en-US" dirty="0" err="1" smtClean="0"/>
              <a:t>ModuleClass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0" y="3992563"/>
            <a:ext cx="3378200" cy="213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833228"/>
            <a:ext cx="8209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urier New"/>
                <a:cs typeface="Courier New"/>
              </a:rPr>
              <a:t>&lt;</a:t>
            </a:r>
            <a:r>
              <a:rPr lang="en-US" sz="1200" b="1" dirty="0" err="1" smtClean="0">
                <a:latin typeface="Courier New"/>
                <a:cs typeface="Courier New"/>
              </a:rPr>
              <a:t>ModuleClass</a:t>
            </a:r>
            <a:r>
              <a:rPr lang="en-US" sz="1200" b="1" dirty="0" smtClean="0">
                <a:latin typeface="Courier New"/>
                <a:cs typeface="Courier New"/>
              </a:rPr>
              <a:t> </a:t>
            </a:r>
            <a:r>
              <a:rPr lang="en-US" sz="1200" dirty="0" smtClean="0">
                <a:latin typeface="Courier New"/>
                <a:cs typeface="Courier New"/>
              </a:rPr>
              <a:t>name="</a:t>
            </a:r>
            <a:r>
              <a:rPr lang="en-US" sz="1200" dirty="0" err="1" smtClean="0">
                <a:latin typeface="Courier New"/>
                <a:cs typeface="Courier New"/>
              </a:rPr>
              <a:t>BooleanState</a:t>
            </a:r>
            <a:r>
              <a:rPr lang="en-US" sz="1200" dirty="0" smtClean="0">
                <a:latin typeface="Courier New"/>
                <a:cs typeface="Courier New"/>
              </a:rPr>
              <a:t>"&gt;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&lt;Doc&gt;</a:t>
            </a:r>
            <a:r>
              <a:rPr lang="en-US" sz="1200" dirty="0" smtClean="0">
                <a:latin typeface="Courier New"/>
                <a:cs typeface="Courier New"/>
              </a:rPr>
              <a:t>Some documentation&lt;/Doc&gt;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&lt;Actions&gt;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Actions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&lt;/Actions&gt;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&lt;Events&gt;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Events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&lt;/Events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&lt;Data&gt;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</a:t>
            </a:r>
            <a:r>
              <a:rPr lang="en-US" sz="1200" dirty="0" err="1" smtClean="0">
                <a:latin typeface="Courier New"/>
                <a:cs typeface="Courier New"/>
              </a:rPr>
              <a:t>DataPoints</a:t>
            </a:r>
            <a:r>
              <a:rPr lang="en-US" sz="1200" dirty="0" smtClean="0">
                <a:latin typeface="Courier New"/>
                <a:cs typeface="Courier New"/>
              </a:rPr>
              <a:t> goes here--&gt;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&lt;/Data&gt;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&lt;/</a:t>
            </a:r>
            <a:r>
              <a:rPr lang="en-US" sz="1200" dirty="0" err="1" smtClean="0">
                <a:latin typeface="Courier New"/>
                <a:cs typeface="Courier New"/>
              </a:rPr>
              <a:t>ModuleClass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  <a:endParaRPr lang="en-US" sz="1200" dirty="0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SDT Version 3 </a:t>
            </a:r>
            <a:r>
              <a:rPr lang="de-DE" dirty="0" err="1" smtClean="0"/>
              <a:t>Work</a:t>
            </a:r>
            <a:r>
              <a:rPr lang="de-DE" dirty="0" smtClean="0"/>
              <a:t> in Progress</a:t>
            </a:r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01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Contributions &amp; Comments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03" y="1776342"/>
            <a:ext cx="8691921" cy="300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Rename</a:t>
            </a:r>
            <a:r>
              <a:rPr lang="en-US" b="1" dirty="0" smtClean="0"/>
              <a:t> </a:t>
            </a:r>
            <a:r>
              <a:rPr lang="en-US" b="1" dirty="0" err="1" smtClean="0"/>
              <a:t>RootDevice</a:t>
            </a:r>
            <a:r>
              <a:rPr lang="en-US" b="1" dirty="0" smtClean="0"/>
              <a:t>/Device</a:t>
            </a:r>
          </a:p>
          <a:p>
            <a:pPr lvl="1"/>
            <a:r>
              <a:rPr lang="en-US" dirty="0" err="1" smtClean="0"/>
              <a:t>RootDevice</a:t>
            </a:r>
            <a:r>
              <a:rPr lang="en-US" dirty="0" smtClean="0"/>
              <a:t> </a:t>
            </a:r>
            <a:r>
              <a:rPr lang="en-US" dirty="0" smtClean="0"/>
              <a:t>→ Device</a:t>
            </a:r>
          </a:p>
          <a:p>
            <a:pPr lvl="1"/>
            <a:r>
              <a:rPr lang="en-US" dirty="0" smtClean="0"/>
              <a:t>Device </a:t>
            </a:r>
            <a:r>
              <a:rPr lang="en-US" dirty="0" smtClean="0"/>
              <a:t>→ </a:t>
            </a:r>
            <a:r>
              <a:rPr lang="en-US" dirty="0" err="1" smtClean="0"/>
              <a:t>SubDevice</a:t>
            </a:r>
            <a:endParaRPr lang="en-US" dirty="0" smtClean="0"/>
          </a:p>
          <a:p>
            <a:r>
              <a:rPr lang="en-US" b="1" dirty="0" smtClean="0"/>
              <a:t>Optional Components</a:t>
            </a:r>
          </a:p>
          <a:p>
            <a:pPr lvl="1"/>
            <a:r>
              <a:rPr lang="en-US" dirty="0" smtClean="0"/>
              <a:t>Reduce the number of all possible combinations</a:t>
            </a:r>
          </a:p>
          <a:p>
            <a:pPr lvl="1"/>
            <a:r>
              <a:rPr lang="en-US" dirty="0" err="1" smtClean="0"/>
              <a:t>ModuleClass</a:t>
            </a:r>
            <a:r>
              <a:rPr lang="en-US" dirty="0" smtClean="0"/>
              <a:t>, Action, Event, </a:t>
            </a:r>
            <a:r>
              <a:rPr lang="en-US" dirty="0" err="1" smtClean="0"/>
              <a:t>DataPoint</a:t>
            </a:r>
            <a:endParaRPr lang="en-US" dirty="0" smtClean="0"/>
          </a:p>
          <a:p>
            <a:pPr lvl="1"/>
            <a:endParaRPr lang="en-US" b="1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Agreed Enhancements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Composite </a:t>
            </a:r>
            <a:r>
              <a:rPr lang="en-US" b="1" dirty="0" err="1" smtClean="0"/>
              <a:t>DataType</a:t>
            </a:r>
            <a:endParaRPr lang="en-US" b="1" dirty="0" smtClean="0"/>
          </a:p>
          <a:p>
            <a:pPr lvl="1"/>
            <a:r>
              <a:rPr lang="en-US" dirty="0" err="1" smtClean="0"/>
              <a:t>Structs</a:t>
            </a:r>
            <a:endParaRPr lang="en-US" dirty="0" smtClean="0"/>
          </a:p>
          <a:p>
            <a:pPr lvl="1"/>
            <a:r>
              <a:rPr lang="en-US" dirty="0" smtClean="0"/>
              <a:t>Arrays</a:t>
            </a:r>
          </a:p>
          <a:p>
            <a:r>
              <a:rPr lang="en-US" b="1" dirty="0" smtClean="0"/>
              <a:t>Unit of Measures</a:t>
            </a:r>
          </a:p>
          <a:p>
            <a:pPr lvl="1"/>
            <a:r>
              <a:rPr lang="en-US" dirty="0" smtClean="0"/>
              <a:t>Provide base of conversation for </a:t>
            </a:r>
            <a:r>
              <a:rPr lang="en-US" dirty="0" err="1" smtClean="0"/>
              <a:t>DataTypes</a:t>
            </a:r>
            <a:endParaRPr lang="en-US" dirty="0" smtClean="0"/>
          </a:p>
          <a:p>
            <a:pPr lvl="1"/>
            <a:r>
              <a:rPr lang="en-US" dirty="0" smtClean="0"/>
              <a:t>Use UCUM (Unified Code for Units of Measure)</a:t>
            </a:r>
          </a:p>
          <a:p>
            <a:pPr lvl="1"/>
            <a:r>
              <a:rPr lang="en-US" dirty="0" smtClean="0"/>
              <a:t>Conversion from applications to technologies may be performed by a DAL implementation.</a:t>
            </a:r>
          </a:p>
          <a:p>
            <a:r>
              <a:rPr lang="en-US" b="1" dirty="0" smtClean="0"/>
              <a:t>Constraints</a:t>
            </a:r>
          </a:p>
          <a:p>
            <a:pPr lvl="1"/>
            <a:r>
              <a:rPr lang="en-US" dirty="0" smtClean="0"/>
              <a:t>Help to ensure the integrity of data in the underlying data model</a:t>
            </a:r>
          </a:p>
          <a:p>
            <a:pPr lvl="1"/>
            <a:r>
              <a:rPr lang="en-US" dirty="0" smtClean="0"/>
              <a:t>Addition to </a:t>
            </a:r>
            <a:r>
              <a:rPr lang="en-US" dirty="0" err="1" smtClean="0"/>
              <a:t>DataType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Agreed Enhancements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Arbitrary Device </a:t>
            </a:r>
            <a:r>
              <a:rPr lang="en-US" b="1" dirty="0" err="1" smtClean="0"/>
              <a:t>MetaData</a:t>
            </a:r>
            <a:r>
              <a:rPr lang="en-US" b="1" dirty="0" smtClean="0"/>
              <a:t> instead of continuously extended </a:t>
            </a:r>
            <a:r>
              <a:rPr lang="en-US" b="1" dirty="0" err="1" smtClean="0"/>
              <a:t>DeviceInfo</a:t>
            </a:r>
            <a:endParaRPr lang="en-US" b="1" dirty="0" smtClean="0"/>
          </a:p>
          <a:p>
            <a:pPr lvl="1"/>
            <a:r>
              <a:rPr lang="en-US" dirty="0" smtClean="0"/>
              <a:t>To better support semantic attributes for device capabilities</a:t>
            </a:r>
          </a:p>
          <a:p>
            <a:r>
              <a:rPr lang="en-US" b="1" dirty="0" smtClean="0"/>
              <a:t>Roles</a:t>
            </a:r>
          </a:p>
          <a:p>
            <a:pPr lvl="1"/>
            <a:r>
              <a:rPr lang="en-US" dirty="0" smtClean="0"/>
              <a:t>Support technology and organizational indicated roles (e.g. client/server models)</a:t>
            </a:r>
          </a:p>
          <a:p>
            <a:r>
              <a:rPr lang="en-US" b="1" dirty="0" smtClean="0"/>
              <a:t>Versioning</a:t>
            </a:r>
          </a:p>
          <a:p>
            <a:pPr lvl="1"/>
            <a:r>
              <a:rPr lang="en-US" dirty="0" smtClean="0"/>
              <a:t>Indicate the presence of different version of </a:t>
            </a:r>
            <a:r>
              <a:rPr lang="en-US" dirty="0" err="1" smtClean="0"/>
              <a:t>ModuleClasses</a:t>
            </a:r>
            <a:r>
              <a:rPr lang="en-US" dirty="0" smtClean="0"/>
              <a:t> / Capabilities</a:t>
            </a:r>
          </a:p>
          <a:p>
            <a:pPr lvl="1"/>
            <a:r>
              <a:rPr lang="en-US" dirty="0" smtClean="0"/>
              <a:t>Semantic versioning (</a:t>
            </a:r>
            <a:r>
              <a:rPr lang="en-US" dirty="0" err="1" smtClean="0"/>
              <a:t>Major.Minor.Patch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Aggregate </a:t>
            </a:r>
            <a:r>
              <a:rPr lang="en-US" b="1" dirty="0" err="1" smtClean="0"/>
              <a:t>ModuleClasses</a:t>
            </a:r>
            <a:r>
              <a:rPr lang="en-US" b="1" dirty="0" smtClean="0"/>
              <a:t> within </a:t>
            </a:r>
            <a:r>
              <a:rPr lang="en-US" b="1" dirty="0" err="1" smtClean="0"/>
              <a:t>ModuleClasses</a:t>
            </a:r>
            <a:endParaRPr lang="en-US" b="1" dirty="0" smtClean="0"/>
          </a:p>
          <a:p>
            <a:pPr lvl="1"/>
            <a:r>
              <a:rPr lang="en-US" dirty="0" smtClean="0"/>
              <a:t>Single inheritance already exists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Enhancements under discussion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3.0 Beta - Basic Elements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5250180"/>
            <a:ext cx="1920240" cy="14447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16" y="1076960"/>
            <a:ext cx="8430768" cy="4279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015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3.0 Beta -</a:t>
            </a:r>
            <a:r>
              <a:rPr lang="en-US" dirty="0" smtClean="0"/>
              <a:t> </a:t>
            </a:r>
            <a:r>
              <a:rPr lang="en-US" dirty="0" err="1" smtClean="0"/>
              <a:t>DataType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68" y="1847850"/>
            <a:ext cx="7370064" cy="3739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" y="5250180"/>
            <a:ext cx="1920240" cy="144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01650" y="250348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altLang="en-US" sz="6000" dirty="0" smtClean="0"/>
              <a:t>Thank You!</a:t>
            </a:r>
            <a:endParaRPr lang="en-CA" altLang="en-US" sz="1200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54050" y="4604544"/>
            <a:ext cx="8229600" cy="16113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en-US" sz="2800" dirty="0" err="1" smtClean="0"/>
              <a:t>Contacts</a:t>
            </a:r>
            <a:endParaRPr lang="de-DE" altLang="en-US" sz="2800" dirty="0" smtClean="0"/>
          </a:p>
          <a:p>
            <a:endParaRPr lang="en-US" altLang="en-US" sz="1800" dirty="0" smtClean="0"/>
          </a:p>
          <a:p>
            <a:r>
              <a:rPr lang="en-US" altLang="en-US" sz="1800" b="0" dirty="0" smtClean="0">
                <a:latin typeface="+mn-lt"/>
              </a:rPr>
              <a:t>Lindsay.Frost@neclab.eu</a:t>
            </a:r>
            <a:endParaRPr lang="en-US" altLang="en-US" sz="1800" b="0" dirty="0">
              <a:latin typeface="+mn-lt"/>
            </a:endParaRPr>
          </a:p>
          <a:p>
            <a:r>
              <a:rPr lang="de-DE" altLang="en-US" sz="1800" b="0" dirty="0" smtClean="0">
                <a:latin typeface="+mn-lt"/>
              </a:rPr>
              <a:t>A.Kraft@telekom.de </a:t>
            </a:r>
          </a:p>
          <a:p>
            <a:r>
              <a:rPr lang="de-DE" altLang="en-US" sz="1800" b="0" dirty="0" smtClean="0">
                <a:latin typeface="+mn-lt"/>
              </a:rPr>
              <a:t>Duncan.Bees@homegatewayinitiative.org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461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br>
              <a:rPr lang="de-DE" dirty="0" smtClean="0"/>
            </a:br>
            <a:r>
              <a:rPr lang="de-DE" sz="3600" dirty="0" err="1" smtClean="0"/>
              <a:t>Example</a:t>
            </a:r>
            <a:r>
              <a:rPr lang="de-DE" sz="3600" dirty="0" smtClean="0"/>
              <a:t> </a:t>
            </a:r>
            <a:r>
              <a:rPr lang="de-DE" sz="3600" dirty="0" err="1" smtClean="0"/>
              <a:t>Device</a:t>
            </a:r>
            <a:r>
              <a:rPr lang="de-DE" sz="3600" dirty="0" smtClean="0"/>
              <a:t> </a:t>
            </a:r>
            <a:r>
              <a:rPr lang="de-DE" sz="3600" dirty="0" err="1" smtClean="0"/>
              <a:t>Explained</a:t>
            </a:r>
            <a:r>
              <a:rPr lang="de-DE" sz="3600" dirty="0" smtClean="0"/>
              <a:t> (SDT 2)</a:t>
            </a:r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01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Example of </a:t>
            </a:r>
            <a:r>
              <a:rPr lang="de-DE" dirty="0" err="1" smtClean="0"/>
              <a:t>Appliance</a:t>
            </a:r>
            <a:r>
              <a:rPr lang="de-DE" dirty="0" smtClean="0"/>
              <a:t>: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"</a:t>
            </a:r>
            <a:r>
              <a:rPr lang="de-DE" dirty="0" err="1" smtClean="0"/>
              <a:t>multi</a:t>
            </a:r>
            <a:r>
              <a:rPr lang="de-DE" dirty="0" err="1" smtClean="0"/>
              <a:t>-socket</a:t>
            </a:r>
            <a:r>
              <a:rPr lang="de-DE" dirty="0" smtClean="0"/>
              <a:t> electrical-extension-block"</a:t>
            </a:r>
            <a:r>
              <a:rPr lang="de-DE" dirty="0"/>
              <a:t/>
            </a:r>
            <a:br>
              <a:rPr lang="de-DE" dirty="0"/>
            </a:b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347049" y="1496682"/>
            <a:ext cx="5477774" cy="4688457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068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2"/>
            <a:ext cx="5477774" cy="4688457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&lt;?xml version="1.0" encoding="iso-8859-1"?&gt;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Domain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xmlns:xi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="http://www.w3.org/2001/XInclude"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xmlns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="http://homegatewayinitiative.org/xml/dal/2.0" 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id="</a:t>
            </a:r>
            <a:r>
              <a:rPr lang="en-US" sz="900" b="1" dirty="0" err="1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org.homegatewayinitiative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&lt;!-- The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following import statements include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ModuleClasses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from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HGI,</a:t>
            </a:r>
          </a:p>
          <a:p>
            <a:pPr marL="0" indent="0">
              <a:buNone/>
            </a:pPr>
            <a:r>
              <a:rPr lang="de-DE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de-DE" sz="9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de-DE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9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example</a:t>
            </a:r>
            <a:r>
              <a:rPr lang="de-DE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BooleanState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". --&gt;</a:t>
            </a:r>
          </a:p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&lt;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xi:include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en-US" sz="900" b="1" dirty="0" smtClean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./dal-core.xml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 parse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="xml" /&gt;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 smtClean="0"/>
              <a:t>"</a:t>
            </a:r>
            <a:r>
              <a:rPr lang="de-DE" dirty="0"/>
              <a:t>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9" y="1417638"/>
            <a:ext cx="2257761" cy="19263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424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3"/>
            <a:ext cx="5477774" cy="4688458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ModuleClass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BooleanStateRD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dirty="0" err="1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tt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err="1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tt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is the preferred module for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modelling a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functionality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corresponding to an underlying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binary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 This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module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should be used to abstract away from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actual datatype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and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values in question. Note that the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does not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define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whether the execution mode is blocking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non-blocking.&lt;/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name="</a:t>
            </a:r>
            <a:r>
              <a:rPr lang="en-US" sz="9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type="</a:t>
            </a:r>
            <a:r>
              <a:rPr lang="en-US" sz="900" b="1" dirty="0" err="1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Obtain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current associated state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setTarget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 the specified value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type="</a:t>
            </a:r>
            <a:r>
              <a:rPr lang="en-US" sz="900" b="1" dirty="0" err="1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desired value of the associated state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stateChanged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type="</a:t>
            </a:r>
            <a:r>
              <a:rPr lang="en-US" sz="900" b="1" dirty="0" err="1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      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 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"multi-socket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9" y="1613141"/>
            <a:ext cx="2257761" cy="100929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8750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1"/>
            <a:ext cx="5477774" cy="4687200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RootDevices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RootDevice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id="</a:t>
            </a:r>
            <a:r>
              <a:rPr lang="en-US" sz="900" b="1" dirty="0" err="1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MSEEB.root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&gt;Multi Socket Electrical-Extension-Block&lt;/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&gt;HGI&lt;/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FirmwareVersion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&gt;1.0&lt;/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FirmwareVersion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VendorURL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&gt;http://www.homegatewayinitative.org&lt;/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VendorURL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SerialNumber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&gt;1234.5&lt;/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SerialNumber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 is intended as a demonstration of how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</a:t>
            </a:r>
          </a:p>
          <a:p>
            <a:pPr marL="0" indent="0">
              <a:buNone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define a Root Device with multiple sub-devices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 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"multi-socket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9" y="2648313"/>
            <a:ext cx="2257762" cy="595223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9826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1"/>
            <a:ext cx="5477774" cy="4687200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rootPowerOnOff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extends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domain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en-US" sz="900" b="1" dirty="0" err="1" smtClean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org.homegatewayinitiative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class="</a:t>
            </a:r>
            <a:r>
              <a:rPr lang="en-US" sz="9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BooleanStateRD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"/&gt;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proprietary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interface for turning all switches of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extension block on and off.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 "</a:t>
            </a:r>
            <a:r>
              <a:rPr lang="en-US" sz="900" dirty="0" err="1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BooleanState:get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returns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"true" when any of the sub-devices is in the state "on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otherwise it returns "false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extensionBlockDataPoints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firmwareVersion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type="</a:t>
            </a:r>
            <a:r>
              <a:rPr lang="en-US" sz="900" b="1" dirty="0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string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writable="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represents the firmware version of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extension block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name="</a:t>
            </a:r>
            <a:r>
              <a:rPr lang="en-US" sz="9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powerSwitchNames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type="</a:t>
            </a:r>
            <a:r>
              <a:rPr lang="en-US" sz="900" b="1" dirty="0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array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writable="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</a:t>
            </a:r>
            <a:r>
              <a:rPr lang="en-US" sz="900" dirty="0" err="1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is an array of strings with the names of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the contained devices.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DataPoint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/>
              <a:t>"multi-socket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8" y="3243536"/>
            <a:ext cx="2257762" cy="131121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135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1"/>
            <a:ext cx="5477774" cy="4687200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id="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switch.power.1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PowerSwitch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1&lt;/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&gt;HGI&lt;/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sub-device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 intended as a demonstration of how to use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abstract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 defined in the &lt;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&gt;HGI Core&lt;/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domain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name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en-US" sz="9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switch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extends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domain="</a:t>
            </a:r>
            <a:r>
              <a:rPr lang="en-US" sz="900" b="1" dirty="0" err="1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hgi.dal.core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 class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en-US" sz="9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"/&gt;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</a:t>
            </a:r>
            <a:r>
              <a:rPr lang="en-US" sz="900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id="</a:t>
            </a:r>
            <a:r>
              <a:rPr lang="en-US" sz="900" b="1" dirty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switch.power.2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PowerSwitch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2&lt;/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&gt;HGI&lt;/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Vendor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DeviceInfo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sub-device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 intended as a demonstration of how to use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b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abstract modules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defined in the &lt;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&gt;HGI Core&lt;/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domain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&lt;</a:t>
            </a:r>
            <a:r>
              <a:rPr lang="en-US" sz="900" b="1" dirty="0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name="</a:t>
            </a:r>
            <a:r>
              <a:rPr lang="en-US" sz="900" b="1" dirty="0" err="1" smtClean="0">
                <a:solidFill>
                  <a:srgbClr val="149FE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toggleSwitch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&lt;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extends</a:t>
            </a:r>
            <a:r>
              <a:rPr lang="en-US" sz="900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domain="</a:t>
            </a:r>
            <a:r>
              <a:rPr lang="en-US" sz="900" b="1" dirty="0" err="1" smtClean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hgi.dal.core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 class="</a:t>
            </a:r>
            <a:r>
              <a:rPr lang="en-US" sz="9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BooleanState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"/&gt;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&lt;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&lt;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name="</a:t>
            </a:r>
            <a:r>
              <a:rPr lang="en-US" sz="900" b="1" dirty="0" smtClean="0">
                <a:solidFill>
                  <a:srgbClr val="149FE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&lt;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 the associated state between True and False.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&lt;/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&lt;/</a:t>
            </a:r>
            <a:r>
              <a:rPr lang="en-US" sz="900" b="1" dirty="0" smtClean="0">
                <a:solidFill>
                  <a:srgbClr val="16A53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Actions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&lt;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Devices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 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"multi-socket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8" y="4554747"/>
            <a:ext cx="2257762" cy="1541253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633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049" y="1496681"/>
            <a:ext cx="5477774" cy="4687200"/>
          </a:xfrm>
          <a:solidFill>
            <a:schemeClr val="bg1">
              <a:lumMod val="95000"/>
            </a:schemeClr>
          </a:solidFill>
          <a:ln w="9525" cmpd="sng"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9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RootDevice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en-US" sz="9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RootDevices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sz="9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Domain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Example of </a:t>
            </a:r>
            <a:r>
              <a:rPr lang="de-DE" dirty="0" err="1"/>
              <a:t>Appliance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/>
              <a:t>"multi-socket electrical-extension-block"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9" y="1417638"/>
            <a:ext cx="2257761" cy="494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7078" y="6102350"/>
            <a:ext cx="2257762" cy="25534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4236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/>
          <p:cNvSpPr>
            <a:spLocks noChangeArrowheads="1"/>
          </p:cNvSpPr>
          <p:nvPr/>
        </p:nvSpPr>
        <p:spPr bwMode="auto">
          <a:xfrm>
            <a:off x="457200" y="2743200"/>
            <a:ext cx="3733800" cy="338613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  <a:cs typeface="+mn-cs"/>
              </a:rPr>
              <a:t>HOME GATEWAY</a:t>
            </a:r>
          </a:p>
        </p:txBody>
      </p:sp>
      <p:sp>
        <p:nvSpPr>
          <p:cNvPr id="12292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lnSpc>
                <a:spcPct val="98000"/>
              </a:lnSpc>
              <a:spcBef>
                <a:spcPts val="65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1pPr>
            <a:lvl2pPr marL="37931725" indent="-37474525" eaLnBrk="0" hangingPunct="0">
              <a:lnSpc>
                <a:spcPct val="98000"/>
              </a:lnSpc>
              <a:spcBef>
                <a:spcPts val="6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2pPr>
            <a:lvl3pPr eaLnBrk="0" hangingPunct="0">
              <a:lnSpc>
                <a:spcPct val="98000"/>
              </a:lnSpc>
              <a:spcBef>
                <a:spcPts val="525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3pPr>
            <a:lvl4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4pPr>
            <a:lvl5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algn="r" defTabSz="457200" eaLnBrk="1" fontAlgn="auto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itchFamily="18" charset="0"/>
              <a:buNone/>
            </a:pPr>
            <a:fld id="{2F751342-1E23-466F-B827-C5077F81B136}" type="slidenum">
              <a:rPr lang="en-CA" altLang="en-US" sz="2000" b="1">
                <a:latin typeface="Arial" pitchFamily="34" charset="0"/>
                <a:cs typeface="Arial" pitchFamily="34" charset="0"/>
              </a:rPr>
              <a:pPr algn="r" defTabSz="457200" eaLnBrk="1" fontAlgn="auto" hangingPunct="1">
                <a:lnSpc>
                  <a:spcPct val="93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Times New Roman" pitchFamily="18" charset="0"/>
                <a:buNone/>
              </a:pPr>
              <a:t>3</a:t>
            </a:fld>
            <a:r>
              <a:rPr lang="en-CA" altLang="en-US" sz="2000" b="1"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10668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D1</a:t>
            </a:r>
          </a:p>
        </p:txBody>
      </p:sp>
      <p:sp>
        <p:nvSpPr>
          <p:cNvPr id="8" name="Rechteck 7"/>
          <p:cNvSpPr/>
          <p:nvPr/>
        </p:nvSpPr>
        <p:spPr bwMode="auto">
          <a:xfrm>
            <a:off x="17526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D2</a:t>
            </a:r>
          </a:p>
        </p:txBody>
      </p:sp>
      <p:sp>
        <p:nvSpPr>
          <p:cNvPr id="9" name="Rechteck 8"/>
          <p:cNvSpPr/>
          <p:nvPr/>
        </p:nvSpPr>
        <p:spPr bwMode="auto">
          <a:xfrm>
            <a:off x="24384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D3</a:t>
            </a:r>
          </a:p>
        </p:txBody>
      </p:sp>
      <p:sp>
        <p:nvSpPr>
          <p:cNvPr id="10" name="Rechteck 9"/>
          <p:cNvSpPr/>
          <p:nvPr/>
        </p:nvSpPr>
        <p:spPr bwMode="auto">
          <a:xfrm>
            <a:off x="31242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400" dirty="0" err="1">
                <a:solidFill>
                  <a:prstClr val="black"/>
                </a:solidFill>
              </a:rPr>
              <a:t>Dx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1066800" y="4495799"/>
            <a:ext cx="2514600" cy="3149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Abstraction Layer</a:t>
            </a:r>
          </a:p>
        </p:txBody>
      </p:sp>
      <p:cxnSp>
        <p:nvCxnSpPr>
          <p:cNvPr id="12" name="Gerade Verbindung 11"/>
          <p:cNvCxnSpPr>
            <a:cxnSpLocks noChangeShapeType="1"/>
          </p:cNvCxnSpPr>
          <p:nvPr/>
        </p:nvCxnSpPr>
        <p:spPr bwMode="auto">
          <a:xfrm rot="5400000">
            <a:off x="10215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5" name="Gerade Verbindung 14"/>
          <p:cNvCxnSpPr>
            <a:cxnSpLocks noChangeShapeType="1"/>
          </p:cNvCxnSpPr>
          <p:nvPr/>
        </p:nvCxnSpPr>
        <p:spPr bwMode="auto">
          <a:xfrm rot="5400000">
            <a:off x="17073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6" name="Gerade Verbindung 15"/>
          <p:cNvCxnSpPr>
            <a:cxnSpLocks noChangeShapeType="1"/>
          </p:cNvCxnSpPr>
          <p:nvPr/>
        </p:nvCxnSpPr>
        <p:spPr bwMode="auto">
          <a:xfrm rot="5400000">
            <a:off x="23931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7" name="Gerade Verbindung 16"/>
          <p:cNvCxnSpPr>
            <a:cxnSpLocks noChangeShapeType="1"/>
          </p:cNvCxnSpPr>
          <p:nvPr/>
        </p:nvCxnSpPr>
        <p:spPr bwMode="auto">
          <a:xfrm rot="5400000">
            <a:off x="30789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grpSp>
        <p:nvGrpSpPr>
          <p:cNvPr id="12313" name="Gruppierung 50"/>
          <p:cNvGrpSpPr>
            <a:grpSpLocks/>
          </p:cNvGrpSpPr>
          <p:nvPr/>
        </p:nvGrpSpPr>
        <p:grpSpPr bwMode="auto">
          <a:xfrm>
            <a:off x="914400" y="4953000"/>
            <a:ext cx="2819400" cy="246063"/>
            <a:chOff x="914400" y="4648200"/>
            <a:chExt cx="2819400" cy="246221"/>
          </a:xfrm>
        </p:grpSpPr>
        <p:cxnSp>
          <p:nvCxnSpPr>
            <p:cNvPr id="12337" name="Gerade Verbindung 26"/>
            <p:cNvCxnSpPr>
              <a:cxnSpLocks noChangeShapeType="1"/>
            </p:cNvCxnSpPr>
            <p:nvPr/>
          </p:nvCxnSpPr>
          <p:spPr bwMode="auto">
            <a:xfrm>
              <a:off x="914400" y="4800600"/>
              <a:ext cx="2819400" cy="1588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</p:cxnSp>
        <p:sp>
          <p:nvSpPr>
            <p:cNvPr id="26" name="Textfeld 25"/>
            <p:cNvSpPr txBox="1">
              <a:spLocks noChangeArrowheads="1"/>
            </p:cNvSpPr>
            <p:nvPr/>
          </p:nvSpPr>
          <p:spPr bwMode="auto">
            <a:xfrm>
              <a:off x="2133600" y="4648200"/>
              <a:ext cx="422275" cy="24622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64999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Times New Roman" charset="0"/>
                <a:buNone/>
                <a:defRPr/>
              </a:pPr>
              <a:r>
                <a:rPr lang="en-US" sz="1000" dirty="0">
                  <a:solidFill>
                    <a:prstClr val="black"/>
                  </a:solidFill>
                  <a:latin typeface="Calibri"/>
                  <a:cs typeface="+mn-cs"/>
                </a:rPr>
                <a:t>RP2</a:t>
              </a:r>
            </a:p>
          </p:txBody>
        </p:sp>
      </p:grpSp>
      <p:sp>
        <p:nvSpPr>
          <p:cNvPr id="32" name="Rechteck 31"/>
          <p:cNvSpPr/>
          <p:nvPr/>
        </p:nvSpPr>
        <p:spPr bwMode="auto">
          <a:xfrm>
            <a:off x="10668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800" dirty="0">
                <a:solidFill>
                  <a:prstClr val="black"/>
                </a:solidFill>
              </a:rPr>
              <a:t>Remote Access Agent</a:t>
            </a:r>
          </a:p>
        </p:txBody>
      </p:sp>
      <p:sp>
        <p:nvSpPr>
          <p:cNvPr id="33" name="Rechteck 32"/>
          <p:cNvSpPr/>
          <p:nvPr/>
        </p:nvSpPr>
        <p:spPr bwMode="auto">
          <a:xfrm>
            <a:off x="21336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800" dirty="0">
                <a:solidFill>
                  <a:prstClr val="black"/>
                </a:solidFill>
              </a:rPr>
              <a:t>App 1</a:t>
            </a:r>
          </a:p>
        </p:txBody>
      </p:sp>
      <p:sp>
        <p:nvSpPr>
          <p:cNvPr id="34" name="Rechteck 33"/>
          <p:cNvSpPr/>
          <p:nvPr/>
        </p:nvSpPr>
        <p:spPr bwMode="auto">
          <a:xfrm>
            <a:off x="30480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800" dirty="0">
                <a:solidFill>
                  <a:prstClr val="black"/>
                </a:solidFill>
              </a:rPr>
              <a:t>App N</a:t>
            </a:r>
          </a:p>
        </p:txBody>
      </p:sp>
      <p:sp>
        <p:nvSpPr>
          <p:cNvPr id="12323" name="Textfeld 34"/>
          <p:cNvSpPr txBox="1">
            <a:spLocks noChangeArrowheads="1"/>
          </p:cNvSpPr>
          <p:nvPr/>
        </p:nvSpPr>
        <p:spPr bwMode="auto">
          <a:xfrm>
            <a:off x="2684463" y="3454400"/>
            <a:ext cx="3254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8000"/>
              </a:lnSpc>
              <a:spcBef>
                <a:spcPts val="650"/>
              </a:spcBef>
              <a:buFont typeface="Arial" pitchFamily="34" charset="0"/>
              <a:buChar char="•"/>
              <a:defRPr sz="32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1pPr>
            <a:lvl2pPr marL="37931725" indent="-37474525" eaLnBrk="0" hangingPunct="0">
              <a:lnSpc>
                <a:spcPct val="98000"/>
              </a:lnSpc>
              <a:spcBef>
                <a:spcPts val="600"/>
              </a:spcBef>
              <a:buFont typeface="Arial" pitchFamily="34" charset="0"/>
              <a:buChar char="•"/>
              <a:defRPr sz="28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2pPr>
            <a:lvl3pPr eaLnBrk="0" hangingPunct="0">
              <a:lnSpc>
                <a:spcPct val="98000"/>
              </a:lnSpc>
              <a:spcBef>
                <a:spcPts val="525"/>
              </a:spcBef>
              <a:buFont typeface="Arial" pitchFamily="34" charset="0"/>
              <a:buChar char="•"/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3pPr>
            <a:lvl4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4pPr>
            <a:lvl5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defTabSz="45720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itchFamily="18" charset="0"/>
              <a:buNone/>
            </a:pPr>
            <a:r>
              <a:rPr lang="en-US" altLang="en-US" sz="1100">
                <a:solidFill>
                  <a:prstClr val="black"/>
                </a:solidFill>
                <a:latin typeface="Arial" pitchFamily="34" charset="0"/>
              </a:rPr>
              <a:t>…</a:t>
            </a:r>
          </a:p>
        </p:txBody>
      </p:sp>
      <p:cxnSp>
        <p:nvCxnSpPr>
          <p:cNvPr id="36" name="Gerade Verbindung 35"/>
          <p:cNvCxnSpPr>
            <a:cxnSpLocks noChangeShapeType="1"/>
          </p:cNvCxnSpPr>
          <p:nvPr/>
        </p:nvCxnSpPr>
        <p:spPr bwMode="auto">
          <a:xfrm rot="5400000">
            <a:off x="762001" y="2705100"/>
            <a:ext cx="1143000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5" name="Textfeld 44"/>
          <p:cNvSpPr txBox="1">
            <a:spLocks noChangeArrowheads="1"/>
          </p:cNvSpPr>
          <p:nvPr/>
        </p:nvSpPr>
        <p:spPr bwMode="auto">
          <a:xfrm>
            <a:off x="1143000" y="2590800"/>
            <a:ext cx="457200" cy="2460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000" dirty="0">
                <a:solidFill>
                  <a:prstClr val="black"/>
                </a:solidFill>
                <a:latin typeface="Calibri"/>
                <a:cs typeface="+mn-cs"/>
              </a:rPr>
              <a:t>RP4</a:t>
            </a:r>
          </a:p>
        </p:txBody>
      </p:sp>
      <p:sp>
        <p:nvSpPr>
          <p:cNvPr id="47" name="Rechteck 46"/>
          <p:cNvSpPr/>
          <p:nvPr/>
        </p:nvSpPr>
        <p:spPr bwMode="auto">
          <a:xfrm>
            <a:off x="1066800" y="15240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800" dirty="0">
                <a:solidFill>
                  <a:prstClr val="black"/>
                </a:solidFill>
              </a:rPr>
              <a:t>Remote Access Middleware</a:t>
            </a:r>
          </a:p>
        </p:txBody>
      </p:sp>
      <p:sp>
        <p:nvSpPr>
          <p:cNvPr id="49" name="Textfeld 48"/>
          <p:cNvSpPr txBox="1">
            <a:spLocks noChangeArrowheads="1"/>
          </p:cNvSpPr>
          <p:nvPr/>
        </p:nvSpPr>
        <p:spPr bwMode="auto">
          <a:xfrm>
            <a:off x="1143000" y="1295400"/>
            <a:ext cx="381000" cy="2460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charset="0"/>
              <a:buNone/>
              <a:defRPr/>
            </a:pPr>
            <a:r>
              <a:rPr lang="en-US" sz="1000" dirty="0" err="1">
                <a:solidFill>
                  <a:prstClr val="black"/>
                </a:solidFill>
                <a:latin typeface="Calibri"/>
                <a:cs typeface="+mn-cs"/>
              </a:rPr>
              <a:t>RPx</a:t>
            </a:r>
            <a:endParaRPr lang="en-US" sz="10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cxnSp>
        <p:nvCxnSpPr>
          <p:cNvPr id="63" name="Gerade Verbindung 62"/>
          <p:cNvCxnSpPr>
            <a:cxnSpLocks noChangeShapeType="1"/>
          </p:cNvCxnSpPr>
          <p:nvPr/>
        </p:nvCxnSpPr>
        <p:spPr bwMode="auto">
          <a:xfrm rot="16200000" flipH="1">
            <a:off x="3024982" y="4175918"/>
            <a:ext cx="584200" cy="4763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66" name="Gerade Verbindung 65"/>
          <p:cNvCxnSpPr>
            <a:cxnSpLocks noChangeShapeType="1"/>
          </p:cNvCxnSpPr>
          <p:nvPr/>
        </p:nvCxnSpPr>
        <p:spPr bwMode="auto">
          <a:xfrm rot="16200000" flipH="1">
            <a:off x="1051719" y="4175919"/>
            <a:ext cx="584200" cy="4762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67" name="Gerade Verbindung 66"/>
          <p:cNvCxnSpPr>
            <a:cxnSpLocks noChangeShapeType="1"/>
          </p:cNvCxnSpPr>
          <p:nvPr/>
        </p:nvCxnSpPr>
        <p:spPr bwMode="auto">
          <a:xfrm rot="16200000" flipH="1">
            <a:off x="2123282" y="4175918"/>
            <a:ext cx="584200" cy="4763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grpSp>
        <p:nvGrpSpPr>
          <p:cNvPr id="12333" name="Gruppierung 51"/>
          <p:cNvGrpSpPr>
            <a:grpSpLocks/>
          </p:cNvGrpSpPr>
          <p:nvPr/>
        </p:nvGrpSpPr>
        <p:grpSpPr bwMode="auto">
          <a:xfrm>
            <a:off x="914400" y="4038600"/>
            <a:ext cx="2819400" cy="246063"/>
            <a:chOff x="914400" y="4648200"/>
            <a:chExt cx="2819400" cy="246221"/>
          </a:xfrm>
        </p:grpSpPr>
        <p:cxnSp>
          <p:nvCxnSpPr>
            <p:cNvPr id="12335" name="Gerade Verbindung 52"/>
            <p:cNvCxnSpPr>
              <a:cxnSpLocks noChangeShapeType="1"/>
            </p:cNvCxnSpPr>
            <p:nvPr/>
          </p:nvCxnSpPr>
          <p:spPr bwMode="auto">
            <a:xfrm>
              <a:off x="914400" y="4800600"/>
              <a:ext cx="2819400" cy="1588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</p:cxnSp>
        <p:sp>
          <p:nvSpPr>
            <p:cNvPr id="54" name="Textfeld 53"/>
            <p:cNvSpPr txBox="1">
              <a:spLocks noChangeArrowheads="1"/>
            </p:cNvSpPr>
            <p:nvPr/>
          </p:nvSpPr>
          <p:spPr bwMode="auto">
            <a:xfrm>
              <a:off x="2133600" y="4648200"/>
              <a:ext cx="422275" cy="24622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64999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Times New Roman" charset="0"/>
                <a:buNone/>
                <a:defRPr/>
              </a:pPr>
              <a:r>
                <a:rPr lang="en-US" sz="1000" dirty="0">
                  <a:solidFill>
                    <a:prstClr val="black"/>
                  </a:solidFill>
                  <a:latin typeface="Calibri"/>
                  <a:cs typeface="+mn-cs"/>
                </a:rPr>
                <a:t>RP1</a:t>
              </a:r>
            </a:p>
          </p:txBody>
        </p:sp>
      </p:grpSp>
      <p:sp>
        <p:nvSpPr>
          <p:cNvPr id="68" name="Wolke 67"/>
          <p:cNvSpPr>
            <a:spLocks noChangeArrowheads="1"/>
          </p:cNvSpPr>
          <p:nvPr/>
        </p:nvSpPr>
        <p:spPr bwMode="auto">
          <a:xfrm>
            <a:off x="930275" y="2357438"/>
            <a:ext cx="822325" cy="157162"/>
          </a:xfrm>
          <a:custGeom>
            <a:avLst/>
            <a:gdLst>
              <a:gd name="T0" fmla="*/ 821640 w 43200"/>
              <a:gd name="T1" fmla="*/ 78581 h 43200"/>
              <a:gd name="T2" fmla="*/ 411163 w 43200"/>
              <a:gd name="T3" fmla="*/ 156995 h 43200"/>
              <a:gd name="T4" fmla="*/ 2551 w 43200"/>
              <a:gd name="T5" fmla="*/ 78581 h 43200"/>
              <a:gd name="T6" fmla="*/ 411163 w 43200"/>
              <a:gd name="T7" fmla="*/ 8986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Cloud Callout 2"/>
          <p:cNvSpPr/>
          <p:nvPr/>
        </p:nvSpPr>
        <p:spPr bwMode="auto">
          <a:xfrm>
            <a:off x="4919464" y="3581400"/>
            <a:ext cx="3533974" cy="2819400"/>
          </a:xfrm>
          <a:prstGeom prst="cloudCallout">
            <a:avLst>
              <a:gd name="adj1" fmla="val -78712"/>
              <a:gd name="adj2" fmla="val -1582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DE" smtClean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pic>
        <p:nvPicPr>
          <p:cNvPr id="37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0367" y="4161631"/>
            <a:ext cx="1512168" cy="19240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44" name="Content Placeholder 4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altLang="en-US" sz="3600" dirty="0" smtClean="0"/>
              <a:t>Smart Home Gateway:</a:t>
            </a:r>
            <a:r>
              <a:rPr lang="en-CA" altLang="en-US" sz="3600" u="sng" dirty="0" smtClean="0"/>
              <a:t/>
            </a:r>
            <a:br>
              <a:rPr lang="en-CA" altLang="en-US" sz="3600" u="sng" dirty="0" smtClean="0"/>
            </a:br>
            <a:endParaRPr lang="de-DE" sz="3600" dirty="0"/>
          </a:p>
        </p:txBody>
      </p:sp>
      <p:pic>
        <p:nvPicPr>
          <p:cNvPr id="51" name="Picture 5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5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39112" y="87939"/>
            <a:ext cx="1004888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" name="Group 51"/>
          <p:cNvGrpSpPr/>
          <p:nvPr/>
        </p:nvGrpSpPr>
        <p:grpSpPr>
          <a:xfrm>
            <a:off x="3733800" y="1123950"/>
            <a:ext cx="3217744" cy="1057275"/>
            <a:chOff x="2431295" y="1920240"/>
            <a:chExt cx="3000375" cy="1057275"/>
          </a:xfrm>
        </p:grpSpPr>
        <p:sp>
          <p:nvSpPr>
            <p:cNvPr id="53" name="Oval Callout 52"/>
            <p:cNvSpPr/>
            <p:nvPr/>
          </p:nvSpPr>
          <p:spPr>
            <a:xfrm>
              <a:off x="2431295" y="1920240"/>
              <a:ext cx="3000375" cy="1057275"/>
            </a:xfrm>
            <a:prstGeom prst="wedgeEllipseCallout">
              <a:avLst>
                <a:gd name="adj1" fmla="val -50590"/>
                <a:gd name="adj2" fmla="val 236195"/>
              </a:avLst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de-DE" sz="1800" b="1" dirty="0">
                <a:solidFill>
                  <a:srgbClr val="8064A2">
                    <a:lumMod val="75000"/>
                  </a:srgb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740149" y="1946106"/>
              <a:ext cx="2396875" cy="92333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High-level API</a:t>
              </a:r>
            </a:p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err="1" smtClean="0">
                  <a:solidFill>
                    <a:prstClr val="black"/>
                  </a:solidFill>
                  <a:latin typeface="Calibri"/>
                </a:rPr>
                <a:t>for</a:t>
              </a:r>
              <a:endParaRPr lang="de-DE" b="1" dirty="0" smtClean="0">
                <a:solidFill>
                  <a:prstClr val="black"/>
                </a:solidFill>
                <a:latin typeface="Calibri"/>
                <a:cs typeface="+mn-cs"/>
              </a:endParaRPr>
            </a:p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err="1" smtClean="0">
                  <a:solidFill>
                    <a:prstClr val="black"/>
                  </a:solidFill>
                  <a:latin typeface="Calibri"/>
                  <a:cs typeface="+mn-cs"/>
                </a:rPr>
                <a:t>Application</a:t>
              </a:r>
              <a:r>
                <a:rPr lang="de-DE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 Developers</a:t>
              </a:r>
              <a:endParaRPr lang="de-DE" b="1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571999" y="5123645"/>
            <a:ext cx="3217744" cy="1057275"/>
            <a:chOff x="1959869" y="2350283"/>
            <a:chExt cx="3000375" cy="1057275"/>
          </a:xfrm>
        </p:grpSpPr>
        <p:sp>
          <p:nvSpPr>
            <p:cNvPr id="58" name="Oval Callout 57"/>
            <p:cNvSpPr/>
            <p:nvPr/>
          </p:nvSpPr>
          <p:spPr>
            <a:xfrm>
              <a:off x="1959869" y="2350283"/>
              <a:ext cx="3000375" cy="1057275"/>
            </a:xfrm>
            <a:prstGeom prst="wedgeEllipseCallout">
              <a:avLst>
                <a:gd name="adj1" fmla="val -75692"/>
                <a:gd name="adj2" fmla="val -49932"/>
              </a:avLst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de-DE" sz="1800" b="1" dirty="0">
                <a:solidFill>
                  <a:srgbClr val="8064A2">
                    <a:lumMod val="75000"/>
                  </a:srgbClr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522868" y="2694254"/>
              <a:ext cx="2011647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smtClean="0">
                  <a:solidFill>
                    <a:prstClr val="black"/>
                  </a:solidFill>
                  <a:latin typeface="Calibri"/>
                </a:rPr>
                <a:t>Driver-level </a:t>
              </a:r>
              <a:r>
                <a:rPr lang="de-DE" b="1" dirty="0" err="1" smtClean="0">
                  <a:solidFill>
                    <a:prstClr val="black"/>
                  </a:solidFill>
                  <a:latin typeface="Calibri"/>
                </a:rPr>
                <a:t>Bindings</a:t>
              </a:r>
              <a:endParaRPr lang="de-DE" b="1" dirty="0" smtClean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75786" y="2357438"/>
            <a:ext cx="3217744" cy="1057275"/>
            <a:chOff x="2431295" y="1920240"/>
            <a:chExt cx="3000375" cy="1057275"/>
          </a:xfrm>
        </p:grpSpPr>
        <p:sp>
          <p:nvSpPr>
            <p:cNvPr id="61" name="Oval Callout 60"/>
            <p:cNvSpPr/>
            <p:nvPr/>
          </p:nvSpPr>
          <p:spPr>
            <a:xfrm>
              <a:off x="2431295" y="1920240"/>
              <a:ext cx="3000375" cy="1057275"/>
            </a:xfrm>
            <a:prstGeom prst="wedgeEllipseCallout">
              <a:avLst>
                <a:gd name="adj1" fmla="val -99847"/>
                <a:gd name="adj2" fmla="val 157636"/>
              </a:avLst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de-DE" sz="1800" b="1" dirty="0">
                <a:solidFill>
                  <a:srgbClr val="8064A2">
                    <a:lumMod val="75000"/>
                  </a:srgbClr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828283" y="2029301"/>
              <a:ext cx="2263239" cy="92333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Translation </a:t>
              </a:r>
              <a:r>
                <a:rPr lang="de-DE" b="1" dirty="0" err="1" smtClean="0">
                  <a:solidFill>
                    <a:prstClr val="black"/>
                  </a:solidFill>
                  <a:latin typeface="Calibri"/>
                  <a:cs typeface="+mn-cs"/>
                </a:rPr>
                <a:t>to</a:t>
              </a:r>
              <a:r>
                <a:rPr lang="de-DE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 and </a:t>
              </a:r>
              <a:r>
                <a:rPr lang="de-DE" b="1" dirty="0" err="1" smtClean="0">
                  <a:solidFill>
                    <a:prstClr val="black"/>
                  </a:solidFill>
                  <a:latin typeface="Calibri"/>
                  <a:cs typeface="+mn-cs"/>
                </a:rPr>
                <a:t>from</a:t>
              </a:r>
              <a:endParaRPr lang="de-DE" b="1" dirty="0" smtClean="0">
                <a:solidFill>
                  <a:prstClr val="black"/>
                </a:solidFill>
                <a:latin typeface="Calibri"/>
                <a:cs typeface="+mn-cs"/>
              </a:endParaRPr>
            </a:p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>
                  <a:solidFill>
                    <a:prstClr val="black"/>
                  </a:solidFill>
                  <a:latin typeface="Calibri"/>
                </a:rPr>
                <a:t>T</a:t>
              </a:r>
              <a:r>
                <a:rPr lang="de-DE" b="1" dirty="0" smtClean="0">
                  <a:solidFill>
                    <a:prstClr val="black"/>
                  </a:solidFill>
                  <a:latin typeface="Calibri"/>
                </a:rPr>
                <a:t>echnology-</a:t>
              </a:r>
              <a:r>
                <a:rPr lang="de-DE" b="1" dirty="0" err="1" smtClean="0">
                  <a:solidFill>
                    <a:prstClr val="black"/>
                  </a:solidFill>
                  <a:latin typeface="Calibri"/>
                </a:rPr>
                <a:t>specific</a:t>
              </a:r>
              <a:endParaRPr lang="de-DE" b="1" dirty="0" smtClean="0">
                <a:solidFill>
                  <a:prstClr val="black"/>
                </a:solidFill>
                <a:latin typeface="Calibri"/>
              </a:endParaRPr>
            </a:p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b="1" dirty="0" err="1" smtClean="0">
                  <a:solidFill>
                    <a:prstClr val="black"/>
                  </a:solidFill>
                  <a:latin typeface="Calibri"/>
                </a:rPr>
                <a:t>Aspects</a:t>
              </a:r>
              <a:r>
                <a:rPr lang="de-DE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de-DE" b="1" dirty="0" err="1" smtClean="0">
                  <a:solidFill>
                    <a:prstClr val="black"/>
                  </a:solidFill>
                  <a:latin typeface="Calibri"/>
                </a:rPr>
                <a:t>using</a:t>
              </a:r>
              <a:r>
                <a:rPr lang="de-DE" b="1" dirty="0" smtClean="0">
                  <a:solidFill>
                    <a:prstClr val="black"/>
                  </a:solidFill>
                  <a:latin typeface="Calibri"/>
                </a:rPr>
                <a:t> SDT</a:t>
              </a:r>
              <a:endParaRPr lang="de-DE" b="1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024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400" b="1" dirty="0" smtClean="0"/>
              <a:t>Easy to understand and to use</a:t>
            </a:r>
          </a:p>
          <a:p>
            <a:pPr lvl="1"/>
            <a:r>
              <a:rPr lang="en-US" altLang="en-US" sz="2000" b="1" dirty="0" smtClean="0"/>
              <a:t>Appliance manufacturers and domain specific orgs should not need much expertise to use it</a:t>
            </a:r>
          </a:p>
          <a:p>
            <a:pPr lvl="1"/>
            <a:r>
              <a:rPr lang="en-US" altLang="en-US" sz="2000" b="1" dirty="0" smtClean="0"/>
              <a:t>There must not be a need for specialized niche tools (which are typically expensive too)</a:t>
            </a:r>
          </a:p>
          <a:p>
            <a:pPr lvl="1"/>
            <a:r>
              <a:rPr lang="en-US" altLang="en-US" sz="2000" b="1" dirty="0" smtClean="0"/>
              <a:t>Application developers can make use of a small set of common functional elements, not adapting API code for every HAN</a:t>
            </a:r>
          </a:p>
          <a:p>
            <a:r>
              <a:rPr lang="en-US" altLang="en-US" sz="2400" b="1" dirty="0" smtClean="0"/>
              <a:t>Comprehensive</a:t>
            </a:r>
          </a:p>
          <a:p>
            <a:pPr lvl="1"/>
            <a:r>
              <a:rPr lang="en-US" altLang="en-US" sz="2000" b="1" dirty="0" smtClean="0"/>
              <a:t>Template is able to express all operational information that is need to operate a specific device type</a:t>
            </a:r>
          </a:p>
          <a:p>
            <a:pPr lvl="1"/>
            <a:r>
              <a:rPr lang="en-US" altLang="en-US" sz="2000" b="1" dirty="0" smtClean="0"/>
              <a:t>Extensible with upcoming new requirements</a:t>
            </a:r>
          </a:p>
          <a:p>
            <a:r>
              <a:rPr lang="en-US" altLang="en-US" sz="2400" b="1" dirty="0" smtClean="0"/>
              <a:t>Suitable for target machines</a:t>
            </a:r>
          </a:p>
          <a:p>
            <a:pPr lvl="1"/>
            <a:r>
              <a:rPr lang="en-US" altLang="en-US" sz="2000" b="1" dirty="0" smtClean="0"/>
              <a:t>Formal language can be effectively processed on constrained devices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 smtClean="0"/>
              <a:t>Goals of a Device Model Template</a:t>
            </a:r>
            <a:endParaRPr lang="en-US" altLang="en-US" sz="3200" dirty="0" smtClean="0"/>
          </a:p>
        </p:txBody>
      </p:sp>
      <p:sp>
        <p:nvSpPr>
          <p:cNvPr id="21508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lnSpc>
                <a:spcPct val="98000"/>
              </a:lnSpc>
              <a:spcBef>
                <a:spcPts val="65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1pPr>
            <a:lvl2pPr marL="37931725" indent="-37474525" eaLnBrk="0" hangingPunct="0">
              <a:lnSpc>
                <a:spcPct val="98000"/>
              </a:lnSpc>
              <a:spcBef>
                <a:spcPts val="6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2pPr>
            <a:lvl3pPr eaLnBrk="0" hangingPunct="0">
              <a:lnSpc>
                <a:spcPct val="98000"/>
              </a:lnSpc>
              <a:spcBef>
                <a:spcPts val="525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3pPr>
            <a:lvl4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4pPr>
            <a:lvl5pPr eaLnBrk="0" hangingPunct="0">
              <a:lnSpc>
                <a:spcPct val="98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8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4617B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algn="r" eaLnBrk="1" hangingPunct="1">
              <a:lnSpc>
                <a:spcPct val="93000"/>
              </a:lnSpc>
              <a:spcBef>
                <a:spcPct val="0"/>
              </a:spcBef>
              <a:buFont typeface="Times New Roman" pitchFamily="18" charset="0"/>
              <a:buNone/>
            </a:pPr>
            <a:fld id="{A0298B73-B8EF-49A6-9819-0464B415327E}" type="slidenum">
              <a:rPr lang="en-CA" altLang="en-US" sz="2000" b="1">
                <a:latin typeface="Arial" pitchFamily="34" charset="0"/>
                <a:cs typeface="Arial" pitchFamily="34" charset="0"/>
              </a:rPr>
              <a:pPr algn="r" eaLnBrk="1" hangingPunct="1">
                <a:lnSpc>
                  <a:spcPct val="93000"/>
                </a:lnSpc>
                <a:spcBef>
                  <a:spcPct val="0"/>
                </a:spcBef>
                <a:buFont typeface="Times New Roman" pitchFamily="18" charset="0"/>
                <a:buNone/>
              </a:pPr>
              <a:t>4</a:t>
            </a:fld>
            <a:r>
              <a:rPr lang="en-CA" altLang="en-US" sz="2000" b="1">
                <a:latin typeface="Arial" pitchFamily="34" charset="0"/>
                <a:cs typeface="Arial" pitchFamily="34" charset="0"/>
              </a:rPr>
              <a:t> 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6191" y="5123645"/>
            <a:ext cx="3034176" cy="1432451"/>
            <a:chOff x="2896191" y="5123645"/>
            <a:chExt cx="3034176" cy="1432451"/>
          </a:xfrm>
        </p:grpSpPr>
        <p:sp>
          <p:nvSpPr>
            <p:cNvPr id="6" name="Oval Callout 5"/>
            <p:cNvSpPr/>
            <p:nvPr/>
          </p:nvSpPr>
          <p:spPr>
            <a:xfrm>
              <a:off x="2896191" y="5123645"/>
              <a:ext cx="3034176" cy="1432451"/>
            </a:xfrm>
            <a:prstGeom prst="wedgeEllipseCallout">
              <a:avLst>
                <a:gd name="adj1" fmla="val 67868"/>
                <a:gd name="adj2" fmla="val -54233"/>
              </a:avLst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de-DE" sz="1800" b="1" dirty="0">
                <a:solidFill>
                  <a:srgbClr val="8064A2">
                    <a:lumMod val="75000"/>
                  </a:srgb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37303" y="5268564"/>
              <a:ext cx="235077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de-DE" sz="2000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SDT: </a:t>
              </a:r>
              <a:r>
                <a:rPr lang="de-DE" sz="2000" b="1" dirty="0" smtClean="0">
                  <a:solidFill>
                    <a:srgbClr val="FF0000"/>
                  </a:solidFill>
                  <a:latin typeface="Calibri"/>
                  <a:cs typeface="+mn-cs"/>
                </a:rPr>
                <a:t>(Apache 2.0)</a:t>
              </a:r>
              <a:br>
                <a:rPr lang="de-DE" sz="2000" b="1" dirty="0" smtClean="0">
                  <a:solidFill>
                    <a:srgbClr val="FF0000"/>
                  </a:solidFill>
                  <a:latin typeface="Calibri"/>
                  <a:cs typeface="+mn-cs"/>
                </a:rPr>
              </a:br>
              <a:r>
                <a:rPr lang="de-DE" sz="2000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DEVICE MODELS</a:t>
              </a:r>
              <a:br>
                <a:rPr lang="de-DE" sz="2000" b="1" dirty="0" smtClean="0">
                  <a:solidFill>
                    <a:prstClr val="black"/>
                  </a:solidFill>
                  <a:latin typeface="Calibri"/>
                  <a:cs typeface="+mn-cs"/>
                </a:rPr>
              </a:br>
              <a:r>
                <a:rPr lang="de-DE" sz="2000" b="1" dirty="0" smtClean="0">
                  <a:solidFill>
                    <a:prstClr val="black"/>
                  </a:solidFill>
                  <a:latin typeface="Calibri"/>
                  <a:cs typeface="+mn-cs"/>
                </a:rPr>
                <a:t>RWD050</a:t>
              </a:r>
              <a:endParaRPr lang="de-DE" sz="2000" b="1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565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tent Placeholder 5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Main Idea: re-usable XML modules for </a:t>
            </a:r>
            <a:br>
              <a:rPr lang="de-DE" dirty="0"/>
            </a:br>
            <a:r>
              <a:rPr lang="de-DE" dirty="0"/>
              <a:t>describing most common functions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2951" y="3954327"/>
            <a:ext cx="2200274" cy="751538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600" dirty="0" smtClean="0"/>
              <a:t>Power Switch</a:t>
            </a:r>
            <a:br>
              <a:rPr lang="de-DE" sz="1600" dirty="0" smtClean="0"/>
            </a:br>
            <a:r>
              <a:rPr lang="de-DE" sz="1400" dirty="0" smtClean="0"/>
              <a:t>(</a:t>
            </a:r>
            <a:r>
              <a:rPr lang="de-DE" sz="1400" dirty="0" err="1" smtClean="0"/>
              <a:t>for</a:t>
            </a:r>
            <a:r>
              <a:rPr lang="de-DE" sz="1400" dirty="0"/>
              <a:t> </a:t>
            </a:r>
            <a:r>
              <a:rPr lang="de-DE" sz="1400" dirty="0" err="1" smtClean="0"/>
              <a:t>my</a:t>
            </a:r>
            <a:r>
              <a:rPr lang="de-DE" sz="1400" dirty="0" smtClean="0"/>
              <a:t> </a:t>
            </a:r>
            <a:r>
              <a:rPr lang="de-DE" sz="1400" dirty="0" err="1" smtClean="0"/>
              <a:t>music</a:t>
            </a:r>
            <a:r>
              <a:rPr lang="de-DE" sz="1400" dirty="0" smtClean="0"/>
              <a:t> box)</a:t>
            </a:r>
            <a:endParaRPr lang="de-DE" sz="1400" dirty="0"/>
          </a:p>
        </p:txBody>
      </p:sp>
      <p:sp>
        <p:nvSpPr>
          <p:cNvPr id="4" name="Rounded Rectangle 3"/>
          <p:cNvSpPr/>
          <p:nvPr/>
        </p:nvSpPr>
        <p:spPr>
          <a:xfrm>
            <a:off x="5246406" y="3373303"/>
            <a:ext cx="2555045" cy="66077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200" dirty="0" smtClean="0"/>
              <a:t>Description </a:t>
            </a:r>
            <a:r>
              <a:rPr lang="de-DE" sz="1200" dirty="0" err="1" smtClean="0"/>
              <a:t>for</a:t>
            </a:r>
            <a:r>
              <a:rPr lang="de-DE" sz="1200" dirty="0" smtClean="0"/>
              <a:t> </a:t>
            </a:r>
            <a:r>
              <a:rPr lang="de-DE" sz="1200" dirty="0" err="1" smtClean="0"/>
              <a:t>Applications</a:t>
            </a:r>
            <a:r>
              <a:rPr lang="de-DE" sz="1200" dirty="0" smtClean="0"/>
              <a:t/>
            </a:r>
            <a:br>
              <a:rPr lang="de-DE" sz="1200" dirty="0" smtClean="0"/>
            </a:br>
            <a:r>
              <a:rPr lang="de-DE" sz="1200" dirty="0" smtClean="0"/>
              <a:t> (and Programmers)</a:t>
            </a:r>
          </a:p>
          <a:p>
            <a:r>
              <a:rPr lang="de-DE" sz="1200" dirty="0" smtClean="0">
                <a:sym typeface="Wingdings" panose="05000000000000000000" pitchFamily="2" charset="2"/>
              </a:rPr>
              <a:t></a:t>
            </a:r>
            <a:r>
              <a:rPr lang="de-DE" sz="1200" dirty="0" smtClean="0"/>
              <a:t>Data Model (XML)</a:t>
            </a:r>
            <a:endParaRPr lang="de-DE" sz="1400" dirty="0"/>
          </a:p>
        </p:txBody>
      </p:sp>
      <p:sp>
        <p:nvSpPr>
          <p:cNvPr id="5" name="Rounded Rectangle 4"/>
          <p:cNvSpPr/>
          <p:nvPr/>
        </p:nvSpPr>
        <p:spPr>
          <a:xfrm>
            <a:off x="1524000" y="3373304"/>
            <a:ext cx="1409701" cy="71453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 smtClean="0"/>
              <a:t>Features, </a:t>
            </a:r>
          </a:p>
          <a:p>
            <a:pPr algn="ctr"/>
            <a:r>
              <a:rPr lang="de-DE" sz="1100" dirty="0" smtClean="0"/>
              <a:t>Attributes,</a:t>
            </a:r>
            <a:br>
              <a:rPr lang="de-DE" sz="1100" dirty="0" smtClean="0"/>
            </a:br>
            <a:r>
              <a:rPr lang="de-DE" sz="1100" dirty="0" smtClean="0"/>
              <a:t>Info about internal states, ....</a:t>
            </a:r>
            <a:endParaRPr lang="de-DE" sz="11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048671" y="3893344"/>
            <a:ext cx="0" cy="10265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5400000">
            <a:off x="3722190" y="4295767"/>
            <a:ext cx="888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Constraints</a:t>
            </a:r>
            <a:endParaRPr lang="de-DE" sz="1200" dirty="0">
              <a:solidFill>
                <a:schemeClr val="accent1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5661935" y="1669798"/>
            <a:ext cx="2881989" cy="1363829"/>
            <a:chOff x="5661935" y="1669798"/>
            <a:chExt cx="2881989" cy="1363829"/>
          </a:xfrm>
        </p:grpSpPr>
        <p:sp>
          <p:nvSpPr>
            <p:cNvPr id="6" name="Rectangle 5"/>
            <p:cNvSpPr/>
            <p:nvPr/>
          </p:nvSpPr>
          <p:spPr>
            <a:xfrm>
              <a:off x="5661935" y="1669798"/>
              <a:ext cx="2881989" cy="136382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4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b="1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817692" y="2079629"/>
              <a:ext cx="2603384" cy="275812"/>
            </a:xfrm>
            <a:prstGeom prst="rect">
              <a:avLst/>
            </a:prstGeom>
            <a:ln>
              <a:solidFill>
                <a:srgbClr val="004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b="1" dirty="0" smtClean="0"/>
                <a:t>a boolean actuator (like power switch)</a:t>
              </a:r>
              <a:endParaRPr lang="de-DE" sz="1000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17692" y="2355442"/>
              <a:ext cx="2603384" cy="275812"/>
            </a:xfrm>
            <a:prstGeom prst="rect">
              <a:avLst/>
            </a:prstGeom>
            <a:ln>
              <a:solidFill>
                <a:srgbClr val="004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b="1" dirty="0" smtClean="0"/>
                <a:t>a real-value sensor (like temperature sensor)</a:t>
              </a:r>
              <a:endParaRPr lang="de-DE" sz="1000" b="1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817692" y="2633639"/>
              <a:ext cx="2603384" cy="275812"/>
            </a:xfrm>
            <a:prstGeom prst="rect">
              <a:avLst/>
            </a:prstGeom>
            <a:ln>
              <a:solidFill>
                <a:srgbClr val="004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b="1" dirty="0" smtClean="0"/>
                <a:t>a boolean sensor (like window sensor)</a:t>
              </a:r>
              <a:endParaRPr lang="de-DE" sz="1000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818879" y="1757154"/>
              <a:ext cx="2602197" cy="30777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bg1"/>
                  </a:solidFill>
                </a:rPr>
                <a:t>Template </a:t>
              </a:r>
              <a:r>
                <a:rPr lang="de-DE" sz="1400" b="1" dirty="0" smtClean="0">
                  <a:solidFill>
                    <a:schemeClr val="bg1"/>
                  </a:solidFill>
                </a:rPr>
                <a:t>modules </a:t>
              </a:r>
              <a:r>
                <a:rPr lang="de-DE" sz="1400" b="1" dirty="0">
                  <a:solidFill>
                    <a:schemeClr val="bg1"/>
                  </a:solidFill>
                </a:rPr>
                <a:t>of XML </a:t>
              </a:r>
              <a:r>
                <a:rPr lang="de-DE" sz="1400" b="1" dirty="0" smtClean="0">
                  <a:solidFill>
                    <a:schemeClr val="bg1"/>
                  </a:solidFill>
                </a:rPr>
                <a:t>for</a:t>
              </a:r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97677" y="4353951"/>
            <a:ext cx="1713312" cy="1642342"/>
            <a:chOff x="5397677" y="4353951"/>
            <a:chExt cx="1713312" cy="1642342"/>
          </a:xfrm>
        </p:grpSpPr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9136" y="4676369"/>
              <a:ext cx="1189809" cy="17651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8517" y="4410694"/>
              <a:ext cx="1255183" cy="18304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18" name="Group 17"/>
            <p:cNvGrpSpPr/>
            <p:nvPr/>
          </p:nvGrpSpPr>
          <p:grpSpPr>
            <a:xfrm>
              <a:off x="5624926" y="4904845"/>
              <a:ext cx="1433242" cy="1037864"/>
              <a:chOff x="1332959" y="1486875"/>
              <a:chExt cx="2088232" cy="1512168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1332959" y="1486875"/>
                <a:ext cx="2088232" cy="15121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6866" y="1486875"/>
                <a:ext cx="1447800" cy="266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chemeClr val="accent1"/>
                    </a:solidFill>
                  </a14:hiddenFill>
                </a:ext>
              </a:extLst>
            </p:spPr>
          </p:pic>
          <p:grpSp>
            <p:nvGrpSpPr>
              <p:cNvPr id="22" name="Group 21"/>
              <p:cNvGrpSpPr/>
              <p:nvPr/>
            </p:nvGrpSpPr>
            <p:grpSpPr>
              <a:xfrm>
                <a:off x="1615548" y="1810750"/>
                <a:ext cx="1467728" cy="360724"/>
                <a:chOff x="1940362" y="2096691"/>
                <a:chExt cx="1467728" cy="360724"/>
              </a:xfrm>
            </p:grpSpPr>
            <p:pic>
              <p:nvPicPr>
                <p:cNvPr id="31" name="Picture 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55540" y="2096691"/>
                  <a:ext cx="1352550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32" name="Picture 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04205" y="2145507"/>
                  <a:ext cx="1352550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33" name="Picture 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40362" y="2200240"/>
                  <a:ext cx="1352550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  <p:grpSp>
            <p:nvGrpSpPr>
              <p:cNvPr id="23" name="Group 22"/>
              <p:cNvGrpSpPr/>
              <p:nvPr/>
            </p:nvGrpSpPr>
            <p:grpSpPr>
              <a:xfrm>
                <a:off x="1615548" y="2185251"/>
                <a:ext cx="1739010" cy="372354"/>
                <a:chOff x="1964355" y="2471192"/>
                <a:chExt cx="1739010" cy="372354"/>
              </a:xfrm>
            </p:grpSpPr>
            <p:pic>
              <p:nvPicPr>
                <p:cNvPr id="28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55540" y="2471192"/>
                  <a:ext cx="16478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29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09648" y="2523753"/>
                  <a:ext cx="16478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30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4355" y="2586371"/>
                  <a:ext cx="16478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  <p:grpSp>
            <p:nvGrpSpPr>
              <p:cNvPr id="24" name="Group 23"/>
              <p:cNvGrpSpPr/>
              <p:nvPr/>
            </p:nvGrpSpPr>
            <p:grpSpPr>
              <a:xfrm>
                <a:off x="1615548" y="2566995"/>
                <a:ext cx="1618041" cy="363990"/>
                <a:chOff x="1971024" y="2852936"/>
                <a:chExt cx="1618041" cy="363990"/>
              </a:xfrm>
            </p:grpSpPr>
            <p:pic>
              <p:nvPicPr>
                <p:cNvPr id="25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55540" y="2852936"/>
                  <a:ext cx="15335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26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16061" y="2896480"/>
                  <a:ext cx="15335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pic>
              <p:nvPicPr>
                <p:cNvPr id="27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71024" y="2959751"/>
                  <a:ext cx="1533525" cy="257175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19" name="Rounded Rectangle 18"/>
            <p:cNvSpPr/>
            <p:nvPr/>
          </p:nvSpPr>
          <p:spPr>
            <a:xfrm>
              <a:off x="5397677" y="4353951"/>
              <a:ext cx="1713312" cy="1642342"/>
            </a:xfrm>
            <a:prstGeom prst="roundRect">
              <a:avLst>
                <a:gd name="adj" fmla="val 703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4" name="Left Brace 33"/>
          <p:cNvSpPr/>
          <p:nvPr/>
        </p:nvSpPr>
        <p:spPr>
          <a:xfrm>
            <a:off x="5039832" y="4353951"/>
            <a:ext cx="258910" cy="164234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ight Arrow 36"/>
          <p:cNvSpPr/>
          <p:nvPr/>
        </p:nvSpPr>
        <p:spPr>
          <a:xfrm>
            <a:off x="3041775" y="3590117"/>
            <a:ext cx="2111249" cy="3642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4048671" y="2757112"/>
            <a:ext cx="0" cy="8862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1881188" y="5269600"/>
            <a:ext cx="1360058" cy="1277273"/>
          </a:xfrm>
          <a:prstGeom prst="rect">
            <a:avLst/>
          </a:prstGeom>
          <a:solidFill>
            <a:srgbClr val="FFFF99"/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en-US" altLang="en-US" sz="1100" dirty="0"/>
              <a:t>Application developers can make use of a small set of common functional elements, not adapting API code for every HAN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3090241" y="4236097"/>
            <a:ext cx="931257" cy="2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6" idx="1"/>
            <a:endCxn id="35" idx="3"/>
          </p:cNvCxnSpPr>
          <p:nvPr/>
        </p:nvCxnSpPr>
        <p:spPr>
          <a:xfrm flipH="1">
            <a:off x="5299795" y="2351713"/>
            <a:ext cx="362140" cy="1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71" idx="1"/>
            <a:endCxn id="4" idx="3"/>
          </p:cNvCxnSpPr>
          <p:nvPr/>
        </p:nvCxnSpPr>
        <p:spPr>
          <a:xfrm flipH="1">
            <a:off x="7801451" y="3701613"/>
            <a:ext cx="235612" cy="2080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31" name="Picture 11" descr="D:\Users\kraft.andreas\Downloads\1433868086_Television-Shelf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829" y="4045696"/>
            <a:ext cx="568800" cy="5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D:\tmp\Settings-5-51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8501" y="3400774"/>
            <a:ext cx="284400" cy="28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Straight Arrow Connector 78"/>
          <p:cNvCxnSpPr/>
          <p:nvPr/>
        </p:nvCxnSpPr>
        <p:spPr>
          <a:xfrm>
            <a:off x="3090241" y="4236097"/>
            <a:ext cx="0" cy="1012795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33" name="Picture 13" descr="D:\tmp\Checklist-51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2171" y="3417213"/>
            <a:ext cx="568800" cy="5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/>
        </p:nvGrpSpPr>
        <p:grpSpPr>
          <a:xfrm>
            <a:off x="8037063" y="3194466"/>
            <a:ext cx="697194" cy="1014293"/>
            <a:chOff x="8034003" y="3224415"/>
            <a:chExt cx="697194" cy="1014293"/>
          </a:xfrm>
        </p:grpSpPr>
        <p:sp>
          <p:nvSpPr>
            <p:cNvPr id="71" name="Rounded Rectangle 70"/>
            <p:cNvSpPr/>
            <p:nvPr/>
          </p:nvSpPr>
          <p:spPr>
            <a:xfrm>
              <a:off x="8034003" y="3224415"/>
              <a:ext cx="697194" cy="1014293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602B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de-DE" sz="1400" b="1" dirty="0" smtClean="0">
                  <a:solidFill>
                    <a:schemeClr val="bg1"/>
                  </a:solidFill>
                </a:rPr>
                <a:t>App</a:t>
              </a:r>
              <a:endParaRPr lang="de-DE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5136" name="Picture 16" descr="D:\tmp\Tablet-Chart-512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8200" y="3300933"/>
              <a:ext cx="568800" cy="56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2423160" y="1946315"/>
            <a:ext cx="2876635" cy="810797"/>
            <a:chOff x="2423160" y="1946315"/>
            <a:chExt cx="2876635" cy="810797"/>
          </a:xfrm>
          <a:solidFill>
            <a:schemeClr val="accent1">
              <a:lumMod val="75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2423160" y="1946315"/>
              <a:ext cx="2876635" cy="810797"/>
            </a:xfrm>
            <a:prstGeom prst="roundRect">
              <a:avLst/>
            </a:prstGeom>
            <a:grpFill/>
            <a:ln>
              <a:solidFill>
                <a:srgbClr val="00355C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</a:rPr>
                <a:t>HGI offers a library of  "</a:t>
              </a:r>
              <a:r>
                <a:rPr lang="de-DE" sz="1200" dirty="0" err="1" smtClean="0">
                  <a:solidFill>
                    <a:schemeClr val="bg1"/>
                  </a:solidFill>
                </a:rPr>
                <a:t>module</a:t>
              </a:r>
              <a:r>
                <a:rPr lang="de-DE" sz="1200" dirty="0" smtClean="0">
                  <a:solidFill>
                    <a:schemeClr val="bg1"/>
                  </a:solidFill>
                </a:rPr>
                <a:t>"  </a:t>
              </a:r>
              <a:br>
                <a:rPr lang="de-DE" sz="1200" dirty="0" smtClean="0">
                  <a:solidFill>
                    <a:schemeClr val="bg1"/>
                  </a:solidFill>
                </a:rPr>
              </a:br>
              <a:r>
                <a:rPr lang="de-DE" sz="1200" dirty="0" err="1" smtClean="0">
                  <a:solidFill>
                    <a:schemeClr val="bg1"/>
                  </a:solidFill>
                </a:rPr>
                <a:t>elements</a:t>
              </a:r>
              <a:r>
                <a:rPr lang="de-DE" sz="1200" dirty="0" smtClean="0">
                  <a:solidFill>
                    <a:schemeClr val="bg1"/>
                  </a:solidFill>
                </a:rPr>
                <a:t>, which conform to the ModuleClass, for the </a:t>
              </a:r>
              <a:r>
                <a:rPr lang="de-DE" sz="1200" dirty="0" err="1" smtClean="0">
                  <a:solidFill>
                    <a:schemeClr val="bg1"/>
                  </a:solidFill>
                </a:rPr>
                <a:t>most</a:t>
              </a:r>
              <a:r>
                <a:rPr lang="de-DE" sz="1200" dirty="0" smtClean="0">
                  <a:solidFill>
                    <a:schemeClr val="bg1"/>
                  </a:solidFill>
                </a:rPr>
                <a:t/>
              </a:r>
              <a:br>
                <a:rPr lang="de-DE" sz="1200" dirty="0" smtClean="0">
                  <a:solidFill>
                    <a:schemeClr val="bg1"/>
                  </a:solidFill>
                </a:rPr>
              </a:br>
              <a:r>
                <a:rPr lang="de-DE" sz="1200" dirty="0" smtClean="0">
                  <a:solidFill>
                    <a:schemeClr val="bg1"/>
                  </a:solidFill>
                </a:rPr>
                <a:t>common functions</a:t>
              </a:r>
              <a:endParaRPr lang="de-DE" sz="1200" dirty="0">
                <a:solidFill>
                  <a:schemeClr val="bg1"/>
                </a:solidFill>
              </a:endParaRPr>
            </a:p>
          </p:txBody>
        </p:sp>
        <p:pic>
          <p:nvPicPr>
            <p:cNvPr id="5134" name="Picture 14" descr="D:\tmp\Mind-Map-Paper-512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982" y="2079629"/>
              <a:ext cx="568800" cy="568800"/>
            </a:xfrm>
            <a:prstGeom prst="rect">
              <a:avLst/>
            </a:prstGeom>
            <a:grpFill/>
            <a:extLst/>
          </p:spPr>
        </p:pic>
      </p:grpSp>
      <p:grpSp>
        <p:nvGrpSpPr>
          <p:cNvPr id="46" name="Group 45"/>
          <p:cNvGrpSpPr/>
          <p:nvPr/>
        </p:nvGrpSpPr>
        <p:grpSpPr>
          <a:xfrm>
            <a:off x="3412706" y="4919864"/>
            <a:ext cx="1559354" cy="640815"/>
            <a:chOff x="3412706" y="4919864"/>
            <a:chExt cx="1559354" cy="640815"/>
          </a:xfrm>
        </p:grpSpPr>
        <p:sp>
          <p:nvSpPr>
            <p:cNvPr id="7" name="Rounded Rectangle 6"/>
            <p:cNvSpPr/>
            <p:nvPr/>
          </p:nvSpPr>
          <p:spPr>
            <a:xfrm>
              <a:off x="3412706" y="4919864"/>
              <a:ext cx="1559354" cy="64081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355C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de-DE" sz="1600" dirty="0" smtClean="0">
                  <a:solidFill>
                    <a:schemeClr val="bg1"/>
                  </a:solidFill>
                </a:rPr>
                <a:t>SDT XSD</a:t>
              </a:r>
              <a:endParaRPr lang="de-DE" sz="1600" dirty="0">
                <a:solidFill>
                  <a:schemeClr val="bg1"/>
                </a:solidFill>
              </a:endParaRPr>
            </a:p>
          </p:txBody>
        </p:sp>
        <p:pic>
          <p:nvPicPr>
            <p:cNvPr id="5135" name="Picture 15" descr="D:\tmp\Open-Sign-512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9342" y="4951875"/>
              <a:ext cx="568800" cy="56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501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SDT Version 2</a:t>
            </a:r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01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SDT 2.0 – UML overview</a:t>
            </a: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47075" y="6416675"/>
            <a:ext cx="796925" cy="3603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1pPr>
            <a:lvl2pPr marL="37931725" indent="-37474525" eaLnBrk="0" hangingPunct="0"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2pPr>
            <a:lvl3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3pPr>
            <a:lvl4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4pPr>
            <a:lvl5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pitchFamily="-112" charset="0"/>
                <a:cs typeface="Lucida Sans Unicode" pitchFamily="-112" charset="0"/>
              </a:defRPr>
            </a:lvl9pPr>
          </a:lstStyle>
          <a:p>
            <a:pPr eaLnBrk="1" hangingPunct="1"/>
            <a:fld id="{4FA14C13-4CBF-4FD8-83D1-BB771232F6D6}" type="slidenum">
              <a:rPr lang="en-CA" altLang="de-DE" sz="2000">
                <a:solidFill>
                  <a:srgbClr val="04617B"/>
                </a:solidFill>
                <a:cs typeface="Arial" charset="0"/>
              </a:rPr>
              <a:pPr eaLnBrk="1" hangingPunct="1"/>
              <a:t>7</a:t>
            </a:fld>
            <a:r>
              <a:rPr lang="en-CA" altLang="de-DE" sz="2000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pic>
        <p:nvPicPr>
          <p:cNvPr id="3074" name="Picture 2" descr="O:\Arbeit\HGI\SDT3.0\SDT2.0_UM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9023" y="936147"/>
            <a:ext cx="7565516" cy="529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84963" y="6064368"/>
            <a:ext cx="5682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dirty="0" smtClean="0"/>
              <a:t>Shows details of the "constraints" implied in previous page</a:t>
            </a:r>
            <a:endParaRPr lang="de-DE" dirty="0"/>
          </a:p>
        </p:txBody>
      </p:sp>
      <p:sp>
        <p:nvSpPr>
          <p:cNvPr id="6" name="Rectangle 5"/>
          <p:cNvSpPr/>
          <p:nvPr/>
        </p:nvSpPr>
        <p:spPr>
          <a:xfrm>
            <a:off x="1284963" y="6310868"/>
            <a:ext cx="6601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dirty="0" smtClean="0"/>
              <a:t>Documentation on </a:t>
            </a:r>
            <a:r>
              <a:rPr lang="en-US" altLang="de-DE" dirty="0"/>
              <a:t>each element: </a:t>
            </a:r>
            <a:r>
              <a:rPr lang="en-US" altLang="de-DE" dirty="0" smtClean="0">
                <a:hlinkClick r:id="rId3"/>
              </a:rPr>
              <a:t>https://github.com/Homegateway</a:t>
            </a:r>
            <a:endParaRPr lang="de-DE" dirty="0"/>
          </a:p>
        </p:txBody>
      </p:sp>
      <p:sp>
        <p:nvSpPr>
          <p:cNvPr id="8" name="Rounded Rectangle 7"/>
          <p:cNvSpPr/>
          <p:nvPr/>
        </p:nvSpPr>
        <p:spPr>
          <a:xfrm>
            <a:off x="989183" y="2448560"/>
            <a:ext cx="1784497" cy="108712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989183" y="4378960"/>
            <a:ext cx="1784497" cy="108712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058160" y="4922520"/>
            <a:ext cx="1652417" cy="92964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058161" y="1656080"/>
            <a:ext cx="1361440" cy="1249680"/>
          </a:xfrm>
          <a:prstGeom prst="round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8007052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i="1" dirty="0" smtClean="0"/>
              <a:t>Domain </a:t>
            </a:r>
            <a:r>
              <a:rPr lang="en-US" sz="2400" dirty="0" smtClean="0"/>
              <a:t>is the top-level component that </a:t>
            </a:r>
            <a:r>
              <a:rPr lang="en-US" sz="2400" b="1" dirty="0" smtClean="0"/>
              <a:t>defines </a:t>
            </a:r>
            <a:r>
              <a:rPr lang="en-US" sz="2400" dirty="0" smtClean="0"/>
              <a:t>all</a:t>
            </a:r>
            <a:r>
              <a:rPr lang="en-US" sz="2400" dirty="0" smtClean="0"/>
              <a:t> </a:t>
            </a:r>
            <a:r>
              <a:rPr lang="en-US" sz="2400" i="1" dirty="0" err="1" smtClean="0"/>
              <a:t>ModuleClasses</a:t>
            </a:r>
            <a:r>
              <a:rPr lang="en-US" sz="2400" dirty="0" smtClean="0"/>
              <a:t> </a:t>
            </a:r>
            <a:r>
              <a:rPr lang="en-US" sz="2400" dirty="0" smtClean="0"/>
              <a:t>and</a:t>
            </a:r>
            <a:r>
              <a:rPr lang="en-US" sz="2400" dirty="0" smtClean="0"/>
              <a:t> </a:t>
            </a:r>
            <a:r>
              <a:rPr lang="en-US" sz="2400" i="1" dirty="0" smtClean="0"/>
              <a:t>Devices</a:t>
            </a:r>
            <a:r>
              <a:rPr lang="en-US" sz="2400" dirty="0" smtClean="0"/>
              <a:t> </a:t>
            </a:r>
            <a:r>
              <a:rPr lang="en-US" sz="2400" dirty="0" smtClean="0"/>
              <a:t>of a domain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A </a:t>
            </a:r>
            <a:r>
              <a:rPr lang="en-US" sz="2400" i="1" dirty="0" smtClean="0"/>
              <a:t>Domain </a:t>
            </a:r>
            <a:r>
              <a:rPr lang="en-US" sz="2400" dirty="0" smtClean="0"/>
              <a:t>can </a:t>
            </a:r>
            <a:r>
              <a:rPr lang="en-US" sz="2400" b="1" dirty="0" smtClean="0"/>
              <a:t>import </a:t>
            </a:r>
            <a:r>
              <a:rPr lang="en-US" sz="2400" dirty="0" smtClean="0"/>
              <a:t>definitions from </a:t>
            </a:r>
            <a:r>
              <a:rPr lang="en-US" sz="2400" dirty="0" smtClean="0"/>
              <a:t>other domains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A </a:t>
            </a:r>
            <a:r>
              <a:rPr lang="en-US" sz="2400" i="1" dirty="0" smtClean="0"/>
              <a:t>Domain </a:t>
            </a:r>
            <a:r>
              <a:rPr lang="en-US" sz="2400" dirty="0" smtClean="0"/>
              <a:t>can define </a:t>
            </a:r>
            <a:r>
              <a:rPr lang="en-US" sz="2400" i="1" dirty="0" smtClean="0"/>
              <a:t>Modules </a:t>
            </a:r>
            <a:r>
              <a:rPr lang="en-US" sz="2400" dirty="0" smtClean="0"/>
              <a:t>or </a:t>
            </a:r>
            <a:r>
              <a:rPr lang="en-US" sz="2400" i="1" dirty="0" err="1" smtClean="0"/>
              <a:t>RootDevices</a:t>
            </a:r>
            <a:r>
              <a:rPr lang="en-US" sz="2400" dirty="0" smtClean="0"/>
              <a:t>, </a:t>
            </a:r>
            <a:r>
              <a:rPr lang="en-US" sz="2400" dirty="0" smtClean="0"/>
              <a:t>or</a:t>
            </a:r>
            <a:r>
              <a:rPr lang="en-US" sz="2400" dirty="0" smtClean="0"/>
              <a:t> both.</a:t>
            </a:r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 - Domain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720" y="4881563"/>
            <a:ext cx="2133600" cy="124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833228"/>
            <a:ext cx="82092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urier New"/>
                <a:cs typeface="Courier New"/>
              </a:rPr>
              <a:t>&lt;</a:t>
            </a:r>
            <a:r>
              <a:rPr lang="en-US" sz="1200" b="1" dirty="0" smtClean="0">
                <a:latin typeface="Courier New"/>
                <a:cs typeface="Courier New"/>
              </a:rPr>
              <a:t>Domain </a:t>
            </a:r>
            <a:r>
              <a:rPr lang="en-US" sz="1200" dirty="0" err="1" smtClean="0">
                <a:latin typeface="Courier New"/>
                <a:cs typeface="Courier New"/>
              </a:rPr>
              <a:t>xmlns:xi</a:t>
            </a:r>
            <a:r>
              <a:rPr lang="en-US" sz="1200" dirty="0" smtClean="0">
                <a:latin typeface="Courier New"/>
                <a:cs typeface="Courier New"/>
              </a:rPr>
              <a:t>="http://www.w3.org/2001/XInclude"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dirty="0" err="1" smtClean="0">
                <a:latin typeface="Courier New"/>
                <a:cs typeface="Courier New"/>
              </a:rPr>
              <a:t>xmlns</a:t>
            </a:r>
            <a:r>
              <a:rPr lang="en-US" sz="1200" dirty="0" smtClean="0">
                <a:latin typeface="Courier New"/>
                <a:cs typeface="Courier New"/>
              </a:rPr>
              <a:t>="http://homegatewayinitiative.org/xml/dal/2.0" 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id="</a:t>
            </a:r>
            <a:r>
              <a:rPr lang="en-US" sz="1200" dirty="0" err="1" smtClean="0">
                <a:latin typeface="Courier New"/>
                <a:cs typeface="Courier New"/>
              </a:rPr>
              <a:t>org.homegatewayinitiative</a:t>
            </a:r>
            <a:r>
              <a:rPr lang="en-US" sz="1200" dirty="0" smtClean="0">
                <a:latin typeface="Courier New"/>
                <a:cs typeface="Courier New"/>
              </a:rPr>
              <a:t>"&gt;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&lt;Imports&gt;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&lt;</a:t>
            </a:r>
            <a:r>
              <a:rPr lang="en-US" sz="1200" dirty="0" err="1" smtClean="0">
                <a:latin typeface="Courier New"/>
                <a:cs typeface="Courier New"/>
              </a:rPr>
              <a:t>xi:include</a:t>
            </a:r>
            <a:r>
              <a:rPr lang="en-US" sz="1200" dirty="0" smtClean="0">
                <a:latin typeface="Courier New"/>
                <a:cs typeface="Courier New"/>
              </a:rPr>
              <a:t> </a:t>
            </a:r>
            <a:r>
              <a:rPr lang="en-US" sz="1200" dirty="0" err="1" smtClean="0">
                <a:latin typeface="Courier New"/>
                <a:cs typeface="Courier New"/>
              </a:rPr>
              <a:t>href</a:t>
            </a:r>
            <a:r>
              <a:rPr lang="en-US" sz="1200" dirty="0" smtClean="0">
                <a:latin typeface="Courier New"/>
                <a:cs typeface="Courier New"/>
              </a:rPr>
              <a:t>="./</a:t>
            </a:r>
            <a:r>
              <a:rPr lang="en-US" sz="1200" dirty="0" err="1" smtClean="0">
                <a:latin typeface="Courier New"/>
                <a:cs typeface="Courier New"/>
              </a:rPr>
              <a:t>dal-core.xml</a:t>
            </a:r>
            <a:r>
              <a:rPr lang="en-US" sz="1200" dirty="0" smtClean="0">
                <a:latin typeface="Courier New"/>
                <a:cs typeface="Courier New"/>
              </a:rPr>
              <a:t>" parse="xml" /&gt;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&lt;/Imports&gt;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</a:t>
            </a:r>
            <a:r>
              <a:rPr lang="en-US" sz="1200" b="1" dirty="0" smtClean="0">
                <a:latin typeface="Courier New"/>
                <a:cs typeface="Courier New"/>
              </a:rPr>
              <a:t>&lt;Modules&gt;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Domain global Modules goes here 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&lt;/Modules&gt;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    &lt;</a:t>
            </a:r>
            <a:r>
              <a:rPr lang="en-US" sz="1200" b="1" dirty="0" err="1" smtClean="0">
                <a:latin typeface="Courier New"/>
                <a:cs typeface="Courier New"/>
              </a:rPr>
              <a:t>RootDevices</a:t>
            </a:r>
            <a:r>
              <a:rPr lang="en-US" sz="1200" b="1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    &lt;!-- List of </a:t>
            </a:r>
            <a:r>
              <a:rPr lang="en-US" sz="1200" dirty="0" err="1" smtClean="0">
                <a:latin typeface="Courier New"/>
                <a:cs typeface="Courier New"/>
              </a:rPr>
              <a:t>RootDevices</a:t>
            </a:r>
            <a:r>
              <a:rPr lang="en-US" sz="1200" dirty="0" smtClean="0">
                <a:latin typeface="Courier New"/>
                <a:cs typeface="Courier New"/>
              </a:rPr>
              <a:t> goes here --&gt;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    &lt;/</a:t>
            </a:r>
            <a:r>
              <a:rPr lang="en-US" sz="1200" dirty="0" err="1" smtClean="0">
                <a:latin typeface="Courier New"/>
                <a:cs typeface="Courier New"/>
              </a:rPr>
              <a:t>RootDevices</a:t>
            </a:r>
            <a:r>
              <a:rPr lang="en-US" sz="1200" dirty="0" smtClean="0">
                <a:latin typeface="Courier New"/>
                <a:cs typeface="Courier New"/>
              </a:rPr>
              <a:t>&gt;</a:t>
            </a:r>
          </a:p>
          <a:p>
            <a:r>
              <a:rPr lang="en-US" sz="1200" dirty="0" smtClean="0">
                <a:latin typeface="Courier New"/>
                <a:cs typeface="Courier New"/>
              </a:rPr>
              <a:t>&lt;/Domain&gt;</a:t>
            </a:r>
            <a:endParaRPr lang="en-US" sz="1200" dirty="0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180" y="4792663"/>
            <a:ext cx="2044700" cy="13335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i="1" dirty="0" err="1" smtClean="0"/>
              <a:t>RootDevice</a:t>
            </a:r>
            <a:r>
              <a:rPr lang="en-US" sz="2400" i="1" dirty="0" smtClean="0"/>
              <a:t> </a:t>
            </a:r>
            <a:r>
              <a:rPr lang="en-US" sz="2400" dirty="0" smtClean="0"/>
              <a:t>is the definition of a physical device that may contain optional embedded sub-devices.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For </a:t>
            </a:r>
            <a:r>
              <a:rPr lang="en-US" sz="2400" dirty="0" smtClean="0"/>
              <a:t>each physical device on the network at least one </a:t>
            </a:r>
            <a:r>
              <a:rPr lang="en-US" sz="2400" i="1" dirty="0" err="1" smtClean="0"/>
              <a:t>RootDevice</a:t>
            </a:r>
            <a:r>
              <a:rPr lang="en-US" sz="2400" i="1" dirty="0" smtClean="0"/>
              <a:t> </a:t>
            </a:r>
            <a:r>
              <a:rPr lang="en-US" sz="2400" b="1" dirty="0" smtClean="0"/>
              <a:t>must be defined</a:t>
            </a:r>
            <a:r>
              <a:rPr lang="en-US" sz="2400" i="1" dirty="0" smtClean="0"/>
              <a:t>.</a:t>
            </a:r>
          </a:p>
          <a:p>
            <a:r>
              <a:rPr lang="en-US" sz="2400" dirty="0" smtClean="0"/>
              <a:t>If </a:t>
            </a:r>
            <a:r>
              <a:rPr lang="en-US" sz="2400" dirty="0" smtClean="0"/>
              <a:t>the</a:t>
            </a:r>
            <a:r>
              <a:rPr lang="en-US" sz="2400" dirty="0" smtClean="0"/>
              <a:t> </a:t>
            </a:r>
            <a:r>
              <a:rPr lang="en-US" sz="2400" i="1" dirty="0" err="1" smtClean="0"/>
              <a:t>RootDevice</a:t>
            </a:r>
            <a:r>
              <a:rPr lang="en-US" sz="2400" i="1" dirty="0" smtClean="0"/>
              <a:t> </a:t>
            </a:r>
            <a:r>
              <a:rPr lang="en-US" sz="2400" dirty="0" smtClean="0"/>
              <a:t>is </a:t>
            </a:r>
            <a:r>
              <a:rPr lang="en-US" sz="2400" dirty="0" smtClean="0"/>
              <a:t>a simple </a:t>
            </a:r>
            <a:r>
              <a:rPr lang="en-US" sz="2400" dirty="0" smtClean="0"/>
              <a:t>device it </a:t>
            </a:r>
            <a:r>
              <a:rPr lang="en-US" sz="2400" dirty="0" smtClean="0"/>
              <a:t>does not include further Devices. On the other hand, if the</a:t>
            </a:r>
            <a:r>
              <a:rPr lang="en-US" sz="2400" dirty="0" smtClean="0"/>
              <a:t> device is </a:t>
            </a:r>
            <a:r>
              <a:rPr lang="en-US" sz="2400" dirty="0" smtClean="0"/>
              <a:t>a compound device, </a:t>
            </a:r>
            <a:r>
              <a:rPr lang="en-US" sz="2400" dirty="0" err="1" smtClean="0"/>
              <a:t>ie</a:t>
            </a:r>
            <a:r>
              <a:rPr lang="en-US" sz="2400" dirty="0" smtClean="0"/>
              <a:t>. it does contain embedded </a:t>
            </a:r>
            <a:r>
              <a:rPr lang="en-US" sz="2400" dirty="0" smtClean="0"/>
              <a:t>devices, </a:t>
            </a:r>
            <a:r>
              <a:rPr lang="en-US" sz="2400" dirty="0" smtClean="0"/>
              <a:t>the</a:t>
            </a:r>
            <a:r>
              <a:rPr lang="en-US" sz="2400" dirty="0" smtClean="0"/>
              <a:t> </a:t>
            </a:r>
            <a:r>
              <a:rPr lang="en-US" sz="2400" i="1" dirty="0" err="1" smtClean="0"/>
              <a:t>RootDevice</a:t>
            </a:r>
            <a:r>
              <a:rPr lang="en-US" sz="2400" i="1" dirty="0" smtClean="0"/>
              <a:t> </a:t>
            </a:r>
            <a:r>
              <a:rPr lang="en-US" sz="2400" dirty="0" smtClean="0"/>
              <a:t>defines </a:t>
            </a:r>
            <a:r>
              <a:rPr lang="en-US" sz="2400" i="1" dirty="0" smtClean="0"/>
              <a:t>Devices </a:t>
            </a:r>
            <a:r>
              <a:rPr lang="en-US" sz="2400" dirty="0" smtClean="0"/>
              <a:t>for each of the identifiable embedded devices.</a:t>
            </a:r>
            <a:r>
              <a:rPr lang="en-US" sz="2400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2 Elements -</a:t>
            </a:r>
            <a:r>
              <a:rPr lang="en-US" dirty="0" smtClean="0"/>
              <a:t> </a:t>
            </a:r>
            <a:r>
              <a:rPr lang="en-US" dirty="0" err="1" smtClean="0"/>
              <a:t>RootDevice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HGI">
      <a:dk1>
        <a:sysClr val="windowText" lastClr="000000"/>
      </a:dk1>
      <a:lt1>
        <a:sysClr val="window" lastClr="FFFFFF"/>
      </a:lt1>
      <a:dk2>
        <a:srgbClr val="197FA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Zephyros.thmx</Template>
  <TotalTime>135</TotalTime>
  <Words>2327</Words>
  <Application>Microsoft Macintosh PowerPoint</Application>
  <PresentationFormat>On-screen Show (4:3)</PresentationFormat>
  <Paragraphs>291</Paragraphs>
  <Slides>29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Office-Design</vt:lpstr>
      <vt:lpstr>HGI oneM2M Presentation SDT (Smart Device Template) </vt:lpstr>
      <vt:lpstr>Introduction</vt:lpstr>
      <vt:lpstr>Smart Home Gateway: </vt:lpstr>
      <vt:lpstr>Goals of a Device Model Template</vt:lpstr>
      <vt:lpstr>Main Idea: re-usable XML modules for  describing most common functions</vt:lpstr>
      <vt:lpstr>SDT Version 2</vt:lpstr>
      <vt:lpstr>SDT 2.0 – UML overview</vt:lpstr>
      <vt:lpstr>SDT 2 Elements - Domain</vt:lpstr>
      <vt:lpstr>SDT 2 Elements - RootDevice</vt:lpstr>
      <vt:lpstr>SDT 2 Elements - RootDevice</vt:lpstr>
      <vt:lpstr>SDT 2 Elements - Device</vt:lpstr>
      <vt:lpstr>SDT 2 Elements – ModuleClass</vt:lpstr>
      <vt:lpstr>SDT 2 Elements – ModuleClass</vt:lpstr>
      <vt:lpstr>SDT Version 3 Work in Progress</vt:lpstr>
      <vt:lpstr>Contributions &amp; Comments</vt:lpstr>
      <vt:lpstr>Agreed Enhancements</vt:lpstr>
      <vt:lpstr>Agreed Enhancements</vt:lpstr>
      <vt:lpstr>Enhancements under discussion</vt:lpstr>
      <vt:lpstr>SDT 3.0 Beta - Basic Elements</vt:lpstr>
      <vt:lpstr>SDT 3.0 Beta - DataType</vt:lpstr>
      <vt:lpstr>Thank You!</vt:lpstr>
      <vt:lpstr>Backup Example Device Explained (SDT 2)</vt:lpstr>
      <vt:lpstr>Example of Appliance: "multi-socket electrical-extension-block" </vt:lpstr>
      <vt:lpstr>Example of Appliance: "multi-socket electrical-extension-block"</vt:lpstr>
      <vt:lpstr>Example of Appliance:  "multi-socket electrical-extension-block"</vt:lpstr>
      <vt:lpstr>Example of Appliance:  "multi-socket electrical-extension-block"</vt:lpstr>
      <vt:lpstr>Example of Appliance: "multi-socket electrical-extension-block"</vt:lpstr>
      <vt:lpstr>Example of Appliance:  "multi-socket electrical-extension-block"</vt:lpstr>
      <vt:lpstr>Example of Appliance: "multi-socket electrical-extension-block"</vt:lpstr>
    </vt:vector>
  </TitlesOfParts>
  <Company>HGI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Standards for Smart Home Application Developers</dc:title>
  <dc:creator>Andreas Sayegh</dc:creator>
  <cp:lastModifiedBy>Andreas Kraft</cp:lastModifiedBy>
  <cp:revision>443</cp:revision>
  <cp:lastPrinted>2014-01-14T13:29:23Z</cp:lastPrinted>
  <dcterms:created xsi:type="dcterms:W3CDTF">2015-08-31T09:07:46Z</dcterms:created>
  <dcterms:modified xsi:type="dcterms:W3CDTF">2015-08-31T11:23:01Z</dcterms:modified>
</cp:coreProperties>
</file>