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3"/>
  </p:handoutMasterIdLst>
  <p:sldIdLst>
    <p:sldId id="256" r:id="rId2"/>
    <p:sldId id="257" r:id="rId3"/>
    <p:sldId id="262" r:id="rId4"/>
    <p:sldId id="263" r:id="rId5"/>
    <p:sldId id="264" r:id="rId6"/>
    <p:sldId id="261" r:id="rId7"/>
    <p:sldId id="266" r:id="rId8"/>
    <p:sldId id="268" r:id="rId9"/>
    <p:sldId id="269" r:id="rId10"/>
    <p:sldId id="267" r:id="rId11"/>
    <p:sldId id="271"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raft.andreas" initials="akr"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A0A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965"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8" d="100"/>
          <a:sy n="68" d="100"/>
        </p:scale>
        <p:origin x="-325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7-08-03T10:57:30.391" idx="4">
    <p:pos x="5308" y="2643"/>
    <p:text>I don't understand.
Not sure what we recommend here.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0D768AF-BC99-4530-8D22-736BB6C6795C}" type="datetimeFigureOut">
              <a:rPr lang="en-US"/>
              <a:pPr>
                <a:defRPr/>
              </a:pPr>
              <a:t>8/16/2017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9BA28B8-7E2E-4E3D-B0CD-B654E89E62F7}" type="slidenum">
              <a:rPr lang="en-US" altLang="en-US"/>
              <a:pPr/>
              <a:t>‹#›</a:t>
            </a:fld>
            <a:endParaRPr lang="en-US" altLang="en-US"/>
          </a:p>
        </p:txBody>
      </p:sp>
    </p:spTree>
    <p:extLst>
      <p:ext uri="{BB962C8B-B14F-4D97-AF65-F5344CB8AC3E}">
        <p14:creationId xmlns:p14="http://schemas.microsoft.com/office/powerpoint/2010/main" val="32292476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New Page">
    <p:spTree>
      <p:nvGrpSpPr>
        <p:cNvPr id="1" name=""/>
        <p:cNvGrpSpPr/>
        <p:nvPr/>
      </p:nvGrpSpPr>
      <p:grpSpPr>
        <a:xfrm>
          <a:off x="0" y="0"/>
          <a:ext cx="0" cy="0"/>
          <a:chOff x="0" y="0"/>
          <a:chExt cx="0" cy="0"/>
        </a:xfrm>
      </p:grpSpPr>
      <p:cxnSp>
        <p:nvCxnSpPr>
          <p:cNvPr id="4" name="Straight Connector 3"/>
          <p:cNvCxnSpPr/>
          <p:nvPr userDrawn="1"/>
        </p:nvCxnSpPr>
        <p:spPr>
          <a:xfrm>
            <a:off x="457200" y="6248400"/>
            <a:ext cx="8229600" cy="0"/>
          </a:xfrm>
          <a:prstGeom prst="line">
            <a:avLst/>
          </a:prstGeom>
          <a:ln w="22225" cmpd="thickThin">
            <a:solidFill>
              <a:srgbClr val="A0A0A3"/>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457200" y="1219200"/>
            <a:ext cx="8229600" cy="0"/>
          </a:xfrm>
          <a:prstGeom prst="line">
            <a:avLst/>
          </a:prstGeom>
          <a:ln w="22225" cmpd="thickThin">
            <a:solidFill>
              <a:srgbClr val="A0A0A3"/>
            </a:solidFill>
          </a:ln>
        </p:spPr>
        <p:style>
          <a:lnRef idx="1">
            <a:schemeClr val="accent1"/>
          </a:lnRef>
          <a:fillRef idx="0">
            <a:schemeClr val="accent1"/>
          </a:fillRef>
          <a:effectRef idx="0">
            <a:schemeClr val="accent1"/>
          </a:effectRef>
          <a:fontRef idx="minor">
            <a:schemeClr val="tx1"/>
          </a:fontRef>
        </p:style>
      </p:cxnSp>
      <p:pic>
        <p:nvPicPr>
          <p:cNvPr id="6" name="Picture 7" descr="C:\Documents and Settings\mcauley\Local Settings\Temp\wz83a6\oneM2M\oneM2M-Logo.gi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46988" y="0"/>
            <a:ext cx="1497012" cy="102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533400"/>
            <a:ext cx="8229600" cy="1143000"/>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43D9CD67-9EAB-4898-8D5C-360626FDF8B9}" type="slidenum">
              <a:rPr lang="en-US" altLang="en-US"/>
              <a:pPr/>
              <a:t>‹#›</a:t>
            </a:fld>
            <a:endParaRPr lang="en-US" altLang="en-US"/>
          </a:p>
        </p:txBody>
      </p:sp>
    </p:spTree>
    <p:extLst>
      <p:ext uri="{BB962C8B-B14F-4D97-AF65-F5344CB8AC3E}">
        <p14:creationId xmlns:p14="http://schemas.microsoft.com/office/powerpoint/2010/main" val="2027349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cxnSp>
        <p:nvCxnSpPr>
          <p:cNvPr id="4" name="Straight Connector 3"/>
          <p:cNvCxnSpPr/>
          <p:nvPr userDrawn="1"/>
        </p:nvCxnSpPr>
        <p:spPr>
          <a:xfrm>
            <a:off x="457200" y="6248400"/>
            <a:ext cx="8229600" cy="0"/>
          </a:xfrm>
          <a:prstGeom prst="line">
            <a:avLst/>
          </a:prstGeom>
          <a:ln w="22225" cmpd="thickThin">
            <a:solidFill>
              <a:srgbClr val="A0A0A3"/>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457200" y="1219200"/>
            <a:ext cx="8229600" cy="0"/>
          </a:xfrm>
          <a:prstGeom prst="line">
            <a:avLst/>
          </a:prstGeom>
          <a:ln w="22225" cmpd="thickThin">
            <a:solidFill>
              <a:srgbClr val="A0A0A3"/>
            </a:solidFill>
          </a:ln>
        </p:spPr>
        <p:style>
          <a:lnRef idx="1">
            <a:schemeClr val="accent1"/>
          </a:lnRef>
          <a:fillRef idx="0">
            <a:schemeClr val="accent1"/>
          </a:fillRef>
          <a:effectRef idx="0">
            <a:schemeClr val="accent1"/>
          </a:effectRef>
          <a:fontRef idx="minor">
            <a:schemeClr val="tx1"/>
          </a:fontRef>
        </p:style>
      </p:cxnSp>
      <p:pic>
        <p:nvPicPr>
          <p:cNvPr id="6" name="Picture 7" descr="C:\Documents and Settings\mcauley\Local Settings\Temp\wz83a6\oneM2M\oneM2M-Logo.gi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46988" y="0"/>
            <a:ext cx="1497012" cy="102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533400"/>
            <a:ext cx="8229600" cy="1143000"/>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32005599-1D60-42C5-8843-E05EFB8653E8}" type="slidenum">
              <a:rPr lang="en-US" altLang="en-US"/>
              <a:pPr/>
              <a:t>‹#›</a:t>
            </a:fld>
            <a:endParaRPr lang="en-US" altLang="en-US"/>
          </a:p>
        </p:txBody>
      </p:sp>
    </p:spTree>
    <p:extLst>
      <p:ext uri="{BB962C8B-B14F-4D97-AF65-F5344CB8AC3E}">
        <p14:creationId xmlns:p14="http://schemas.microsoft.com/office/powerpoint/2010/main" val="2938157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51194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80" r:id="rId1"/>
    <p:sldLayoutId id="2147483681" r:id="rId2"/>
    <p:sldLayoutId id="2147483679" r:id="rId3"/>
  </p:sldLayoutIdLst>
  <p:txStyles>
    <p:titleStyle>
      <a:lvl1pPr algn="ctr" rtl="0" eaLnBrk="0" fontAlgn="base" hangingPunct="0">
        <a:spcBef>
          <a:spcPct val="0"/>
        </a:spcBef>
        <a:spcAft>
          <a:spcPct val="0"/>
        </a:spcAft>
        <a:defRPr sz="4400" kern="1200">
          <a:solidFill>
            <a:srgbClr val="C00000"/>
          </a:solidFill>
          <a:latin typeface="+mj-lt"/>
          <a:ea typeface="+mj-ea"/>
          <a:cs typeface="+mj-cs"/>
        </a:defRPr>
      </a:lvl1pPr>
      <a:lvl2pPr algn="ctr" rtl="0" eaLnBrk="0" fontAlgn="base" hangingPunct="0">
        <a:spcBef>
          <a:spcPct val="0"/>
        </a:spcBef>
        <a:spcAft>
          <a:spcPct val="0"/>
        </a:spcAft>
        <a:defRPr sz="4400">
          <a:solidFill>
            <a:srgbClr val="C00000"/>
          </a:solidFill>
          <a:latin typeface="Calibri" pitchFamily="34" charset="0"/>
        </a:defRPr>
      </a:lvl2pPr>
      <a:lvl3pPr algn="ctr" rtl="0" eaLnBrk="0" fontAlgn="base" hangingPunct="0">
        <a:spcBef>
          <a:spcPct val="0"/>
        </a:spcBef>
        <a:spcAft>
          <a:spcPct val="0"/>
        </a:spcAft>
        <a:defRPr sz="4400">
          <a:solidFill>
            <a:srgbClr val="C00000"/>
          </a:solidFill>
          <a:latin typeface="Calibri" pitchFamily="34" charset="0"/>
        </a:defRPr>
      </a:lvl3pPr>
      <a:lvl4pPr algn="ctr" rtl="0" eaLnBrk="0" fontAlgn="base" hangingPunct="0">
        <a:spcBef>
          <a:spcPct val="0"/>
        </a:spcBef>
        <a:spcAft>
          <a:spcPct val="0"/>
        </a:spcAft>
        <a:defRPr sz="4400">
          <a:solidFill>
            <a:srgbClr val="C00000"/>
          </a:solidFill>
          <a:latin typeface="Calibri" pitchFamily="34" charset="0"/>
        </a:defRPr>
      </a:lvl4pPr>
      <a:lvl5pPr algn="ctr" rtl="0" eaLnBrk="0" fontAlgn="base" hangingPunct="0">
        <a:spcBef>
          <a:spcPct val="0"/>
        </a:spcBef>
        <a:spcAft>
          <a:spcPct val="0"/>
        </a:spcAft>
        <a:defRPr sz="4400">
          <a:solidFill>
            <a:srgbClr val="C00000"/>
          </a:solidFill>
          <a:latin typeface="Calibri" pitchFamily="34" charset="0"/>
        </a:defRPr>
      </a:lvl5pPr>
      <a:lvl6pPr marL="457200" algn="ctr" rtl="0" fontAlgn="base">
        <a:spcBef>
          <a:spcPct val="0"/>
        </a:spcBef>
        <a:spcAft>
          <a:spcPct val="0"/>
        </a:spcAft>
        <a:defRPr sz="4400">
          <a:solidFill>
            <a:srgbClr val="C00000"/>
          </a:solidFill>
          <a:latin typeface="Calibri" pitchFamily="34" charset="0"/>
        </a:defRPr>
      </a:lvl6pPr>
      <a:lvl7pPr marL="914400" algn="ctr" rtl="0" fontAlgn="base">
        <a:spcBef>
          <a:spcPct val="0"/>
        </a:spcBef>
        <a:spcAft>
          <a:spcPct val="0"/>
        </a:spcAft>
        <a:defRPr sz="4400">
          <a:solidFill>
            <a:srgbClr val="C00000"/>
          </a:solidFill>
          <a:latin typeface="Calibri" pitchFamily="34" charset="0"/>
        </a:defRPr>
      </a:lvl7pPr>
      <a:lvl8pPr marL="1371600" algn="ctr" rtl="0" fontAlgn="base">
        <a:spcBef>
          <a:spcPct val="0"/>
        </a:spcBef>
        <a:spcAft>
          <a:spcPct val="0"/>
        </a:spcAft>
        <a:defRPr sz="4400">
          <a:solidFill>
            <a:srgbClr val="C00000"/>
          </a:solidFill>
          <a:latin typeface="Calibri" pitchFamily="34" charset="0"/>
        </a:defRPr>
      </a:lvl8pPr>
      <a:lvl9pPr marL="1828800" algn="ctr" rtl="0" fontAlgn="base">
        <a:spcBef>
          <a:spcPct val="0"/>
        </a:spcBef>
        <a:spcAft>
          <a:spcPct val="0"/>
        </a:spcAft>
        <a:defRPr sz="4400">
          <a:solidFill>
            <a:srgbClr val="C00000"/>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rgbClr val="C00000"/>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rgbClr val="C00000"/>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aurent.velez@etsi.org" TargetMode="External"/><Relationship Id="rId2" Type="http://schemas.openxmlformats.org/officeDocument/2006/relationships/image" Target="../media/image2.png"/><Relationship Id="rId1" Type="http://schemas.openxmlformats.org/officeDocument/2006/relationships/slideLayout" Target="../slideLayouts/slideLayout3.xml"/><Relationship Id="rId4" Type="http://schemas.openxmlformats.org/officeDocument/2006/relationships/hyperlink" Target="mailto:A.Kraft@telekom.de" TargetMode="External"/></Relationships>
</file>

<file path=ppt/slides/_rels/slide10.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git.onem2m.org/"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74" name="Picture 7" descr="C:\Documents and Settings\mcauley\Local Settings\Temp\wz83a6\oneM2M\oneM2M-Logo.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1150" y="28575"/>
            <a:ext cx="5981700" cy="408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ounded Rectangle 5"/>
          <p:cNvSpPr/>
          <p:nvPr/>
        </p:nvSpPr>
        <p:spPr>
          <a:xfrm>
            <a:off x="457200" y="5256213"/>
            <a:ext cx="8229600" cy="1222375"/>
          </a:xfrm>
          <a:prstGeom prst="roundRect">
            <a:avLst/>
          </a:prstGeom>
          <a:noFill/>
          <a:ln>
            <a:solidFill>
              <a:srgbClr val="A0A0A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76" name="Title 1"/>
          <p:cNvSpPr>
            <a:spLocks noGrp="1"/>
          </p:cNvSpPr>
          <p:nvPr>
            <p:ph type="ctrTitle" idx="4294967295"/>
          </p:nvPr>
        </p:nvSpPr>
        <p:spPr bwMode="auto">
          <a:xfrm>
            <a:off x="685800" y="3711575"/>
            <a:ext cx="7772400" cy="14700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sz="4800" b="1" dirty="0" smtClean="0">
                <a:solidFill>
                  <a:srgbClr val="A0A0A3"/>
                </a:solidFill>
              </a:rPr>
              <a:t>Process for SW Development</a:t>
            </a:r>
            <a:endParaRPr lang="en-US" altLang="en-US" sz="4800" b="1" dirty="0">
              <a:solidFill>
                <a:srgbClr val="A0A0A3"/>
              </a:solidFill>
            </a:endParaRPr>
          </a:p>
        </p:txBody>
      </p:sp>
      <p:sp>
        <p:nvSpPr>
          <p:cNvPr id="3077" name="TextBox 4"/>
          <p:cNvSpPr txBox="1">
            <a:spLocks noChangeArrowheads="1"/>
          </p:cNvSpPr>
          <p:nvPr/>
        </p:nvSpPr>
        <p:spPr bwMode="auto">
          <a:xfrm>
            <a:off x="611188" y="5256213"/>
            <a:ext cx="496206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dirty="0">
                <a:solidFill>
                  <a:srgbClr val="B42025"/>
                </a:solidFill>
              </a:rPr>
              <a:t>Group Name: </a:t>
            </a:r>
            <a:r>
              <a:rPr lang="en-US" altLang="en-US" dirty="0" smtClean="0">
                <a:solidFill>
                  <a:srgbClr val="B42025"/>
                </a:solidFill>
              </a:rPr>
              <a:t>MAS</a:t>
            </a:r>
            <a:endParaRPr lang="en-US" altLang="en-US" dirty="0">
              <a:solidFill>
                <a:srgbClr val="B42025"/>
              </a:solidFill>
            </a:endParaRPr>
          </a:p>
          <a:p>
            <a:pPr eaLnBrk="1" hangingPunct="1"/>
            <a:r>
              <a:rPr lang="en-US" altLang="en-US" dirty="0">
                <a:solidFill>
                  <a:srgbClr val="B42025"/>
                </a:solidFill>
              </a:rPr>
              <a:t>Source: </a:t>
            </a:r>
            <a:r>
              <a:rPr lang="en-US" altLang="en-US" dirty="0" smtClean="0">
                <a:solidFill>
                  <a:srgbClr val="B42025"/>
                </a:solidFill>
              </a:rPr>
              <a:t>Laurent Velez, ETSI, </a:t>
            </a:r>
            <a:r>
              <a:rPr lang="en-US" altLang="en-US" dirty="0" smtClean="0">
                <a:solidFill>
                  <a:srgbClr val="B42025"/>
                </a:solidFill>
                <a:hlinkClick r:id="rId3"/>
              </a:rPr>
              <a:t>Laurent.velez@etsi.org</a:t>
            </a:r>
            <a:endParaRPr lang="en-US" altLang="en-US" dirty="0" smtClean="0">
              <a:solidFill>
                <a:srgbClr val="B42025"/>
              </a:solidFill>
            </a:endParaRPr>
          </a:p>
          <a:p>
            <a:pPr eaLnBrk="1" hangingPunct="1"/>
            <a:r>
              <a:rPr lang="en-US" altLang="en-US" dirty="0">
                <a:solidFill>
                  <a:srgbClr val="B42025"/>
                </a:solidFill>
              </a:rPr>
              <a:t>	</a:t>
            </a:r>
            <a:r>
              <a:rPr lang="en-US" altLang="en-US" dirty="0" smtClean="0">
                <a:solidFill>
                  <a:srgbClr val="B42025"/>
                </a:solidFill>
              </a:rPr>
              <a:t>Andreas Kraft, DT</a:t>
            </a:r>
            <a:r>
              <a:rPr lang="en-US" altLang="en-US" dirty="0">
                <a:solidFill>
                  <a:srgbClr val="B42025"/>
                </a:solidFill>
              </a:rPr>
              <a:t>, </a:t>
            </a:r>
            <a:r>
              <a:rPr lang="en-US" altLang="en-US" dirty="0" smtClean="0">
                <a:solidFill>
                  <a:srgbClr val="B42025"/>
                </a:solidFill>
                <a:hlinkClick r:id="rId4"/>
              </a:rPr>
              <a:t>A.Kraft@telekom.de</a:t>
            </a:r>
            <a:endParaRPr lang="en-US" altLang="en-US" dirty="0" smtClean="0">
              <a:solidFill>
                <a:srgbClr val="B42025"/>
              </a:solidFill>
            </a:endParaRPr>
          </a:p>
          <a:p>
            <a:pPr eaLnBrk="1" hangingPunct="1"/>
            <a:r>
              <a:rPr lang="en-US" altLang="en-US" dirty="0" smtClean="0">
                <a:solidFill>
                  <a:srgbClr val="B42025"/>
                </a:solidFill>
              </a:rPr>
              <a:t>Meeting </a:t>
            </a:r>
            <a:r>
              <a:rPr lang="en-US" altLang="en-US" dirty="0">
                <a:solidFill>
                  <a:srgbClr val="B42025"/>
                </a:solidFill>
              </a:rPr>
              <a:t>Date: </a:t>
            </a:r>
            <a:r>
              <a:rPr lang="en-US" altLang="en-US" dirty="0" smtClean="0">
                <a:solidFill>
                  <a:srgbClr val="B42025"/>
                </a:solidFill>
              </a:rPr>
              <a:t>2017-08-28</a:t>
            </a:r>
            <a:endParaRPr lang="en-US" altLang="en-US" dirty="0">
              <a:solidFill>
                <a:srgbClr val="B42025"/>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fr-FR" dirty="0" err="1" smtClean="0"/>
              <a:t>External</a:t>
            </a:r>
            <a:r>
              <a:rPr lang="fr-FR" dirty="0" smtClean="0"/>
              <a:t> Contributions</a:t>
            </a:r>
            <a:endParaRPr lang="en-GB" dirty="0"/>
          </a:p>
        </p:txBody>
      </p:sp>
      <p:sp>
        <p:nvSpPr>
          <p:cNvPr id="3" name="Content Placeholder 2"/>
          <p:cNvSpPr>
            <a:spLocks noGrp="1"/>
          </p:cNvSpPr>
          <p:nvPr>
            <p:ph idx="1"/>
          </p:nvPr>
        </p:nvSpPr>
        <p:spPr>
          <a:xfrm>
            <a:off x="457200" y="1371600"/>
            <a:ext cx="8229600" cy="4525963"/>
          </a:xfrm>
        </p:spPr>
        <p:txBody>
          <a:bodyPr/>
          <a:lstStyle/>
          <a:p>
            <a:r>
              <a:rPr lang="fr-FR" sz="2400" dirty="0" smtClean="0"/>
              <a:t>In the </a:t>
            </a:r>
            <a:r>
              <a:rPr lang="fr-FR" sz="2400" dirty="0" err="1" smtClean="0"/>
              <a:t>procedure</a:t>
            </a:r>
            <a:r>
              <a:rPr lang="fr-FR" sz="2400" dirty="0" smtClean="0"/>
              <a:t>, the source code </a:t>
            </a:r>
            <a:r>
              <a:rPr lang="fr-FR" sz="2400" dirty="0" err="1" smtClean="0"/>
              <a:t>is</a:t>
            </a:r>
            <a:r>
              <a:rPr lang="fr-FR" sz="2400" dirty="0" smtClean="0"/>
              <a:t> </a:t>
            </a:r>
            <a:r>
              <a:rPr lang="fr-FR" sz="2400" dirty="0" err="1" smtClean="0"/>
              <a:t>linked</a:t>
            </a:r>
            <a:r>
              <a:rPr lang="fr-FR" sz="2400" dirty="0" smtClean="0"/>
              <a:t> to the oneM2M portal, </a:t>
            </a:r>
            <a:r>
              <a:rPr lang="fr-FR" sz="2400" dirty="0" err="1" smtClean="0"/>
              <a:t>so</a:t>
            </a:r>
            <a:r>
              <a:rPr lang="fr-FR" sz="2400" dirty="0" smtClean="0"/>
              <a:t> </a:t>
            </a:r>
            <a:r>
              <a:rPr lang="fr-FR" sz="2400" dirty="0" err="1" smtClean="0"/>
              <a:t>only</a:t>
            </a:r>
            <a:r>
              <a:rPr lang="fr-FR" sz="2400" dirty="0" smtClean="0"/>
              <a:t> the oneM2M </a:t>
            </a:r>
            <a:r>
              <a:rPr lang="fr-FR" sz="2400" dirty="0" err="1" smtClean="0"/>
              <a:t>members</a:t>
            </a:r>
            <a:r>
              <a:rPr lang="fr-FR" sz="2400" dirty="0" smtClean="0"/>
              <a:t> </a:t>
            </a:r>
            <a:r>
              <a:rPr lang="fr-FR" sz="2400" dirty="0" err="1" smtClean="0"/>
              <a:t>can</a:t>
            </a:r>
            <a:r>
              <a:rPr lang="fr-FR" sz="2400" dirty="0" smtClean="0"/>
              <a:t> </a:t>
            </a:r>
            <a:r>
              <a:rPr lang="fr-FR" sz="2400" dirty="0" err="1" smtClean="0"/>
              <a:t>contribute</a:t>
            </a:r>
            <a:endParaRPr lang="fr-FR" sz="2400" dirty="0" smtClean="0"/>
          </a:p>
          <a:p>
            <a:endParaRPr lang="fr-FR" sz="2400" dirty="0"/>
          </a:p>
          <a:p>
            <a:r>
              <a:rPr lang="fr-FR" sz="2400" u="sng" dirty="0" err="1" smtClean="0"/>
              <a:t>However</a:t>
            </a:r>
            <a:r>
              <a:rPr lang="fr-FR" sz="2400" dirty="0" smtClean="0"/>
              <a:t>, </a:t>
            </a:r>
            <a:r>
              <a:rPr lang="fr-FR" sz="2400" dirty="0" err="1" smtClean="0"/>
              <a:t>everybody</a:t>
            </a:r>
            <a:r>
              <a:rPr lang="fr-FR" sz="2400" dirty="0" smtClean="0"/>
              <a:t> </a:t>
            </a:r>
            <a:r>
              <a:rPr lang="fr-FR" sz="2400" dirty="0" err="1" smtClean="0"/>
              <a:t>can</a:t>
            </a:r>
            <a:r>
              <a:rPr lang="fr-FR" sz="2400" dirty="0" smtClean="0"/>
              <a:t> </a:t>
            </a:r>
            <a:r>
              <a:rPr lang="fr-FR" sz="2400" dirty="0" err="1" smtClean="0"/>
              <a:t>create</a:t>
            </a:r>
            <a:r>
              <a:rPr lang="fr-FR" sz="2400" dirty="0" smtClean="0"/>
              <a:t> an </a:t>
            </a:r>
            <a:r>
              <a:rPr lang="fr-FR" sz="2400" dirty="0" err="1" smtClean="0"/>
              <a:t>account</a:t>
            </a:r>
            <a:r>
              <a:rPr lang="fr-FR" sz="2400" dirty="0" smtClean="0"/>
              <a:t> on the </a:t>
            </a:r>
            <a:r>
              <a:rPr lang="fr-FR" sz="2400" dirty="0" err="1" smtClean="0"/>
              <a:t>gitlab</a:t>
            </a:r>
            <a:r>
              <a:rPr lang="fr-FR" sz="2400" dirty="0" smtClean="0"/>
              <a:t> and </a:t>
            </a:r>
            <a:r>
              <a:rPr lang="fr-FR" sz="2400" dirty="0" err="1" smtClean="0"/>
              <a:t>create</a:t>
            </a:r>
            <a:r>
              <a:rPr lang="fr-FR" sz="2400" dirty="0" smtClean="0"/>
              <a:t> an « issue » on the </a:t>
            </a:r>
            <a:r>
              <a:rPr lang="fr-FR" sz="2400" dirty="0" err="1" smtClean="0"/>
              <a:t>bugtracker</a:t>
            </a:r>
            <a:r>
              <a:rPr lang="fr-FR" sz="2400" dirty="0" smtClean="0"/>
              <a:t> of </a:t>
            </a:r>
            <a:r>
              <a:rPr lang="fr-FR" sz="2400" dirty="0" err="1" smtClean="0"/>
              <a:t>gitlab</a:t>
            </a:r>
            <a:r>
              <a:rPr lang="fr-FR" sz="2400" dirty="0" smtClean="0"/>
              <a:t> ( </a:t>
            </a:r>
            <a:r>
              <a:rPr lang="fr-FR" sz="2400" dirty="0" err="1" smtClean="0"/>
              <a:t>describing</a:t>
            </a:r>
            <a:r>
              <a:rPr lang="fr-FR" sz="2400" dirty="0" smtClean="0"/>
              <a:t> the </a:t>
            </a:r>
            <a:r>
              <a:rPr lang="fr-FR" sz="2400" dirty="0" err="1" smtClean="0"/>
              <a:t>proposed</a:t>
            </a:r>
            <a:r>
              <a:rPr lang="fr-FR" sz="2400" dirty="0" smtClean="0"/>
              <a:t> changes and </a:t>
            </a:r>
            <a:r>
              <a:rPr lang="fr-FR" sz="2400" dirty="0" err="1" smtClean="0"/>
              <a:t>attaching</a:t>
            </a:r>
            <a:r>
              <a:rPr lang="fr-FR" sz="2400" dirty="0" smtClean="0"/>
              <a:t> files)</a:t>
            </a:r>
          </a:p>
          <a:p>
            <a:endParaRPr lang="fr-FR" sz="2400" dirty="0" smtClean="0"/>
          </a:p>
          <a:p>
            <a:r>
              <a:rPr lang="fr-FR" sz="2400" dirty="0" smtClean="0"/>
              <a:t>It </a:t>
            </a:r>
            <a:r>
              <a:rPr lang="fr-FR" sz="2400" dirty="0" err="1" smtClean="0"/>
              <a:t>is</a:t>
            </a:r>
            <a:r>
              <a:rPr lang="fr-FR" sz="2400" dirty="0" smtClean="0"/>
              <a:t> up to the oneM2M </a:t>
            </a:r>
            <a:r>
              <a:rPr lang="fr-FR" sz="2400" dirty="0" err="1" smtClean="0"/>
              <a:t>members</a:t>
            </a:r>
            <a:r>
              <a:rPr lang="fr-FR" sz="2400" dirty="0" smtClean="0"/>
              <a:t> the </a:t>
            </a:r>
            <a:r>
              <a:rPr lang="fr-FR" sz="2400" dirty="0" err="1" smtClean="0"/>
              <a:t>discuss</a:t>
            </a:r>
            <a:r>
              <a:rPr lang="fr-FR" sz="2400" dirty="0" smtClean="0"/>
              <a:t> and </a:t>
            </a:r>
            <a:r>
              <a:rPr lang="fr-FR" sz="2400" dirty="0" err="1" smtClean="0"/>
              <a:t>acceppt</a:t>
            </a:r>
            <a:r>
              <a:rPr lang="fr-FR" sz="2400" dirty="0" smtClean="0"/>
              <a:t> the inputs </a:t>
            </a:r>
            <a:r>
              <a:rPr lang="fr-FR" sz="2400" dirty="0" err="1" smtClean="0"/>
              <a:t>described</a:t>
            </a:r>
            <a:r>
              <a:rPr lang="fr-FR" sz="2400" dirty="0" smtClean="0"/>
              <a:t> in the issue and </a:t>
            </a:r>
            <a:r>
              <a:rPr lang="fr-FR" sz="2400" dirty="0" err="1" smtClean="0"/>
              <a:t>create</a:t>
            </a:r>
            <a:r>
              <a:rPr lang="fr-FR" sz="2400" dirty="0" smtClean="0"/>
              <a:t> a </a:t>
            </a:r>
            <a:r>
              <a:rPr lang="fr-FR" sz="2400" dirty="0" err="1" smtClean="0"/>
              <a:t>corresponding</a:t>
            </a:r>
            <a:r>
              <a:rPr lang="fr-FR" sz="2400" dirty="0" smtClean="0"/>
              <a:t> contribution.</a:t>
            </a:r>
          </a:p>
          <a:p>
            <a:endParaRPr lang="en-GB" dirty="0"/>
          </a:p>
        </p:txBody>
      </p:sp>
      <p:sp>
        <p:nvSpPr>
          <p:cNvPr id="4" name="Content Placeholder 2"/>
          <p:cNvSpPr txBox="1">
            <a:spLocks/>
          </p:cNvSpPr>
          <p:nvPr/>
        </p:nvSpPr>
        <p:spPr>
          <a:xfrm>
            <a:off x="609600" y="1600199"/>
            <a:ext cx="8229600" cy="4525963"/>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rgbClr val="C00000"/>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rgbClr val="C00000"/>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sz="1200" dirty="0"/>
          </a:p>
          <a:p>
            <a:pPr marL="0" indent="0">
              <a:buNone/>
            </a:pPr>
            <a:endParaRPr lang="fr-FR" sz="1600" dirty="0"/>
          </a:p>
          <a:p>
            <a:endParaRPr lang="en-GB" sz="1600" dirty="0"/>
          </a:p>
          <a:p>
            <a:pPr marL="0" indent="0">
              <a:buNone/>
            </a:pPr>
            <a:endParaRPr lang="fr-FR" sz="1600" dirty="0" smtClean="0"/>
          </a:p>
          <a:p>
            <a:endParaRPr lang="fr-FR" dirty="0" smtClean="0"/>
          </a:p>
          <a:p>
            <a:endParaRPr lang="en-GB" dirty="0"/>
          </a:p>
        </p:txBody>
      </p:sp>
    </p:spTree>
    <p:extLst>
      <p:ext uri="{BB962C8B-B14F-4D97-AF65-F5344CB8AC3E}">
        <p14:creationId xmlns:p14="http://schemas.microsoft.com/office/powerpoint/2010/main" val="360764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Thoughts</a:t>
            </a:r>
            <a:endParaRPr lang="en-GB" dirty="0"/>
          </a:p>
        </p:txBody>
      </p:sp>
      <p:sp>
        <p:nvSpPr>
          <p:cNvPr id="3" name="Content Placeholder 2"/>
          <p:cNvSpPr>
            <a:spLocks noGrp="1"/>
          </p:cNvSpPr>
          <p:nvPr>
            <p:ph idx="1"/>
          </p:nvPr>
        </p:nvSpPr>
        <p:spPr>
          <a:xfrm>
            <a:off x="447392" y="1371600"/>
            <a:ext cx="8229600" cy="4525963"/>
          </a:xfrm>
        </p:spPr>
        <p:txBody>
          <a:bodyPr/>
          <a:lstStyle/>
          <a:p>
            <a:r>
              <a:rPr lang="fr-FR" sz="1800" dirty="0" smtClean="0"/>
              <a:t>In the </a:t>
            </a:r>
            <a:r>
              <a:rPr lang="fr-FR" sz="1800" dirty="0" err="1" smtClean="0"/>
              <a:t>previous</a:t>
            </a:r>
            <a:r>
              <a:rPr lang="fr-FR" sz="1800" dirty="0" smtClean="0"/>
              <a:t> </a:t>
            </a:r>
            <a:r>
              <a:rPr lang="fr-FR" sz="1800" dirty="0" err="1" smtClean="0"/>
              <a:t>procedure</a:t>
            </a:r>
            <a:r>
              <a:rPr lang="fr-FR" sz="1800" dirty="0" smtClean="0"/>
              <a:t>, </a:t>
            </a:r>
            <a:r>
              <a:rPr lang="fr-FR" sz="1800" dirty="0" err="1" smtClean="0"/>
              <a:t>there</a:t>
            </a:r>
            <a:r>
              <a:rPr lang="fr-FR" sz="1800" dirty="0" smtClean="0"/>
              <a:t> </a:t>
            </a:r>
            <a:r>
              <a:rPr lang="fr-FR" sz="1800" dirty="0" err="1" smtClean="0"/>
              <a:t>is</a:t>
            </a:r>
            <a:r>
              <a:rPr lang="fr-FR" sz="1800" dirty="0" smtClean="0"/>
              <a:t> one </a:t>
            </a:r>
            <a:r>
              <a:rPr lang="fr-FR" sz="1800" i="1" dirty="0"/>
              <a:t>m</a:t>
            </a:r>
            <a:r>
              <a:rPr lang="fr-FR" sz="1800" i="1" dirty="0" smtClean="0"/>
              <a:t>aster</a:t>
            </a:r>
            <a:r>
              <a:rPr lang="fr-FR" sz="1800" dirty="0" smtClean="0"/>
              <a:t> </a:t>
            </a:r>
            <a:r>
              <a:rPr lang="fr-FR" sz="1800" dirty="0" err="1" smtClean="0"/>
              <a:t>branch</a:t>
            </a:r>
            <a:r>
              <a:rPr lang="fr-FR" sz="1800" dirty="0" smtClean="0"/>
              <a:t> and all the contributions are branches, </a:t>
            </a:r>
            <a:r>
              <a:rPr lang="fr-FR" sz="1800" dirty="0" err="1" smtClean="0"/>
              <a:t>which</a:t>
            </a:r>
            <a:r>
              <a:rPr lang="fr-FR" sz="1800" dirty="0" smtClean="0"/>
              <a:t> are </a:t>
            </a:r>
            <a:r>
              <a:rPr lang="fr-FR" sz="1800" dirty="0" err="1" smtClean="0"/>
              <a:t>merged</a:t>
            </a:r>
            <a:r>
              <a:rPr lang="fr-FR" sz="1800" dirty="0" smtClean="0"/>
              <a:t> </a:t>
            </a:r>
            <a:r>
              <a:rPr lang="fr-FR" sz="1800" dirty="0" err="1" smtClean="0"/>
              <a:t>into</a:t>
            </a:r>
            <a:r>
              <a:rPr lang="fr-FR" sz="1800" dirty="0" smtClean="0"/>
              <a:t> the master by the </a:t>
            </a:r>
            <a:r>
              <a:rPr lang="fr-FR" sz="1800" dirty="0" err="1" smtClean="0"/>
              <a:t>rappoteur</a:t>
            </a:r>
            <a:r>
              <a:rPr lang="fr-FR" sz="1800" dirty="0" smtClean="0"/>
              <a:t> </a:t>
            </a:r>
            <a:r>
              <a:rPr lang="fr-FR" sz="1800" dirty="0" err="1" smtClean="0"/>
              <a:t>after</a:t>
            </a:r>
            <a:r>
              <a:rPr lang="fr-FR" sz="1800" dirty="0" smtClean="0"/>
              <a:t> final </a:t>
            </a:r>
            <a:r>
              <a:rPr lang="fr-FR" sz="1800" dirty="0" err="1" smtClean="0"/>
              <a:t>acceptance</a:t>
            </a:r>
            <a:r>
              <a:rPr lang="fr-FR" sz="1800" dirty="0" smtClean="0"/>
              <a:t>.</a:t>
            </a:r>
          </a:p>
          <a:p>
            <a:r>
              <a:rPr lang="fr-FR" sz="1800" dirty="0" smtClean="0"/>
              <a:t>Git Tags </a:t>
            </a:r>
            <a:r>
              <a:rPr lang="fr-FR" sz="1800" dirty="0" err="1" smtClean="0"/>
              <a:t>could</a:t>
            </a:r>
            <a:r>
              <a:rPr lang="fr-FR" sz="1800" dirty="0" smtClean="0"/>
              <a:t> </a:t>
            </a:r>
            <a:r>
              <a:rPr lang="fr-FR" sz="1800" dirty="0" err="1" smtClean="0"/>
              <a:t>be</a:t>
            </a:r>
            <a:r>
              <a:rPr lang="fr-FR" sz="1800" dirty="0" smtClean="0"/>
              <a:t> </a:t>
            </a:r>
            <a:r>
              <a:rPr lang="fr-FR" sz="1800" dirty="0" err="1" smtClean="0"/>
              <a:t>used</a:t>
            </a:r>
            <a:r>
              <a:rPr lang="fr-FR" sz="1800" dirty="0" smtClean="0"/>
              <a:t> in </a:t>
            </a:r>
            <a:r>
              <a:rPr lang="fr-FR" sz="1800" dirty="0" err="1" smtClean="0"/>
              <a:t>order</a:t>
            </a:r>
            <a:r>
              <a:rPr lang="fr-FR" sz="1800" dirty="0" smtClean="0"/>
              <a:t> to mark certain stages in the </a:t>
            </a:r>
            <a:r>
              <a:rPr lang="fr-FR" sz="1800" dirty="0" err="1" smtClean="0"/>
              <a:t>tree</a:t>
            </a:r>
            <a:r>
              <a:rPr lang="fr-FR" sz="1800" dirty="0" smtClean="0"/>
              <a:t> to </a:t>
            </a:r>
            <a:r>
              <a:rPr lang="fr-FR" sz="1800" dirty="0" err="1" smtClean="0"/>
              <a:t>easier</a:t>
            </a:r>
            <a:r>
              <a:rPr lang="fr-FR" sz="1800" dirty="0" smtClean="0"/>
              <a:t> </a:t>
            </a:r>
            <a:r>
              <a:rPr lang="fr-FR" sz="1800" dirty="0" err="1" smtClean="0"/>
              <a:t>distinguish</a:t>
            </a:r>
            <a:r>
              <a:rPr lang="fr-FR" sz="1800" dirty="0" smtClean="0"/>
              <a:t> </a:t>
            </a:r>
            <a:r>
              <a:rPr lang="fr-FR" sz="1800" dirty="0" err="1" smtClean="0"/>
              <a:t>intermediate</a:t>
            </a:r>
            <a:r>
              <a:rPr lang="fr-FR" sz="1800" dirty="0" smtClean="0"/>
              <a:t>/</a:t>
            </a:r>
            <a:r>
              <a:rPr lang="fr-FR" sz="1800" dirty="0" err="1" smtClean="0"/>
              <a:t>draft</a:t>
            </a:r>
            <a:r>
              <a:rPr lang="fr-FR" sz="1800" dirty="0" smtClean="0"/>
              <a:t> and final </a:t>
            </a:r>
            <a:r>
              <a:rPr lang="fr-FR" sz="1800" dirty="0" err="1" smtClean="0"/>
              <a:t>commits</a:t>
            </a:r>
            <a:r>
              <a:rPr lang="fr-FR" sz="1800" dirty="0" smtClean="0"/>
              <a:t>.</a:t>
            </a:r>
          </a:p>
          <a:p>
            <a:endParaRPr lang="en-GB" sz="2400" dirty="0"/>
          </a:p>
        </p:txBody>
      </p:sp>
    </p:spTree>
    <p:extLst>
      <p:ext uri="{BB962C8B-B14F-4D97-AF65-F5344CB8AC3E}">
        <p14:creationId xmlns:p14="http://schemas.microsoft.com/office/powerpoint/2010/main" val="1200174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bwMode="auto">
          <a:xfrm>
            <a:off x="457200" y="167482"/>
            <a:ext cx="8229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t>Objectives</a:t>
            </a:r>
            <a:endParaRPr lang="en-US" altLang="en-US" dirty="0"/>
          </a:p>
        </p:txBody>
      </p:sp>
      <p:sp>
        <p:nvSpPr>
          <p:cNvPr id="4099" name="Content Placeholder 2"/>
          <p:cNvSpPr>
            <a:spLocks noGrp="1"/>
          </p:cNvSpPr>
          <p:nvPr>
            <p:ph idx="1"/>
          </p:nvPr>
        </p:nvSpPr>
        <p:spPr bwMode="auto">
          <a:xfrm>
            <a:off x="457200" y="1371600"/>
            <a:ext cx="8229600"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sz="2000" dirty="0"/>
              <a:t>In order to further enhance the existing SDT (latest version 3.0 under APL2), the SDT development under BSD-clause3 Open Source License was approved by </a:t>
            </a:r>
            <a:r>
              <a:rPr lang="en-GB" sz="2000" dirty="0" smtClean="0"/>
              <a:t>SC</a:t>
            </a:r>
          </a:p>
          <a:p>
            <a:pPr eaLnBrk="1" hangingPunct="1"/>
            <a:endParaRPr lang="fr-FR" sz="2000" dirty="0" smtClean="0"/>
          </a:p>
          <a:p>
            <a:pPr eaLnBrk="1" hangingPunct="1"/>
            <a:r>
              <a:rPr lang="en-GB" sz="2000" dirty="0" smtClean="0"/>
              <a:t>It was proposed to use the oneM2M </a:t>
            </a:r>
            <a:r>
              <a:rPr lang="en-GB" sz="2000" dirty="0" err="1" smtClean="0"/>
              <a:t>gitlab</a:t>
            </a:r>
            <a:r>
              <a:rPr lang="en-GB" sz="2000" dirty="0" smtClean="0"/>
              <a:t> as software repository platform for hosting SDT development. This platform is already used by WGs:</a:t>
            </a:r>
          </a:p>
          <a:p>
            <a:pPr lvl="1" eaLnBrk="1" hangingPunct="1"/>
            <a:r>
              <a:rPr lang="en-GB" sz="1600" dirty="0" smtClean="0"/>
              <a:t>TST : TTCN-3 code development</a:t>
            </a:r>
          </a:p>
          <a:p>
            <a:pPr lvl="1" eaLnBrk="1" hangingPunct="1"/>
            <a:r>
              <a:rPr lang="fr-FR" sz="1600" dirty="0" smtClean="0"/>
              <a:t>PRO :  XSD</a:t>
            </a:r>
            <a:endParaRPr lang="en-GB" sz="1600" dirty="0" smtClean="0"/>
          </a:p>
          <a:p>
            <a:pPr lvl="1" eaLnBrk="1" hangingPunct="1"/>
            <a:r>
              <a:rPr lang="fr-FR" sz="1600" dirty="0" smtClean="0"/>
              <a:t>MAS : Base </a:t>
            </a:r>
            <a:r>
              <a:rPr lang="fr-FR" sz="1600" dirty="0" err="1" smtClean="0"/>
              <a:t>Ontology</a:t>
            </a:r>
            <a:r>
              <a:rPr lang="fr-FR" sz="1600" dirty="0" smtClean="0"/>
              <a:t>, HAIM, OMD-DM and LWM2M </a:t>
            </a:r>
            <a:r>
              <a:rPr lang="fr-FR" sz="1600" dirty="0" err="1" smtClean="0"/>
              <a:t>xml</a:t>
            </a:r>
            <a:r>
              <a:rPr lang="fr-FR" sz="1600" dirty="0" smtClean="0"/>
              <a:t>, TR-0069 model</a:t>
            </a:r>
          </a:p>
          <a:p>
            <a:pPr eaLnBrk="1" hangingPunct="1"/>
            <a:endParaRPr lang="en-GB" sz="2000" dirty="0" smtClean="0"/>
          </a:p>
          <a:p>
            <a:pPr marL="342900" lvl="1" indent="-342900" eaLnBrk="1" hangingPunct="1">
              <a:buFont typeface="Arial" panose="020B0604020202020204" pitchFamily="34" charset="0"/>
              <a:buChar char="•"/>
            </a:pPr>
            <a:r>
              <a:rPr lang="en-GB" sz="2000" u="sng" dirty="0">
                <a:solidFill>
                  <a:schemeClr val="tx1"/>
                </a:solidFill>
              </a:rPr>
              <a:t>Objective: </a:t>
            </a:r>
            <a:r>
              <a:rPr lang="en-GB" sz="2000" dirty="0">
                <a:solidFill>
                  <a:schemeClr val="tx1"/>
                </a:solidFill>
              </a:rPr>
              <a:t>Describe a lightweight process that defines how contributions to </a:t>
            </a:r>
            <a:r>
              <a:rPr lang="en-GB" sz="2000" dirty="0" err="1">
                <a:solidFill>
                  <a:schemeClr val="tx1"/>
                </a:solidFill>
              </a:rPr>
              <a:t>gitlab</a:t>
            </a:r>
            <a:r>
              <a:rPr lang="en-GB" sz="2000" dirty="0">
                <a:solidFill>
                  <a:schemeClr val="tx1"/>
                </a:solidFill>
              </a:rPr>
              <a:t> should be reviewed by MAS </a:t>
            </a:r>
            <a:r>
              <a:rPr lang="en-GB" sz="2000" dirty="0" smtClean="0">
                <a:solidFill>
                  <a:schemeClr val="tx1"/>
                </a:solidFill>
              </a:rPr>
              <a:t>WG.</a:t>
            </a:r>
          </a:p>
          <a:p>
            <a:pPr marL="342900" lvl="1" indent="-342900" eaLnBrk="1" hangingPunct="1">
              <a:buFont typeface="Arial" panose="020B0604020202020204" pitchFamily="34" charset="0"/>
              <a:buChar char="•"/>
            </a:pPr>
            <a:endParaRPr lang="fr-FR" sz="2000" dirty="0">
              <a:solidFill>
                <a:schemeClr val="tx1"/>
              </a:solidFill>
            </a:endParaRPr>
          </a:p>
          <a:p>
            <a:pPr marL="342900" lvl="1" indent="-342900" eaLnBrk="1" hangingPunct="1">
              <a:buFont typeface="Arial" panose="020B0604020202020204" pitchFamily="34" charset="0"/>
              <a:buChar char="•"/>
            </a:pPr>
            <a:r>
              <a:rPr lang="fr-FR" sz="2000" dirty="0" smtClean="0">
                <a:solidFill>
                  <a:schemeClr val="tx1"/>
                </a:solidFill>
              </a:rPr>
              <a:t>The </a:t>
            </a:r>
            <a:r>
              <a:rPr lang="fr-FR" sz="2000" dirty="0" err="1" smtClean="0">
                <a:solidFill>
                  <a:schemeClr val="tx1"/>
                </a:solidFill>
              </a:rPr>
              <a:t>platform</a:t>
            </a:r>
            <a:r>
              <a:rPr lang="fr-FR" sz="2000" dirty="0" smtClean="0">
                <a:solidFill>
                  <a:schemeClr val="tx1"/>
                </a:solidFill>
              </a:rPr>
              <a:t> </a:t>
            </a:r>
            <a:r>
              <a:rPr lang="fr-FR" sz="2000" dirty="0" err="1" smtClean="0">
                <a:solidFill>
                  <a:schemeClr val="tx1"/>
                </a:solidFill>
              </a:rPr>
              <a:t>is</a:t>
            </a:r>
            <a:r>
              <a:rPr lang="fr-FR" sz="2000" dirty="0" smtClean="0">
                <a:solidFill>
                  <a:schemeClr val="tx1"/>
                </a:solidFill>
              </a:rPr>
              <a:t> accessible at </a:t>
            </a:r>
            <a:r>
              <a:rPr lang="fr-FR" sz="2000" dirty="0">
                <a:solidFill>
                  <a:schemeClr val="tx1"/>
                </a:solidFill>
              </a:rPr>
              <a:t>: </a:t>
            </a:r>
            <a:r>
              <a:rPr lang="fr-FR" sz="2000" dirty="0">
                <a:solidFill>
                  <a:schemeClr val="tx1"/>
                </a:solidFill>
                <a:hlinkClick r:id="rId2"/>
              </a:rPr>
              <a:t>https://</a:t>
            </a:r>
            <a:r>
              <a:rPr lang="fr-FR" sz="2000" dirty="0" smtClean="0">
                <a:solidFill>
                  <a:schemeClr val="tx1"/>
                </a:solidFill>
                <a:hlinkClick r:id="rId2"/>
              </a:rPr>
              <a:t>git.onem2m.org</a:t>
            </a:r>
            <a:endParaRPr lang="fr-FR" sz="2000" dirty="0" smtClean="0">
              <a:solidFill>
                <a:schemeClr val="tx1"/>
              </a:solidFill>
            </a:endParaRPr>
          </a:p>
          <a:p>
            <a:pPr marL="342900" lvl="1" indent="-342900" eaLnBrk="1" hangingPunct="1">
              <a:buFont typeface="Arial" panose="020B0604020202020204" pitchFamily="34" charset="0"/>
              <a:buChar char="•"/>
            </a:pPr>
            <a:endParaRPr lang="en-GB" sz="2000" dirty="0">
              <a:solidFill>
                <a:schemeClr val="tx1"/>
              </a:solidFill>
            </a:endParaRPr>
          </a:p>
        </p:txBody>
      </p:sp>
      <p:sp>
        <p:nvSpPr>
          <p:cNvPr id="4100" name="Slide Number Placeholder 5"/>
          <p:cNvSpPr>
            <a:spLocks noGrp="1"/>
          </p:cNvSpPr>
          <p:nvPr>
            <p:ph type="sldNum" sz="quarter" idx="10"/>
          </p:nvPr>
        </p:nvSpPr>
        <p:spPr bwMode="auto">
          <a:xfrm>
            <a:off x="457200" y="6248400"/>
            <a:ext cx="8229600" cy="609600"/>
          </a:xfrm>
          <a:ln>
            <a:miter lim="800000"/>
            <a:headEnd/>
            <a:tailEnd/>
          </a:ln>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l" eaLnBrk="1" hangingPunct="1"/>
            <a:r>
              <a:rPr lang="en-GB" altLang="en-US" dirty="0">
                <a:solidFill>
                  <a:srgbClr val="898989"/>
                </a:solidFill>
                <a:latin typeface="Myriad pro"/>
              </a:rPr>
              <a:t>© </a:t>
            </a:r>
            <a:r>
              <a:rPr lang="en-GB" altLang="en-US" dirty="0" smtClean="0">
                <a:solidFill>
                  <a:srgbClr val="898989"/>
                </a:solidFill>
                <a:latin typeface="Myriad pro"/>
              </a:rPr>
              <a:t>2017 </a:t>
            </a:r>
            <a:r>
              <a:rPr lang="en-GB" altLang="en-US" dirty="0">
                <a:solidFill>
                  <a:srgbClr val="898989"/>
                </a:solidFill>
                <a:latin typeface="Myriad pro"/>
              </a:rPr>
              <a:t>oneM2M Partners</a:t>
            </a:r>
          </a:p>
          <a:p>
            <a:pPr algn="ctr" eaLnBrk="1" hangingPunct="1"/>
            <a:r>
              <a:rPr lang="en-GB" altLang="en-US" dirty="0">
                <a:solidFill>
                  <a:srgbClr val="898989"/>
                </a:solidFill>
                <a:latin typeface="Myriad pro"/>
              </a:rPr>
              <a:t>MAS-2017-0210-Process_for_SW_Development</a:t>
            </a:r>
            <a:endParaRPr lang="en-GB" altLang="en-US" dirty="0" smtClean="0">
              <a:solidFill>
                <a:srgbClr val="898989"/>
              </a:solidFill>
              <a:latin typeface="Myriad pro"/>
            </a:endParaRPr>
          </a:p>
          <a:p>
            <a:pPr eaLnBrk="1" hangingPunct="1"/>
            <a:fld id="{8A8C7EE2-753F-419C-8583-C3815DC5704A}" type="slidenum">
              <a:rPr lang="en-US" altLang="en-US" smtClean="0">
                <a:solidFill>
                  <a:srgbClr val="898989"/>
                </a:solidFill>
                <a:latin typeface="Myriad pro"/>
              </a:rPr>
              <a:pPr eaLnBrk="1" hangingPunct="1"/>
              <a:t>2</a:t>
            </a:fld>
            <a:endParaRPr lang="en-US" altLang="en-US" dirty="0">
              <a:solidFill>
                <a:srgbClr val="898989"/>
              </a:solidFill>
              <a:latin typeface="Myriad pr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fr-FR" dirty="0" smtClean="0"/>
              <a:t>Scenario </a:t>
            </a:r>
            <a:endParaRPr lang="en-GB" dirty="0"/>
          </a:p>
        </p:txBody>
      </p:sp>
      <p:sp>
        <p:nvSpPr>
          <p:cNvPr id="3" name="Content Placeholder 2"/>
          <p:cNvSpPr>
            <a:spLocks noGrp="1"/>
          </p:cNvSpPr>
          <p:nvPr>
            <p:ph idx="1"/>
          </p:nvPr>
        </p:nvSpPr>
        <p:spPr>
          <a:xfrm>
            <a:off x="457200" y="1369337"/>
            <a:ext cx="8229600" cy="4525963"/>
          </a:xfrm>
        </p:spPr>
        <p:txBody>
          <a:bodyPr/>
          <a:lstStyle/>
          <a:p>
            <a:pPr marL="114300" indent="0">
              <a:buNone/>
            </a:pPr>
            <a:r>
              <a:rPr lang="en-GB" sz="1200" dirty="0"/>
              <a:t>The “merge request” is done at the end </a:t>
            </a:r>
            <a:r>
              <a:rPr lang="en-GB" sz="1200" dirty="0" smtClean="0"/>
              <a:t>when </a:t>
            </a:r>
            <a:r>
              <a:rPr lang="en-GB" sz="1200" dirty="0"/>
              <a:t>the contribution has been reviewed, discussed and possibly updated in </a:t>
            </a:r>
            <a:r>
              <a:rPr lang="en-GB" sz="1200" dirty="0" smtClean="0"/>
              <a:t>a meeting</a:t>
            </a:r>
            <a:r>
              <a:rPr lang="en-GB" sz="1200" dirty="0"/>
              <a:t>. It is convenient and </a:t>
            </a:r>
            <a:r>
              <a:rPr lang="en-GB" sz="1200" dirty="0" smtClean="0"/>
              <a:t>flexible:</a:t>
            </a:r>
          </a:p>
          <a:p>
            <a:pPr>
              <a:buFont typeface="+mj-lt"/>
              <a:buAutoNum type="arabicParenR"/>
            </a:pPr>
            <a:r>
              <a:rPr lang="en-GB" sz="1200" dirty="0" smtClean="0"/>
              <a:t>When </a:t>
            </a:r>
            <a:r>
              <a:rPr lang="en-GB" sz="1200" dirty="0"/>
              <a:t>wanting to contribute to </a:t>
            </a:r>
            <a:r>
              <a:rPr lang="en-GB" sz="1200" dirty="0" smtClean="0"/>
              <a:t>the software project, </a:t>
            </a:r>
            <a:r>
              <a:rPr lang="en-GB" sz="1200" dirty="0"/>
              <a:t>the contributor makes a contribution to the “normal” oneM2M document portal, using the input contribution/CR template. The document can have some explanation but mainly copy the </a:t>
            </a:r>
            <a:r>
              <a:rPr lang="en-GB" sz="1200" dirty="0" err="1"/>
              <a:t>url</a:t>
            </a:r>
            <a:r>
              <a:rPr lang="en-GB" sz="1200" dirty="0"/>
              <a:t> of the branch ( with the all commit unique identifiers)</a:t>
            </a:r>
          </a:p>
          <a:p>
            <a:pPr>
              <a:buFont typeface="+mj-lt"/>
              <a:buAutoNum type="arabicParenR"/>
            </a:pPr>
            <a:r>
              <a:rPr lang="en-GB" sz="1200" dirty="0" smtClean="0"/>
              <a:t>The contributor then creates </a:t>
            </a:r>
            <a:r>
              <a:rPr lang="en-GB" sz="1200" dirty="0"/>
              <a:t>a </a:t>
            </a:r>
            <a:r>
              <a:rPr lang="en-GB" sz="1200" dirty="0" smtClean="0"/>
              <a:t>new branch </a:t>
            </a:r>
            <a:r>
              <a:rPr lang="en-GB" sz="1200" dirty="0"/>
              <a:t>in the </a:t>
            </a:r>
            <a:r>
              <a:rPr lang="en-GB" sz="1200" dirty="0" err="1"/>
              <a:t>gitlab</a:t>
            </a:r>
            <a:r>
              <a:rPr lang="en-GB" sz="1200" dirty="0"/>
              <a:t> </a:t>
            </a:r>
            <a:r>
              <a:rPr lang="en-GB" sz="1200" dirty="0" smtClean="0"/>
              <a:t>that includes his contribution. The contribution could be one or more new features or an update of existing features. The name of the new branch must be the same as the contribution number assigned in step 1).</a:t>
            </a:r>
            <a:endParaRPr lang="en-GB" sz="1200" dirty="0"/>
          </a:p>
          <a:p>
            <a:pPr>
              <a:buFont typeface="+mj-lt"/>
              <a:buAutoNum type="arabicParenR"/>
            </a:pPr>
            <a:r>
              <a:rPr lang="en-GB" sz="1200" dirty="0"/>
              <a:t>T</a:t>
            </a:r>
            <a:r>
              <a:rPr lang="en-GB" sz="1200" dirty="0" smtClean="0"/>
              <a:t>he </a:t>
            </a:r>
            <a:r>
              <a:rPr lang="en-GB" sz="1200" dirty="0"/>
              <a:t>contributor </a:t>
            </a:r>
            <a:r>
              <a:rPr lang="en-GB" sz="1200" dirty="0" smtClean="0"/>
              <a:t>The </a:t>
            </a:r>
            <a:r>
              <a:rPr lang="en-GB" sz="1200" dirty="0"/>
              <a:t>contribution of the branch can be reviewed in </a:t>
            </a:r>
            <a:r>
              <a:rPr lang="en-GB" sz="1200" dirty="0" smtClean="0"/>
              <a:t>a meeting</a:t>
            </a:r>
            <a:r>
              <a:rPr lang="en-GB" sz="1200" dirty="0"/>
              <a:t>, using for instance the “Compare” function of the </a:t>
            </a:r>
            <a:r>
              <a:rPr lang="en-GB" sz="1200" dirty="0" err="1"/>
              <a:t>gitlab</a:t>
            </a:r>
            <a:r>
              <a:rPr lang="en-GB" sz="1200" dirty="0"/>
              <a:t> to indicate the changes vs the Master branch</a:t>
            </a:r>
            <a:r>
              <a:rPr lang="en-GB" sz="1200" dirty="0" smtClean="0"/>
              <a:t>.</a:t>
            </a:r>
          </a:p>
          <a:p>
            <a:pPr>
              <a:buFont typeface="+mj-lt"/>
              <a:buAutoNum type="arabicParenR"/>
            </a:pPr>
            <a:r>
              <a:rPr lang="fr-FR" sz="1200" dirty="0" smtClean="0"/>
              <a:t>If a </a:t>
            </a:r>
            <a:r>
              <a:rPr lang="fr-FR" sz="1200" dirty="0" err="1" smtClean="0"/>
              <a:t>revision</a:t>
            </a:r>
            <a:r>
              <a:rPr lang="fr-FR" sz="1200" dirty="0" smtClean="0"/>
              <a:t> of the contribution </a:t>
            </a:r>
            <a:r>
              <a:rPr lang="fr-FR" sz="1200" dirty="0" err="1" smtClean="0"/>
              <a:t>is</a:t>
            </a:r>
            <a:r>
              <a:rPr lang="fr-FR" sz="1200" dirty="0" smtClean="0"/>
              <a:t> </a:t>
            </a:r>
            <a:r>
              <a:rPr lang="fr-FR" sz="1200" dirty="0" err="1" smtClean="0"/>
              <a:t>needed</a:t>
            </a:r>
            <a:r>
              <a:rPr lang="fr-FR" sz="1200" dirty="0" smtClean="0"/>
              <a:t> , the </a:t>
            </a:r>
            <a:r>
              <a:rPr lang="fr-FR" sz="1200" dirty="0" err="1" smtClean="0"/>
              <a:t>revised</a:t>
            </a:r>
            <a:r>
              <a:rPr lang="fr-FR" sz="1200" dirty="0" smtClean="0"/>
              <a:t> code or artefacts are </a:t>
            </a:r>
            <a:r>
              <a:rPr lang="fr-FR" sz="1200" dirty="0" err="1" smtClean="0"/>
              <a:t>committed</a:t>
            </a:r>
            <a:r>
              <a:rPr lang="fr-FR" sz="1200" dirty="0" smtClean="0"/>
              <a:t> in to the </a:t>
            </a:r>
            <a:r>
              <a:rPr lang="fr-FR" sz="1200" dirty="0" err="1" smtClean="0"/>
              <a:t>same</a:t>
            </a:r>
            <a:r>
              <a:rPr lang="fr-FR" sz="1200" dirty="0" smtClean="0"/>
              <a:t> contribution </a:t>
            </a:r>
            <a:r>
              <a:rPr lang="fr-FR" sz="1200" dirty="0" err="1" smtClean="0"/>
              <a:t>branch</a:t>
            </a:r>
            <a:r>
              <a:rPr lang="fr-FR" sz="1200" dirty="0" smtClean="0"/>
              <a:t> as a new version, </a:t>
            </a:r>
            <a:r>
              <a:rPr lang="fr-FR" sz="1200" dirty="0" err="1" smtClean="0"/>
              <a:t>getting</a:t>
            </a:r>
            <a:r>
              <a:rPr lang="fr-FR" sz="1200" dirty="0" smtClean="0"/>
              <a:t> new commit </a:t>
            </a:r>
            <a:r>
              <a:rPr lang="fr-FR" sz="1200" dirty="0" err="1" smtClean="0"/>
              <a:t>identifiers</a:t>
            </a:r>
            <a:r>
              <a:rPr lang="fr-FR" sz="1200" dirty="0" smtClean="0"/>
              <a:t>. The document portal contribution </a:t>
            </a:r>
            <a:r>
              <a:rPr lang="fr-FR" sz="1200" dirty="0" err="1" smtClean="0"/>
              <a:t>is</a:t>
            </a:r>
            <a:r>
              <a:rPr lang="fr-FR" sz="1200" dirty="0" smtClean="0"/>
              <a:t> </a:t>
            </a:r>
            <a:r>
              <a:rPr lang="fr-FR" sz="1200" dirty="0" err="1" smtClean="0"/>
              <a:t>revised</a:t>
            </a:r>
            <a:r>
              <a:rPr lang="fr-FR" sz="1200" dirty="0" smtClean="0"/>
              <a:t> as </a:t>
            </a:r>
            <a:r>
              <a:rPr lang="fr-FR" sz="1200" dirty="0" err="1" smtClean="0"/>
              <a:t>well</a:t>
            </a:r>
            <a:r>
              <a:rPr lang="fr-FR" sz="1200" dirty="0" smtClean="0"/>
              <a:t>, </a:t>
            </a:r>
            <a:r>
              <a:rPr lang="fr-FR" sz="1200" dirty="0" err="1" smtClean="0"/>
              <a:t>reflecting</a:t>
            </a:r>
            <a:r>
              <a:rPr lang="fr-FR" sz="1200" dirty="0" smtClean="0"/>
              <a:t> the change and the new commit-</a:t>
            </a:r>
            <a:r>
              <a:rPr lang="fr-FR" sz="1200" dirty="0" err="1" smtClean="0"/>
              <a:t>ids</a:t>
            </a:r>
            <a:r>
              <a:rPr lang="fr-FR" sz="1200" dirty="0" smtClean="0"/>
              <a:t>.</a:t>
            </a:r>
            <a:endParaRPr lang="en-GB" sz="1200" dirty="0"/>
          </a:p>
          <a:p>
            <a:pPr>
              <a:buFont typeface="+mj-lt"/>
              <a:buAutoNum type="arabicParenR"/>
            </a:pPr>
            <a:r>
              <a:rPr lang="en-GB" sz="1200" dirty="0"/>
              <a:t>W</a:t>
            </a:r>
            <a:r>
              <a:rPr lang="en-GB" sz="1200" dirty="0" smtClean="0"/>
              <a:t>hen </a:t>
            </a:r>
            <a:r>
              <a:rPr lang="en-GB" sz="1200" dirty="0"/>
              <a:t>the </a:t>
            </a:r>
            <a:r>
              <a:rPr lang="en-GB" sz="1200" dirty="0" smtClean="0"/>
              <a:t>contribution </a:t>
            </a:r>
            <a:r>
              <a:rPr lang="en-GB" sz="1200" dirty="0"/>
              <a:t>is agreed by the </a:t>
            </a:r>
            <a:r>
              <a:rPr lang="en-GB" sz="1200" dirty="0" smtClean="0"/>
              <a:t>WG, the corresponding code and artefacts of the contribution branch need to be merged into the </a:t>
            </a:r>
            <a:r>
              <a:rPr lang="en-GB" sz="1200" i="1" dirty="0" smtClean="0"/>
              <a:t>master</a:t>
            </a:r>
            <a:r>
              <a:rPr lang="en-GB" sz="1200" dirty="0" smtClean="0"/>
              <a:t> (Baseline). The </a:t>
            </a:r>
            <a:r>
              <a:rPr lang="en-GB" sz="1200" dirty="0"/>
              <a:t>rapporteur </a:t>
            </a:r>
            <a:r>
              <a:rPr lang="en-GB" sz="1200" dirty="0" smtClean="0"/>
              <a:t>makes </a:t>
            </a:r>
            <a:r>
              <a:rPr lang="en-GB" sz="1200" dirty="0"/>
              <a:t>a “merge request” and then “merge” the branch to the </a:t>
            </a:r>
            <a:r>
              <a:rPr lang="en-GB" sz="1200" i="1" dirty="0"/>
              <a:t>m</a:t>
            </a:r>
            <a:r>
              <a:rPr lang="en-GB" sz="1200" i="1" dirty="0" smtClean="0"/>
              <a:t>aster</a:t>
            </a:r>
            <a:r>
              <a:rPr lang="en-GB" sz="1200" dirty="0"/>
              <a:t>. Only the rapporteur is able to commit to the </a:t>
            </a:r>
            <a:r>
              <a:rPr lang="en-GB" sz="1200" i="1" dirty="0"/>
              <a:t>m</a:t>
            </a:r>
            <a:r>
              <a:rPr lang="en-GB" sz="1200" i="1" dirty="0" smtClean="0"/>
              <a:t>aster</a:t>
            </a:r>
            <a:r>
              <a:rPr lang="en-GB" sz="1200" dirty="0" smtClean="0"/>
              <a:t>.</a:t>
            </a:r>
          </a:p>
          <a:p>
            <a:pPr>
              <a:buFont typeface="+mj-lt"/>
              <a:buAutoNum type="arabicParenR"/>
            </a:pPr>
            <a:r>
              <a:rPr lang="en-GB" sz="1200" dirty="0" smtClean="0"/>
              <a:t>In case of more than one contribution affects the same code piece or artefact, which would lead to a conflict in merging, the WG decides which of the conflicting contributions is to be accepted first. The other contribution(s) must pull the new </a:t>
            </a:r>
            <a:r>
              <a:rPr lang="en-GB" sz="1200" i="1" dirty="0" smtClean="0"/>
              <a:t>master </a:t>
            </a:r>
            <a:r>
              <a:rPr lang="en-GB" sz="1200" dirty="0" smtClean="0"/>
              <a:t>version into their branch, resolve any conflicts and make a new contribution as described above.</a:t>
            </a:r>
          </a:p>
          <a:p>
            <a:pPr>
              <a:buFont typeface="+mj-lt"/>
              <a:buAutoNum type="arabicParenR"/>
            </a:pPr>
            <a:r>
              <a:rPr lang="en-GB" sz="1200" dirty="0" smtClean="0"/>
              <a:t>Tags should be used in order to distinguish intermediate and final uploads in a branch (for example, for review, for revisions, when accepted, etc.)</a:t>
            </a:r>
          </a:p>
        </p:txBody>
      </p:sp>
    </p:spTree>
    <p:extLst>
      <p:ext uri="{BB962C8B-B14F-4D97-AF65-F5344CB8AC3E}">
        <p14:creationId xmlns:p14="http://schemas.microsoft.com/office/powerpoint/2010/main" val="35693848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fr-FR" dirty="0" err="1" smtClean="0"/>
              <a:t>Gitlab</a:t>
            </a:r>
            <a:r>
              <a:rPr lang="fr-FR" dirty="0" smtClean="0"/>
              <a:t> Project MAS/SDT</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630276"/>
            <a:ext cx="8229600" cy="4005436"/>
          </a:xfrm>
        </p:spPr>
      </p:pic>
    </p:spTree>
    <p:extLst>
      <p:ext uri="{BB962C8B-B14F-4D97-AF65-F5344CB8AC3E}">
        <p14:creationId xmlns:p14="http://schemas.microsoft.com/office/powerpoint/2010/main" val="16498968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fr-FR" dirty="0" smtClean="0"/>
              <a:t>Master Branch = Baseline</a:t>
            </a:r>
            <a:endParaRPr lang="en-GB"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1000" y="1371600"/>
            <a:ext cx="8229600" cy="2972112"/>
          </a:xfrm>
        </p:spPr>
      </p:pic>
    </p:spTree>
    <p:extLst>
      <p:ext uri="{BB962C8B-B14F-4D97-AF65-F5344CB8AC3E}">
        <p14:creationId xmlns:p14="http://schemas.microsoft.com/office/powerpoint/2010/main" val="496086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Procedure</a:t>
            </a:r>
            <a:endParaRPr lang="en-GB" dirty="0"/>
          </a:p>
        </p:txBody>
      </p:sp>
      <p:sp>
        <p:nvSpPr>
          <p:cNvPr id="3" name="Content Placeholder 2"/>
          <p:cNvSpPr>
            <a:spLocks noGrp="1"/>
          </p:cNvSpPr>
          <p:nvPr>
            <p:ph idx="1"/>
          </p:nvPr>
        </p:nvSpPr>
        <p:spPr/>
        <p:txBody>
          <a:bodyPr/>
          <a:lstStyle/>
          <a:p>
            <a:endParaRPr lang="fr-FR" dirty="0" smtClean="0"/>
          </a:p>
          <a:p>
            <a:endParaRPr lang="en-GB" dirty="0"/>
          </a:p>
        </p:txBody>
      </p:sp>
      <p:sp>
        <p:nvSpPr>
          <p:cNvPr id="4" name="Content Placeholder 2"/>
          <p:cNvSpPr txBox="1">
            <a:spLocks/>
          </p:cNvSpPr>
          <p:nvPr/>
        </p:nvSpPr>
        <p:spPr>
          <a:xfrm>
            <a:off x="609600" y="1752600"/>
            <a:ext cx="8229600" cy="4525963"/>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rgbClr val="C00000"/>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rgbClr val="C00000"/>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fr-FR" sz="1600" dirty="0" smtClean="0"/>
              <a:t>1) Clone the </a:t>
            </a:r>
            <a:r>
              <a:rPr lang="fr-FR" sz="1600" dirty="0" err="1" smtClean="0"/>
              <a:t>project</a:t>
            </a:r>
            <a:r>
              <a:rPr lang="fr-FR" sz="1600" dirty="0" smtClean="0"/>
              <a:t> to </a:t>
            </a:r>
            <a:r>
              <a:rPr lang="fr-FR" sz="1600" dirty="0" err="1" smtClean="0"/>
              <a:t>get</a:t>
            </a:r>
            <a:r>
              <a:rPr lang="fr-FR" sz="1600" dirty="0" smtClean="0"/>
              <a:t> the </a:t>
            </a:r>
            <a:r>
              <a:rPr lang="fr-FR" sz="1600" dirty="0" err="1" smtClean="0"/>
              <a:t>lastest</a:t>
            </a:r>
            <a:r>
              <a:rPr lang="fr-FR" sz="1600" dirty="0" smtClean="0"/>
              <a:t> </a:t>
            </a:r>
            <a:r>
              <a:rPr lang="fr-FR" sz="1600" dirty="0" err="1" smtClean="0"/>
              <a:t>baseline</a:t>
            </a:r>
            <a:endParaRPr lang="fr-FR" sz="1600" dirty="0" smtClean="0"/>
          </a:p>
          <a:p>
            <a:r>
              <a:rPr lang="en-GB" sz="1600" dirty="0"/>
              <a:t>git clone </a:t>
            </a:r>
            <a:r>
              <a:rPr lang="en-US" sz="1600" dirty="0"/>
              <a:t>https://</a:t>
            </a:r>
            <a:r>
              <a:rPr lang="en-US" sz="1600" dirty="0" smtClean="0"/>
              <a:t>git.onem2m.org/MAS/SDT4.git</a:t>
            </a:r>
            <a:endParaRPr lang="en-GB" sz="1600" dirty="0"/>
          </a:p>
          <a:p>
            <a:endParaRPr lang="fr-FR" sz="1600" dirty="0" smtClean="0"/>
          </a:p>
          <a:p>
            <a:pPr marL="0" indent="0">
              <a:buNone/>
            </a:pPr>
            <a:r>
              <a:rPr lang="en-GB" sz="1600" dirty="0" smtClean="0"/>
              <a:t>2) Update the source code you want to contribute</a:t>
            </a:r>
          </a:p>
          <a:p>
            <a:r>
              <a:rPr lang="en-GB" sz="1600" dirty="0" smtClean="0"/>
              <a:t>cd SDT4</a:t>
            </a:r>
          </a:p>
          <a:p>
            <a:r>
              <a:rPr lang="fr-FR" sz="1600" dirty="0" smtClean="0"/>
              <a:t>Update the files</a:t>
            </a:r>
          </a:p>
          <a:p>
            <a:endParaRPr lang="en-GB" sz="1600" dirty="0"/>
          </a:p>
          <a:p>
            <a:pPr marL="0" indent="0">
              <a:buNone/>
            </a:pPr>
            <a:r>
              <a:rPr lang="en-GB" sz="1600" dirty="0" smtClean="0"/>
              <a:t>3) Make a contribution on the oneM2M portal to reflect the proposed changes</a:t>
            </a:r>
          </a:p>
          <a:p>
            <a:r>
              <a:rPr lang="fr-FR" sz="1600" dirty="0" smtClean="0"/>
              <a:t>But </a:t>
            </a:r>
            <a:r>
              <a:rPr lang="fr-FR" sz="1600" dirty="0" err="1" smtClean="0"/>
              <a:t>don’t</a:t>
            </a:r>
            <a:r>
              <a:rPr lang="fr-FR" sz="1600" dirty="0" smtClean="0"/>
              <a:t> </a:t>
            </a:r>
            <a:r>
              <a:rPr lang="fr-FR" sz="1600" dirty="0" err="1" smtClean="0"/>
              <a:t>upload</a:t>
            </a:r>
            <a:r>
              <a:rPr lang="fr-FR" sz="1600" dirty="0" smtClean="0"/>
              <a:t> </a:t>
            </a:r>
            <a:r>
              <a:rPr lang="fr-FR" sz="1600" dirty="0" err="1" smtClean="0"/>
              <a:t>yet</a:t>
            </a:r>
            <a:r>
              <a:rPr lang="fr-FR" sz="1600" dirty="0" smtClean="0"/>
              <a:t> the file, </a:t>
            </a:r>
            <a:r>
              <a:rPr lang="fr-FR" sz="1600" dirty="0" err="1" smtClean="0"/>
              <a:t>just</a:t>
            </a:r>
            <a:r>
              <a:rPr lang="fr-FR" sz="1600" dirty="0" smtClean="0"/>
              <a:t> book the document </a:t>
            </a:r>
            <a:r>
              <a:rPr lang="fr-FR" sz="1600" dirty="0" err="1" smtClean="0"/>
              <a:t>number</a:t>
            </a:r>
            <a:endParaRPr lang="fr-FR" sz="1600" dirty="0" smtClean="0"/>
          </a:p>
          <a:p>
            <a:r>
              <a:rPr lang="fr-FR" sz="1600" dirty="0" smtClean="0"/>
              <a:t>Ex: MAS-2017-2000-Update-feature1</a:t>
            </a:r>
          </a:p>
          <a:p>
            <a:endParaRPr lang="fr-FR" sz="1600" dirty="0" smtClean="0"/>
          </a:p>
          <a:p>
            <a:pPr marL="0" indent="0">
              <a:buNone/>
            </a:pPr>
            <a:r>
              <a:rPr lang="fr-FR" sz="1600" dirty="0" smtClean="0"/>
              <a:t>4) </a:t>
            </a:r>
            <a:r>
              <a:rPr lang="fr-FR" sz="1600" dirty="0" err="1" smtClean="0"/>
              <a:t>Create</a:t>
            </a:r>
            <a:r>
              <a:rPr lang="fr-FR" sz="1600" dirty="0" smtClean="0"/>
              <a:t> a </a:t>
            </a:r>
            <a:r>
              <a:rPr lang="fr-FR" sz="1600" dirty="0" err="1" smtClean="0"/>
              <a:t>branch</a:t>
            </a:r>
            <a:r>
              <a:rPr lang="fr-FR" sz="1600" dirty="0" smtClean="0"/>
              <a:t> on the git, </a:t>
            </a:r>
            <a:r>
              <a:rPr lang="fr-FR" sz="1600" dirty="0" err="1" smtClean="0"/>
              <a:t>naming</a:t>
            </a:r>
            <a:r>
              <a:rPr lang="fr-FR" sz="1600" dirty="0" smtClean="0"/>
              <a:t> </a:t>
            </a:r>
            <a:r>
              <a:rPr lang="fr-FR" sz="1600" dirty="0" err="1" smtClean="0"/>
              <a:t>it</a:t>
            </a:r>
            <a:r>
              <a:rPr lang="fr-FR" sz="1600" dirty="0" smtClean="0"/>
              <a:t> as the contribution </a:t>
            </a:r>
            <a:r>
              <a:rPr lang="fr-FR" sz="1600" dirty="0" err="1" smtClean="0"/>
              <a:t>name</a:t>
            </a:r>
            <a:endParaRPr lang="fr-FR" sz="1600" dirty="0" smtClean="0"/>
          </a:p>
          <a:p>
            <a:r>
              <a:rPr lang="en-GB" sz="1600" dirty="0"/>
              <a:t>git checkout –b </a:t>
            </a:r>
            <a:r>
              <a:rPr lang="en-GB" sz="1600" dirty="0" smtClean="0"/>
              <a:t>MAS-2017-2000-update_feature</a:t>
            </a:r>
          </a:p>
          <a:p>
            <a:endParaRPr lang="fr-FR" sz="1600" dirty="0"/>
          </a:p>
          <a:p>
            <a:endParaRPr lang="en-GB" sz="1600" dirty="0"/>
          </a:p>
          <a:p>
            <a:pPr marL="0" indent="0">
              <a:buNone/>
            </a:pPr>
            <a:endParaRPr lang="fr-FR" sz="1600" dirty="0" smtClean="0"/>
          </a:p>
          <a:p>
            <a:endParaRPr lang="fr-FR" dirty="0" smtClean="0"/>
          </a:p>
          <a:p>
            <a:endParaRPr lang="en-GB" dirty="0"/>
          </a:p>
        </p:txBody>
      </p:sp>
    </p:spTree>
    <p:extLst>
      <p:ext uri="{BB962C8B-B14F-4D97-AF65-F5344CB8AC3E}">
        <p14:creationId xmlns:p14="http://schemas.microsoft.com/office/powerpoint/2010/main" val="4119707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Procedure</a:t>
            </a:r>
            <a:endParaRPr lang="en-GB" dirty="0"/>
          </a:p>
        </p:txBody>
      </p:sp>
      <p:sp>
        <p:nvSpPr>
          <p:cNvPr id="3" name="Content Placeholder 2"/>
          <p:cNvSpPr>
            <a:spLocks noGrp="1"/>
          </p:cNvSpPr>
          <p:nvPr>
            <p:ph idx="1"/>
          </p:nvPr>
        </p:nvSpPr>
        <p:spPr/>
        <p:txBody>
          <a:bodyPr/>
          <a:lstStyle/>
          <a:p>
            <a:endParaRPr lang="fr-FR" dirty="0" smtClean="0"/>
          </a:p>
          <a:p>
            <a:endParaRPr lang="en-GB" dirty="0"/>
          </a:p>
        </p:txBody>
      </p:sp>
      <p:sp>
        <p:nvSpPr>
          <p:cNvPr id="4" name="Content Placeholder 2"/>
          <p:cNvSpPr txBox="1">
            <a:spLocks/>
          </p:cNvSpPr>
          <p:nvPr/>
        </p:nvSpPr>
        <p:spPr>
          <a:xfrm>
            <a:off x="609600" y="1752600"/>
            <a:ext cx="8229600" cy="4525963"/>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rgbClr val="C00000"/>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rgbClr val="C00000"/>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fr-FR" sz="1600" dirty="0" smtClean="0"/>
              <a:t>5) </a:t>
            </a:r>
            <a:r>
              <a:rPr lang="fr-FR" sz="1600" dirty="0" err="1"/>
              <a:t>Add</a:t>
            </a:r>
            <a:r>
              <a:rPr lang="fr-FR" sz="1600" dirty="0"/>
              <a:t> the </a:t>
            </a:r>
            <a:r>
              <a:rPr lang="fr-FR" sz="1600" dirty="0" smtClean="0"/>
              <a:t>files, </a:t>
            </a:r>
            <a:r>
              <a:rPr lang="fr-FR" sz="1600" dirty="0"/>
              <a:t>commit and push the code to the </a:t>
            </a:r>
            <a:r>
              <a:rPr lang="fr-FR" sz="1600" dirty="0" err="1" smtClean="0"/>
              <a:t>branch</a:t>
            </a:r>
            <a:r>
              <a:rPr lang="fr-FR" sz="1600" dirty="0" smtClean="0"/>
              <a:t>. The commit indication must the contribution </a:t>
            </a:r>
            <a:r>
              <a:rPr lang="fr-FR" sz="1600" dirty="0" err="1" smtClean="0"/>
              <a:t>name</a:t>
            </a:r>
            <a:r>
              <a:rPr lang="fr-FR" sz="1600" dirty="0" smtClean="0"/>
              <a:t>, </a:t>
            </a:r>
            <a:r>
              <a:rPr lang="fr-FR" sz="1600" dirty="0" err="1" smtClean="0"/>
              <a:t>here</a:t>
            </a:r>
            <a:r>
              <a:rPr lang="fr-FR" sz="1600" dirty="0" smtClean="0"/>
              <a:t>  « MAS-2017-2000 »</a:t>
            </a:r>
            <a:endParaRPr lang="fr-FR" sz="1600" dirty="0"/>
          </a:p>
          <a:p>
            <a:r>
              <a:rPr lang="en-GB" sz="1600" dirty="0" smtClean="0"/>
              <a:t>git </a:t>
            </a:r>
            <a:r>
              <a:rPr lang="en-GB" sz="1600" dirty="0"/>
              <a:t>add  .</a:t>
            </a:r>
          </a:p>
          <a:p>
            <a:r>
              <a:rPr lang="en-GB" sz="1600" dirty="0"/>
              <a:t>git commit –m “MAS-2017-2000</a:t>
            </a:r>
            <a:r>
              <a:rPr lang="en-GB" sz="1600" dirty="0" smtClean="0"/>
              <a:t>”    </a:t>
            </a:r>
            <a:endParaRPr lang="en-GB" sz="1600" dirty="0"/>
          </a:p>
          <a:p>
            <a:r>
              <a:rPr lang="en-GB" sz="1600" dirty="0"/>
              <a:t>git push origin MAS-2017-2000-update_feature</a:t>
            </a:r>
          </a:p>
          <a:p>
            <a:pPr marL="0" indent="0">
              <a:buNone/>
            </a:pPr>
            <a:endParaRPr lang="fr-FR" sz="1600" dirty="0" smtClean="0"/>
          </a:p>
          <a:p>
            <a:pPr marL="0" indent="0">
              <a:buNone/>
            </a:pPr>
            <a:r>
              <a:rPr lang="fr-FR" sz="1600" dirty="0" smtClean="0"/>
              <a:t>6) </a:t>
            </a:r>
            <a:r>
              <a:rPr lang="fr-FR" sz="1600" dirty="0" err="1" smtClean="0"/>
              <a:t>Upload</a:t>
            </a:r>
            <a:r>
              <a:rPr lang="fr-FR" sz="1600" dirty="0" smtClean="0"/>
              <a:t> the contribution </a:t>
            </a:r>
            <a:r>
              <a:rPr lang="en-GB" sz="1600" dirty="0" smtClean="0"/>
              <a:t>MAS-2017-2000-update_feature </a:t>
            </a:r>
            <a:r>
              <a:rPr lang="fr-FR" sz="1600" dirty="0" smtClean="0"/>
              <a:t>to the oneM2M portal.</a:t>
            </a:r>
          </a:p>
          <a:p>
            <a:r>
              <a:rPr lang="en-GB" sz="1600" dirty="0" smtClean="0"/>
              <a:t>The contribution should contain </a:t>
            </a:r>
          </a:p>
          <a:p>
            <a:pPr lvl="1"/>
            <a:r>
              <a:rPr lang="en-GB" sz="1200" dirty="0" smtClean="0"/>
              <a:t>the description of the proposed changes</a:t>
            </a:r>
          </a:p>
          <a:p>
            <a:pPr lvl="1"/>
            <a:r>
              <a:rPr lang="en-GB" sz="1200" dirty="0" smtClean="0"/>
              <a:t>The full list of commits, including the commit unique identifier and the changes</a:t>
            </a:r>
          </a:p>
          <a:p>
            <a:pPr lvl="1"/>
            <a:r>
              <a:rPr lang="en-GB" sz="1200" dirty="0" smtClean="0"/>
              <a:t>Ex : https://git.onem2m.org/MAS/SDT4/commit/5ad956c785ef9bf5934ae5d7d2539d5f4dc446a1</a:t>
            </a:r>
            <a:endParaRPr lang="en-GB" sz="1200" dirty="0"/>
          </a:p>
          <a:p>
            <a:pPr marL="457200" lvl="1" indent="0">
              <a:buNone/>
            </a:pPr>
            <a:endParaRPr lang="fr-FR" sz="1200" dirty="0"/>
          </a:p>
          <a:p>
            <a:pPr marL="0" indent="0">
              <a:buNone/>
            </a:pPr>
            <a:r>
              <a:rPr lang="fr-FR" sz="1600" dirty="0"/>
              <a:t>7) The contribution </a:t>
            </a:r>
            <a:r>
              <a:rPr lang="fr-FR" sz="1600" dirty="0" err="1"/>
              <a:t>is</a:t>
            </a:r>
            <a:r>
              <a:rPr lang="fr-FR" sz="1600" dirty="0"/>
              <a:t> </a:t>
            </a:r>
            <a:r>
              <a:rPr lang="fr-FR" sz="1600" dirty="0" err="1"/>
              <a:t>reviewed</a:t>
            </a:r>
            <a:r>
              <a:rPr lang="fr-FR" sz="1600" dirty="0"/>
              <a:t> in meeting/</a:t>
            </a:r>
            <a:r>
              <a:rPr lang="fr-FR" sz="1600" dirty="0" err="1"/>
              <a:t>conf</a:t>
            </a:r>
            <a:r>
              <a:rPr lang="fr-FR" sz="1600" dirty="0"/>
              <a:t> call </a:t>
            </a:r>
            <a:r>
              <a:rPr lang="fr-FR" sz="1600" dirty="0" err="1"/>
              <a:t>like</a:t>
            </a:r>
            <a:r>
              <a:rPr lang="fr-FR" sz="1600" dirty="0"/>
              <a:t> </a:t>
            </a:r>
            <a:r>
              <a:rPr lang="fr-FR" sz="1600" dirty="0" err="1"/>
              <a:t>any</a:t>
            </a:r>
            <a:r>
              <a:rPr lang="fr-FR" sz="1600" dirty="0"/>
              <a:t> </a:t>
            </a:r>
            <a:r>
              <a:rPr lang="fr-FR" sz="1600" dirty="0" err="1"/>
              <a:t>other</a:t>
            </a:r>
            <a:r>
              <a:rPr lang="fr-FR" sz="1600" dirty="0"/>
              <a:t> contributions</a:t>
            </a:r>
          </a:p>
          <a:p>
            <a:pPr marL="457200" lvl="1" indent="0">
              <a:buNone/>
            </a:pPr>
            <a:endParaRPr lang="en-GB" sz="1200" dirty="0"/>
          </a:p>
          <a:p>
            <a:pPr marL="0" indent="0">
              <a:buNone/>
            </a:pPr>
            <a:endParaRPr lang="fr-FR" sz="1600" dirty="0"/>
          </a:p>
          <a:p>
            <a:endParaRPr lang="en-GB" sz="1600" dirty="0"/>
          </a:p>
          <a:p>
            <a:pPr marL="0" indent="0">
              <a:buNone/>
            </a:pPr>
            <a:endParaRPr lang="fr-FR" sz="1600" dirty="0" smtClean="0"/>
          </a:p>
          <a:p>
            <a:endParaRPr lang="fr-FR" dirty="0" smtClean="0"/>
          </a:p>
          <a:p>
            <a:endParaRPr lang="en-GB" dirty="0"/>
          </a:p>
        </p:txBody>
      </p:sp>
    </p:spTree>
    <p:extLst>
      <p:ext uri="{BB962C8B-B14F-4D97-AF65-F5344CB8AC3E}">
        <p14:creationId xmlns:p14="http://schemas.microsoft.com/office/powerpoint/2010/main" val="2716181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Procedure</a:t>
            </a:r>
            <a:endParaRPr lang="en-GB" dirty="0"/>
          </a:p>
        </p:txBody>
      </p:sp>
      <p:sp>
        <p:nvSpPr>
          <p:cNvPr id="3" name="Content Placeholder 2"/>
          <p:cNvSpPr>
            <a:spLocks noGrp="1"/>
          </p:cNvSpPr>
          <p:nvPr>
            <p:ph idx="1"/>
          </p:nvPr>
        </p:nvSpPr>
        <p:spPr/>
        <p:txBody>
          <a:bodyPr/>
          <a:lstStyle/>
          <a:p>
            <a:endParaRPr lang="fr-FR" dirty="0" smtClean="0"/>
          </a:p>
          <a:p>
            <a:endParaRPr lang="en-GB" dirty="0"/>
          </a:p>
        </p:txBody>
      </p:sp>
      <p:sp>
        <p:nvSpPr>
          <p:cNvPr id="4" name="Content Placeholder 2"/>
          <p:cNvSpPr txBox="1">
            <a:spLocks/>
          </p:cNvSpPr>
          <p:nvPr/>
        </p:nvSpPr>
        <p:spPr>
          <a:xfrm>
            <a:off x="609600" y="1752600"/>
            <a:ext cx="8229600" cy="4525963"/>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rgbClr val="C00000"/>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rgbClr val="C00000"/>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fr-FR" sz="1600" dirty="0"/>
              <a:t>8</a:t>
            </a:r>
            <a:r>
              <a:rPr lang="fr-FR" sz="1600" dirty="0" smtClean="0"/>
              <a:t>) If the contribution </a:t>
            </a:r>
            <a:r>
              <a:rPr lang="fr-FR" sz="1600" dirty="0" err="1" smtClean="0"/>
              <a:t>is</a:t>
            </a:r>
            <a:r>
              <a:rPr lang="fr-FR" sz="1600" dirty="0" smtClean="0"/>
              <a:t> not AGREED and a </a:t>
            </a:r>
            <a:r>
              <a:rPr lang="fr-FR" sz="1600" dirty="0" err="1" smtClean="0"/>
              <a:t>revision</a:t>
            </a:r>
            <a:r>
              <a:rPr lang="fr-FR" sz="1600" dirty="0" smtClean="0"/>
              <a:t> </a:t>
            </a:r>
            <a:r>
              <a:rPr lang="fr-FR" sz="1600" dirty="0" err="1" smtClean="0"/>
              <a:t>is</a:t>
            </a:r>
            <a:r>
              <a:rPr lang="fr-FR" sz="1600" dirty="0" smtClean="0"/>
              <a:t> </a:t>
            </a:r>
            <a:r>
              <a:rPr lang="fr-FR" sz="1600" dirty="0" err="1" smtClean="0"/>
              <a:t>needed</a:t>
            </a:r>
            <a:endParaRPr lang="fr-FR" sz="1600" dirty="0" smtClean="0"/>
          </a:p>
          <a:p>
            <a:pPr marL="0" indent="0">
              <a:buNone/>
            </a:pPr>
            <a:r>
              <a:rPr lang="fr-FR" sz="1600" dirty="0" smtClean="0"/>
              <a:t>The </a:t>
            </a:r>
            <a:r>
              <a:rPr lang="fr-FR" sz="1600" dirty="0" err="1" smtClean="0"/>
              <a:t>contributor</a:t>
            </a:r>
            <a:r>
              <a:rPr lang="fr-FR" sz="1600" dirty="0" smtClean="0"/>
              <a:t>:</a:t>
            </a:r>
          </a:p>
          <a:p>
            <a:r>
              <a:rPr lang="en-GB" sz="1600" dirty="0"/>
              <a:t>update the </a:t>
            </a:r>
            <a:r>
              <a:rPr lang="en-GB" sz="1600" dirty="0" smtClean="0"/>
              <a:t>source files in his own folder</a:t>
            </a:r>
            <a:endParaRPr lang="en-GB" sz="1600" dirty="0"/>
          </a:p>
          <a:p>
            <a:r>
              <a:rPr lang="en-GB" sz="1600" dirty="0" smtClean="0"/>
              <a:t>Switch the </a:t>
            </a:r>
            <a:r>
              <a:rPr lang="en-GB" sz="1600" dirty="0" err="1" smtClean="0"/>
              <a:t>the</a:t>
            </a:r>
            <a:r>
              <a:rPr lang="en-GB" sz="1600" dirty="0" smtClean="0"/>
              <a:t> contribution branch</a:t>
            </a:r>
          </a:p>
          <a:p>
            <a:pPr lvl="1"/>
            <a:r>
              <a:rPr lang="en-GB" sz="1200" dirty="0" smtClean="0"/>
              <a:t>git </a:t>
            </a:r>
            <a:r>
              <a:rPr lang="en-GB" sz="1200" dirty="0"/>
              <a:t>checkout –b MAS-2017-2000-update_feature</a:t>
            </a:r>
          </a:p>
          <a:p>
            <a:r>
              <a:rPr lang="en-GB" sz="1600" dirty="0" smtClean="0"/>
              <a:t>Add file</a:t>
            </a:r>
          </a:p>
          <a:p>
            <a:pPr lvl="1"/>
            <a:r>
              <a:rPr lang="en-GB" sz="1200" dirty="0" smtClean="0"/>
              <a:t>git </a:t>
            </a:r>
            <a:r>
              <a:rPr lang="en-GB" sz="1200" dirty="0"/>
              <a:t>add  </a:t>
            </a:r>
            <a:r>
              <a:rPr lang="en-GB" sz="1200" dirty="0" smtClean="0"/>
              <a:t>.</a:t>
            </a:r>
          </a:p>
          <a:p>
            <a:r>
              <a:rPr lang="en-GB" sz="1600" dirty="0" smtClean="0"/>
              <a:t>Commit indication the revised contribution number</a:t>
            </a:r>
            <a:endParaRPr lang="en-GB" sz="1600" dirty="0"/>
          </a:p>
          <a:p>
            <a:pPr lvl="1"/>
            <a:r>
              <a:rPr lang="en-GB" sz="1200" dirty="0" smtClean="0"/>
              <a:t>git </a:t>
            </a:r>
            <a:r>
              <a:rPr lang="en-GB" sz="1200" dirty="0"/>
              <a:t>commit –m “</a:t>
            </a:r>
            <a:r>
              <a:rPr lang="en-GB" sz="1200" dirty="0" smtClean="0"/>
              <a:t>MAS-2017-2000</a:t>
            </a:r>
            <a:r>
              <a:rPr lang="en-GB" sz="1200" b="1" dirty="0" smtClean="0">
                <a:solidFill>
                  <a:srgbClr val="FF0000"/>
                </a:solidFill>
              </a:rPr>
              <a:t>R01</a:t>
            </a:r>
            <a:r>
              <a:rPr lang="en-GB" sz="1200" dirty="0" smtClean="0"/>
              <a:t>”    </a:t>
            </a:r>
          </a:p>
          <a:p>
            <a:pPr marL="342900" lvl="1" indent="-342900">
              <a:buFont typeface="Arial" panose="020B0604020202020204" pitchFamily="34" charset="0"/>
              <a:buChar char="•"/>
            </a:pPr>
            <a:r>
              <a:rPr lang="fr-FR" sz="1600" dirty="0">
                <a:solidFill>
                  <a:schemeClr val="tx1"/>
                </a:solidFill>
              </a:rPr>
              <a:t>Push the code to the </a:t>
            </a:r>
            <a:r>
              <a:rPr lang="fr-FR" sz="1600" dirty="0" err="1">
                <a:solidFill>
                  <a:schemeClr val="tx1"/>
                </a:solidFill>
              </a:rPr>
              <a:t>branch</a:t>
            </a:r>
            <a:endParaRPr lang="en-GB" sz="1600" dirty="0">
              <a:solidFill>
                <a:schemeClr val="tx1"/>
              </a:solidFill>
            </a:endParaRPr>
          </a:p>
          <a:p>
            <a:pPr lvl="1"/>
            <a:r>
              <a:rPr lang="en-GB" sz="1200" dirty="0"/>
              <a:t>git push origin </a:t>
            </a:r>
            <a:r>
              <a:rPr lang="en-GB" sz="1200" dirty="0" smtClean="0"/>
              <a:t>MAS-2017-2000-update_feature</a:t>
            </a:r>
          </a:p>
          <a:p>
            <a:pPr lvl="1"/>
            <a:endParaRPr lang="en-GB" sz="1200" dirty="0"/>
          </a:p>
          <a:p>
            <a:r>
              <a:rPr lang="fr-FR" sz="1600" dirty="0" err="1"/>
              <a:t>Upload</a:t>
            </a:r>
            <a:r>
              <a:rPr lang="fr-FR" sz="1600" dirty="0"/>
              <a:t> the </a:t>
            </a:r>
            <a:r>
              <a:rPr lang="fr-FR" sz="1600" dirty="0" err="1" smtClean="0"/>
              <a:t>revised</a:t>
            </a:r>
            <a:r>
              <a:rPr lang="fr-FR" sz="1600" dirty="0" smtClean="0"/>
              <a:t> contribution </a:t>
            </a:r>
            <a:r>
              <a:rPr lang="en-GB" sz="1600" dirty="0" smtClean="0"/>
              <a:t>MAS-2017-2000</a:t>
            </a:r>
            <a:r>
              <a:rPr lang="en-GB" sz="1600" dirty="0" smtClean="0">
                <a:solidFill>
                  <a:srgbClr val="FF0000"/>
                </a:solidFill>
              </a:rPr>
              <a:t>R01</a:t>
            </a:r>
            <a:r>
              <a:rPr lang="en-GB" sz="1600" dirty="0" smtClean="0"/>
              <a:t>-update_feature </a:t>
            </a:r>
            <a:r>
              <a:rPr lang="fr-FR" sz="1600" dirty="0"/>
              <a:t>to the oneM2M portal.</a:t>
            </a:r>
          </a:p>
          <a:p>
            <a:pPr lvl="1"/>
            <a:r>
              <a:rPr lang="en-GB" sz="1200" dirty="0"/>
              <a:t>The contribution should contain </a:t>
            </a:r>
          </a:p>
          <a:p>
            <a:pPr lvl="2"/>
            <a:r>
              <a:rPr lang="en-GB" sz="800" dirty="0"/>
              <a:t>the description of the proposed changes</a:t>
            </a:r>
          </a:p>
          <a:p>
            <a:pPr lvl="2"/>
            <a:r>
              <a:rPr lang="en-GB" sz="800" dirty="0"/>
              <a:t>The full list of </a:t>
            </a:r>
            <a:r>
              <a:rPr lang="en-GB" sz="800" dirty="0" smtClean="0"/>
              <a:t>all the commits since previous revision, </a:t>
            </a:r>
            <a:r>
              <a:rPr lang="en-GB" sz="800" dirty="0"/>
              <a:t>including the commit unique identifier and the changes</a:t>
            </a:r>
          </a:p>
          <a:p>
            <a:pPr lvl="2"/>
            <a:r>
              <a:rPr lang="en-GB" sz="800" dirty="0"/>
              <a:t>Ex : https://git.onem2m.org/MAS/SDT4/commit/5ad956c785ef9bf5934ae5d7d2539d5f4dc446a1</a:t>
            </a:r>
          </a:p>
          <a:p>
            <a:pPr marL="457200" lvl="1" indent="0">
              <a:buNone/>
            </a:pPr>
            <a:endParaRPr lang="en-GB" sz="1200" dirty="0"/>
          </a:p>
          <a:p>
            <a:pPr marL="0" indent="0">
              <a:buNone/>
            </a:pPr>
            <a:endParaRPr lang="fr-FR" sz="1600" dirty="0"/>
          </a:p>
          <a:p>
            <a:endParaRPr lang="en-GB" sz="1600" dirty="0"/>
          </a:p>
          <a:p>
            <a:pPr marL="0" indent="0">
              <a:buNone/>
            </a:pPr>
            <a:endParaRPr lang="fr-FR" sz="1600" dirty="0" smtClean="0"/>
          </a:p>
          <a:p>
            <a:endParaRPr lang="fr-FR" dirty="0" smtClean="0"/>
          </a:p>
          <a:p>
            <a:endParaRPr lang="en-GB" dirty="0"/>
          </a:p>
        </p:txBody>
      </p:sp>
    </p:spTree>
    <p:extLst>
      <p:ext uri="{BB962C8B-B14F-4D97-AF65-F5344CB8AC3E}">
        <p14:creationId xmlns:p14="http://schemas.microsoft.com/office/powerpoint/2010/main" val="3195823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Procedure</a:t>
            </a:r>
            <a:endParaRPr lang="en-GB" dirty="0"/>
          </a:p>
        </p:txBody>
      </p:sp>
      <p:sp>
        <p:nvSpPr>
          <p:cNvPr id="3" name="Content Placeholder 2"/>
          <p:cNvSpPr>
            <a:spLocks noGrp="1"/>
          </p:cNvSpPr>
          <p:nvPr>
            <p:ph idx="1"/>
          </p:nvPr>
        </p:nvSpPr>
        <p:spPr/>
        <p:txBody>
          <a:bodyPr/>
          <a:lstStyle/>
          <a:p>
            <a:endParaRPr lang="fr-FR" dirty="0" smtClean="0"/>
          </a:p>
          <a:p>
            <a:pPr lvl="1"/>
            <a:r>
              <a:rPr lang="en-GB" sz="1600" dirty="0"/>
              <a:t>The rapporteur makes a “merge request” and then “merge” the branch to the Master. Only the rapporteur is able to commit to the Master.</a:t>
            </a:r>
          </a:p>
          <a:p>
            <a:pPr marL="0" indent="0">
              <a:buNone/>
            </a:pPr>
            <a:endParaRPr lang="en-GB" dirty="0"/>
          </a:p>
        </p:txBody>
      </p:sp>
      <p:sp>
        <p:nvSpPr>
          <p:cNvPr id="4" name="Content Placeholder 2"/>
          <p:cNvSpPr txBox="1">
            <a:spLocks/>
          </p:cNvSpPr>
          <p:nvPr/>
        </p:nvSpPr>
        <p:spPr>
          <a:xfrm>
            <a:off x="609600" y="1752600"/>
            <a:ext cx="8229600" cy="4525963"/>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rgbClr val="C00000"/>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rgbClr val="C00000"/>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fr-FR" sz="1600" dirty="0"/>
              <a:t>8</a:t>
            </a:r>
            <a:r>
              <a:rPr lang="fr-FR" sz="1600" dirty="0" smtClean="0"/>
              <a:t>) </a:t>
            </a:r>
            <a:r>
              <a:rPr lang="fr-FR" sz="1600" dirty="0" err="1" smtClean="0"/>
              <a:t>When</a:t>
            </a:r>
            <a:r>
              <a:rPr lang="fr-FR" sz="1600" dirty="0" smtClean="0"/>
              <a:t> the contribution </a:t>
            </a:r>
            <a:r>
              <a:rPr lang="fr-FR" sz="1600" dirty="0" err="1" smtClean="0"/>
              <a:t>is</a:t>
            </a:r>
            <a:r>
              <a:rPr lang="fr-FR" sz="1600" dirty="0" smtClean="0"/>
              <a:t> AGREED by WG</a:t>
            </a:r>
          </a:p>
          <a:p>
            <a:pPr marL="457200" lvl="1" indent="0">
              <a:buNone/>
            </a:pPr>
            <a:endParaRPr lang="en-GB" sz="1200" b="1" dirty="0"/>
          </a:p>
          <a:p>
            <a:pPr marL="0" indent="0">
              <a:buNone/>
            </a:pPr>
            <a:endParaRPr lang="fr-FR" sz="1600" dirty="0"/>
          </a:p>
          <a:p>
            <a:endParaRPr lang="en-GB" sz="1600" dirty="0"/>
          </a:p>
          <a:p>
            <a:endParaRPr lang="en-GB" dirty="0"/>
          </a:p>
        </p:txBody>
      </p:sp>
    </p:spTree>
    <p:extLst>
      <p:ext uri="{BB962C8B-B14F-4D97-AF65-F5344CB8AC3E}">
        <p14:creationId xmlns:p14="http://schemas.microsoft.com/office/powerpoint/2010/main" val="21511062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843</Words>
  <Application>Microsoft Office PowerPoint</Application>
  <PresentationFormat>On-screen Show (4:3)</PresentationFormat>
  <Paragraphs>105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Process for SW Development</vt:lpstr>
      <vt:lpstr>Objectives</vt:lpstr>
      <vt:lpstr>Scenario </vt:lpstr>
      <vt:lpstr>Gitlab Project MAS/SDT</vt:lpstr>
      <vt:lpstr>Master Branch = Baseline</vt:lpstr>
      <vt:lpstr>Procedure</vt:lpstr>
      <vt:lpstr>Procedure</vt:lpstr>
      <vt:lpstr>Procedure</vt:lpstr>
      <vt:lpstr>Procedure</vt:lpstr>
      <vt:lpstr>External Contributions</vt:lpstr>
      <vt:lpstr>Thoughts</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&lt;Presentation Title&gt;</dc:title>
  <dc:creator>oneM2M</dc:creator>
  <cp:lastModifiedBy>kraft.andreas</cp:lastModifiedBy>
  <cp:revision>67</cp:revision>
  <dcterms:created xsi:type="dcterms:W3CDTF">2012-09-11T22:52:11Z</dcterms:created>
  <dcterms:modified xsi:type="dcterms:W3CDTF">2017-08-16T12:28:11Z</dcterms:modified>
</cp:coreProperties>
</file>