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1"/>
  </p:notesMasterIdLst>
  <p:handoutMasterIdLst>
    <p:handoutMasterId r:id="rId12"/>
  </p:handoutMasterIdLst>
  <p:sldIdLst>
    <p:sldId id="305" r:id="rId2"/>
    <p:sldId id="831" r:id="rId3"/>
    <p:sldId id="837" r:id="rId4"/>
    <p:sldId id="833" r:id="rId5"/>
    <p:sldId id="832" r:id="rId6"/>
    <p:sldId id="834" r:id="rId7"/>
    <p:sldId id="835" r:id="rId8"/>
    <p:sldId id="836" r:id="rId9"/>
    <p:sldId id="815" r:id="rId10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ualcomm_JB1" initials="QC_J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054"/>
    <a:srgbClr val="376092"/>
    <a:srgbClr val="34B233"/>
    <a:srgbClr val="B42025"/>
    <a:srgbClr val="F723CA"/>
    <a:srgbClr val="77933C"/>
    <a:srgbClr val="A88000"/>
    <a:srgbClr val="FF9933"/>
    <a:srgbClr val="4F81BD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6" autoAdjust="0"/>
    <p:restoredTop sz="83086" autoAdjust="0"/>
  </p:normalViewPr>
  <p:slideViewPr>
    <p:cSldViewPr>
      <p:cViewPr varScale="1">
        <p:scale>
          <a:sx n="119" d="100"/>
          <a:sy n="119" d="100"/>
        </p:scale>
        <p:origin x="16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3006" y="-114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401609-F54A-4009-91CF-0BEF828445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9522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3AF17833-FF17-4930-ACA3-4A68716B5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4782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Other suggested titles:</a:t>
            </a:r>
          </a:p>
          <a:p>
            <a:endParaRPr lang="en-US" dirty="0"/>
          </a:p>
          <a:p>
            <a:r>
              <a:rPr lang="en-US" dirty="0"/>
              <a:t>“Benefits of oneM2M Standardization”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55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305800" y="6400800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fld id="{B52B8AB2-264B-4AC2-9175-A38C93BC556B}" type="slidenum">
              <a:rPr lang="en-US" sz="1200" smtClean="0"/>
              <a:pPr algn="r"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305800" y="6400800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fld id="{B52B8AB2-264B-4AC2-9175-A38C93BC556B}" type="slidenum">
              <a:rPr lang="en-US" sz="1200" smtClean="0"/>
              <a:pPr algn="r">
                <a:defRPr/>
              </a:pPr>
              <a:t>‹#›</a:t>
            </a:fld>
            <a:endParaRPr lang="en-US" sz="1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>
            <a:lvl1pPr>
              <a:lnSpc>
                <a:spcPct val="85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305800" y="6400800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fld id="{B52B8AB2-264B-4AC2-9175-A38C93BC556B}" type="slidenum">
              <a:rPr lang="en-US" sz="1200" smtClean="0"/>
              <a:pPr algn="r"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305800" y="6400800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fld id="{B52B8AB2-264B-4AC2-9175-A38C93BC556B}" type="slidenum">
              <a:rPr lang="en-US" sz="1200" smtClean="0"/>
              <a:pPr algn="r"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457200" y="5075238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1581150" y="152400"/>
            <a:ext cx="5981700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076826"/>
            <a:ext cx="7772400" cy="12192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rgbClr val="C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3629025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lnSpc>
                <a:spcPct val="90000"/>
              </a:lnSpc>
              <a:defRPr sz="4800" b="1" cap="all">
                <a:solidFill>
                  <a:srgbClr val="A0A0A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05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 userDrawn="1"/>
        </p:nvSpPr>
        <p:spPr>
          <a:xfrm>
            <a:off x="3903686" y="6400800"/>
            <a:ext cx="12779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/>
              <a:t>© 2017 oneM2M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66" r:id="rId2"/>
    <p:sldLayoutId id="2147484267" r:id="rId3"/>
    <p:sldLayoutId id="2147484268" r:id="rId4"/>
    <p:sldLayoutId id="2147484273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85800" y="5069775"/>
            <a:ext cx="7772400" cy="121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r>
              <a:rPr lang="en-US" altLang="ko-KR" sz="2000" dirty="0">
                <a:solidFill>
                  <a:srgbClr val="B42025"/>
                </a:solidFill>
                <a:ea typeface="굴림" panose="020B0600000101010101" pitchFamily="34" charset="-127"/>
              </a:rPr>
              <a:t>Group Name: MAS WG</a:t>
            </a:r>
          </a:p>
          <a:p>
            <a:pPr eaLnBrk="1" hangingPunct="1"/>
            <a:r>
              <a:rPr lang="en-US" altLang="ko-KR" sz="2000" dirty="0">
                <a:solidFill>
                  <a:srgbClr val="B42025"/>
                </a:solidFill>
                <a:ea typeface="굴림" panose="020B0600000101010101" pitchFamily="34" charset="-127"/>
              </a:rPr>
              <a:t>Source: </a:t>
            </a:r>
            <a:r>
              <a:rPr lang="fr-FR" sz="2000" dirty="0"/>
              <a:t>Bob Flynn, Convida Wireless (Seed.Dale@ConvidaWireless.com)</a:t>
            </a:r>
          </a:p>
          <a:p>
            <a:pPr eaLnBrk="1" hangingPunct="1"/>
            <a:r>
              <a:rPr lang="en-US" altLang="ko-KR" sz="2000" dirty="0">
                <a:solidFill>
                  <a:srgbClr val="B42025"/>
                </a:solidFill>
                <a:ea typeface="굴림" panose="020B0600000101010101" pitchFamily="34" charset="-127"/>
              </a:rPr>
              <a:t>Meeting Date: 2018-07-15 (MAS36)</a:t>
            </a:r>
          </a:p>
          <a:p>
            <a:pPr eaLnBrk="1" hangingPunct="1"/>
            <a:r>
              <a:rPr lang="en-US" altLang="ko-KR" sz="2000" dirty="0">
                <a:solidFill>
                  <a:srgbClr val="B42025"/>
                </a:solidFill>
                <a:ea typeface="굴림" panose="020B0600000101010101" pitchFamily="34" charset="-127"/>
              </a:rPr>
              <a:t>MAS-2017-0110-HAIM_Data_Model_issues.ppt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40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HAIM Data Model Issues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TS-0023 defines the HAIM model and many specific devices for the Home domain</a:t>
            </a:r>
          </a:p>
          <a:p>
            <a:r>
              <a:rPr lang="en-US" dirty="0"/>
              <a:t>Several parties are developing implementation of HAIM entities</a:t>
            </a:r>
          </a:p>
          <a:p>
            <a:r>
              <a:rPr lang="en-US" dirty="0"/>
              <a:t>There are questions about the intended call flows and API, as exposed to a user of the HAIM device</a:t>
            </a:r>
          </a:p>
          <a:p>
            <a:r>
              <a:rPr lang="en-US" dirty="0"/>
              <a:t>oneM2M is starting to develop similar models for other Verticals, therefore these questions should be addressed early before developing more specification on solutions that need some more definitions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0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0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HAIM Model of Lightbulb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7300A63-DF9A-48EF-AC56-EF4628CF53AC}" type="slidenum">
              <a:rPr lang="en-US" altLang="fr-FR" smtClean="0">
                <a:solidFill>
                  <a:srgbClr val="898989"/>
                </a:solidFill>
              </a:rPr>
              <a:pPr/>
              <a:t>3</a:t>
            </a:fld>
            <a:endParaRPr lang="en-US" altLang="fr-FR">
              <a:solidFill>
                <a:srgbClr val="898989"/>
              </a:solidFill>
            </a:endParaRPr>
          </a:p>
        </p:txBody>
      </p:sp>
      <p:pic>
        <p:nvPicPr>
          <p:cNvPr id="614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312863"/>
            <a:ext cx="42672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90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F5B4-944A-4A78-A51C-A73635224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Device Light Resource Overview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6A16A2C-F8B3-4B7D-A360-EB307C406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5562600"/>
            <a:ext cx="8455914" cy="685800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All HAIM resources (red boxes) are specializations of &lt;</a:t>
            </a:r>
            <a:r>
              <a:rPr lang="en-GB" dirty="0" err="1"/>
              <a:t>flexContainer</a:t>
            </a:r>
            <a:r>
              <a:rPr lang="en-GB" dirty="0"/>
              <a:t>&gt; resources</a:t>
            </a:r>
          </a:p>
          <a:p>
            <a:r>
              <a:rPr lang="en-GB" dirty="0" err="1"/>
              <a:t>Datapoints</a:t>
            </a:r>
            <a:r>
              <a:rPr lang="en-GB" dirty="0"/>
              <a:t> are mapped as a </a:t>
            </a:r>
            <a:r>
              <a:rPr lang="en-GB" dirty="0"/>
              <a:t>[</a:t>
            </a:r>
            <a:r>
              <a:rPr lang="en-GB" dirty="0" err="1"/>
              <a:t>customAttribute</a:t>
            </a:r>
            <a:r>
              <a:rPr lang="en-GB" dirty="0"/>
              <a:t>] of &lt;</a:t>
            </a:r>
            <a:r>
              <a:rPr lang="en-GB" dirty="0" err="1"/>
              <a:t>flexContainer</a:t>
            </a:r>
            <a:r>
              <a:rPr lang="en-GB" dirty="0"/>
              <a:t>&gt; resource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F802E-C3F2-40E9-B1E0-FEB47F163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defRPr/>
            </a:pPr>
            <a:fld id="{379C486E-DB2A-4BE6-BF4D-5CBEF5B8BFFA}" type="slidenum">
              <a:rPr lang="en-US" smtClean="0"/>
              <a:pPr algn="r">
                <a:defRPr/>
              </a:pPr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6951AC-0516-44C5-B3BD-37CAB0B3A2EA}"/>
              </a:ext>
            </a:extLst>
          </p:cNvPr>
          <p:cNvSpPr/>
          <p:nvPr/>
        </p:nvSpPr>
        <p:spPr>
          <a:xfrm>
            <a:off x="448010" y="1992784"/>
            <a:ext cx="3904580" cy="5755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deviceLight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60C638-FE13-4935-8BAE-541CC824A104}"/>
              </a:ext>
            </a:extLst>
          </p:cNvPr>
          <p:cNvSpPr/>
          <p:nvPr/>
        </p:nvSpPr>
        <p:spPr>
          <a:xfrm>
            <a:off x="2885070" y="2819400"/>
            <a:ext cx="3904580" cy="5755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binarySwitch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CDA7A-46FD-4802-8B6D-75DD6CC8720B}"/>
              </a:ext>
            </a:extLst>
          </p:cNvPr>
          <p:cNvSpPr/>
          <p:nvPr/>
        </p:nvSpPr>
        <p:spPr>
          <a:xfrm>
            <a:off x="5042985" y="3593653"/>
            <a:ext cx="3904580" cy="5755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toggle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8B96FC-CC8E-4C1F-88FA-9D33C90473A9}"/>
              </a:ext>
            </a:extLst>
          </p:cNvPr>
          <p:cNvSpPr txBox="1"/>
          <p:nvPr/>
        </p:nvSpPr>
        <p:spPr>
          <a:xfrm>
            <a:off x="4545579" y="2120361"/>
            <a:ext cx="17610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/>
              <a:t>Device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5AB8E6-C891-4B20-93BE-6CC8C158115E}"/>
              </a:ext>
            </a:extLst>
          </p:cNvPr>
          <p:cNvSpPr txBox="1"/>
          <p:nvPr/>
        </p:nvSpPr>
        <p:spPr>
          <a:xfrm>
            <a:off x="693267" y="2968660"/>
            <a:ext cx="17610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/>
              <a:t>Module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8B433F-1BD6-4D61-B311-F568DF036FB4}"/>
              </a:ext>
            </a:extLst>
          </p:cNvPr>
          <p:cNvSpPr txBox="1"/>
          <p:nvPr/>
        </p:nvSpPr>
        <p:spPr>
          <a:xfrm>
            <a:off x="693267" y="3742914"/>
            <a:ext cx="17610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/>
              <a:t>Action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AB0503D5-195A-42C4-9BEE-716691FE8861}"/>
              </a:ext>
            </a:extLst>
          </p:cNvPr>
          <p:cNvCxnSpPr>
            <a:stCxn id="5" idx="2"/>
            <a:endCxn id="6" idx="1"/>
          </p:cNvCxnSpPr>
          <p:nvPr/>
        </p:nvCxnSpPr>
        <p:spPr>
          <a:xfrm rot="16200000" flipH="1">
            <a:off x="2373257" y="2595347"/>
            <a:ext cx="538856" cy="48477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BA25B729-D02F-408F-8534-A9812DF950F5}"/>
              </a:ext>
            </a:extLst>
          </p:cNvPr>
          <p:cNvCxnSpPr>
            <a:stCxn id="6" idx="2"/>
            <a:endCxn id="7" idx="1"/>
          </p:cNvCxnSpPr>
          <p:nvPr/>
        </p:nvCxnSpPr>
        <p:spPr>
          <a:xfrm rot="16200000" flipH="1">
            <a:off x="4696925" y="3535354"/>
            <a:ext cx="486494" cy="20562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/>
          </p:cNvPr>
          <p:cNvSpPr/>
          <p:nvPr/>
        </p:nvSpPr>
        <p:spPr>
          <a:xfrm>
            <a:off x="5050735" y="4298881"/>
            <a:ext cx="3904580" cy="575520"/>
          </a:xfrm>
          <a:prstGeom prst="rect">
            <a:avLst/>
          </a:prstGeom>
          <a:noFill/>
          <a:ln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</a:rPr>
              <a:t>PowerState:Boolean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7" name="Connector: Elbow 16">
            <a:extLst/>
          </p:cNvPr>
          <p:cNvCxnSpPr>
            <a:endCxn id="16" idx="1"/>
          </p:cNvCxnSpPr>
          <p:nvPr/>
        </p:nvCxnSpPr>
        <p:spPr>
          <a:xfrm rot="16200000" flipH="1">
            <a:off x="4348188" y="3884093"/>
            <a:ext cx="1191721" cy="213373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/>
          </p:cNvPr>
          <p:cNvSpPr txBox="1"/>
          <p:nvPr/>
        </p:nvSpPr>
        <p:spPr>
          <a:xfrm>
            <a:off x="693267" y="4427457"/>
            <a:ext cx="17610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 err="1"/>
              <a:t>Datapoint</a:t>
            </a:r>
            <a:endParaRPr lang="en-GB" sz="1500" b="1" dirty="0"/>
          </a:p>
        </p:txBody>
      </p:sp>
    </p:spTree>
    <p:extLst>
      <p:ext uri="{BB962C8B-B14F-4D97-AF65-F5344CB8AC3E}">
        <p14:creationId xmlns:p14="http://schemas.microsoft.com/office/powerpoint/2010/main" val="244637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ways the IN-AE turns the light 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2913"/>
            <a:ext cx="4267200" cy="2214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3800475"/>
            <a:ext cx="4248150" cy="2286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712914"/>
            <a:ext cx="4130154" cy="22964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799548"/>
            <a:ext cx="4130154" cy="229645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85800" y="6248400"/>
            <a:ext cx="3698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Message charts from Ian Sharpe, ATIS</a:t>
            </a:r>
          </a:p>
        </p:txBody>
      </p:sp>
    </p:spTree>
    <p:extLst>
      <p:ext uri="{BB962C8B-B14F-4D97-AF65-F5344CB8AC3E}">
        <p14:creationId xmlns:p14="http://schemas.microsoft.com/office/powerpoint/2010/main" val="108664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each of the 4 ways to turn the light on, the state of the system is different</a:t>
            </a:r>
          </a:p>
          <a:p>
            <a:r>
              <a:rPr lang="en-US" dirty="0"/>
              <a:t>This means that an application developed to support a HAIM lightbulb MUST be able to support ALL 4 approaches</a:t>
            </a:r>
          </a:p>
          <a:p>
            <a:r>
              <a:rPr lang="en-US" dirty="0"/>
              <a:t>High complexity for Application developers</a:t>
            </a:r>
          </a:p>
          <a:p>
            <a:r>
              <a:rPr lang="en-US" dirty="0"/>
              <a:t>This is not consistent with the goal of oneM2M – but we are really close!</a:t>
            </a:r>
          </a:p>
        </p:txBody>
      </p:sp>
    </p:spTree>
    <p:extLst>
      <p:ext uri="{BB962C8B-B14F-4D97-AF65-F5344CB8AC3E}">
        <p14:creationId xmlns:p14="http://schemas.microsoft.com/office/powerpoint/2010/main" val="203558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Define a desired interface (from the IN-AE perspective) that the HAIM model should expose, for example:</a:t>
            </a:r>
          </a:p>
          <a:p>
            <a:pPr lvl="1"/>
            <a:r>
              <a:rPr lang="en-US" dirty="0"/>
              <a:t>When an IN-AE want to change the state of a binary switch it uses the “toggle” action module.  The user can issue one of three action commands: </a:t>
            </a:r>
          </a:p>
          <a:p>
            <a:pPr lvl="2"/>
            <a:r>
              <a:rPr lang="en-US" dirty="0"/>
              <a:t>Turn the Light On</a:t>
            </a:r>
          </a:p>
          <a:p>
            <a:pPr lvl="2"/>
            <a:r>
              <a:rPr lang="en-US" dirty="0"/>
              <a:t>Turn the Light Off</a:t>
            </a:r>
          </a:p>
          <a:p>
            <a:pPr lvl="2"/>
            <a:r>
              <a:rPr lang="en-US" dirty="0"/>
              <a:t>Toggle the current state of the Light</a:t>
            </a:r>
          </a:p>
          <a:p>
            <a:pPr lvl="1"/>
            <a:r>
              <a:rPr lang="en-US" dirty="0"/>
              <a:t>When the toggle action is issued, an OK response is generated regardless of the result of the action when the HAIM device successfully receives the command</a:t>
            </a:r>
          </a:p>
          <a:p>
            <a:pPr lvl="1"/>
            <a:r>
              <a:rPr lang="en-US" dirty="0"/>
              <a:t>The HAIM device updates the state of the device in the “</a:t>
            </a:r>
            <a:r>
              <a:rPr lang="en-US" dirty="0" err="1"/>
              <a:t>PowerState</a:t>
            </a:r>
            <a:r>
              <a:rPr lang="en-US" dirty="0"/>
              <a:t>” custom attribute associated with the “action” module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DataPoint</a:t>
            </a:r>
            <a:r>
              <a:rPr lang="en-US" dirty="0"/>
              <a:t> Attribute is </a:t>
            </a:r>
            <a:r>
              <a:rPr lang="en-US" dirty="0" err="1"/>
              <a:t>ReadOnly</a:t>
            </a:r>
            <a:r>
              <a:rPr lang="en-US" dirty="0"/>
              <a:t> for the IN-AE</a:t>
            </a:r>
          </a:p>
          <a:p>
            <a:r>
              <a:rPr lang="en-US" dirty="0"/>
              <a:t>These definitions require the following changes </a:t>
            </a:r>
          </a:p>
          <a:p>
            <a:pPr lvl="1"/>
            <a:r>
              <a:rPr lang="en-US" dirty="0"/>
              <a:t>“Toggle” Action Module needs a custom attribute with values (ON, OFF, TOGGLE)</a:t>
            </a:r>
          </a:p>
          <a:p>
            <a:pPr lvl="2"/>
            <a:r>
              <a:rPr lang="en-US" dirty="0"/>
              <a:t>This eliminates the defect regarding the “empty” update</a:t>
            </a:r>
          </a:p>
          <a:p>
            <a:pPr lvl="1"/>
            <a:r>
              <a:rPr lang="en-US" dirty="0"/>
              <a:t>Specification that a “Blocking-Update” subscription is used because of </a:t>
            </a:r>
            <a:r>
              <a:rPr lang="en-US" i="1" dirty="0"/>
              <a:t>“</a:t>
            </a:r>
            <a:r>
              <a:rPr lang="en-US" i="1" dirty="0"/>
              <a:t>when the HAIM device successfully receives the command”</a:t>
            </a:r>
          </a:p>
          <a:p>
            <a:pPr lvl="1"/>
            <a:r>
              <a:rPr lang="en-US" dirty="0"/>
              <a:t>Specification that the HAIM device must update a “</a:t>
            </a:r>
            <a:r>
              <a:rPr lang="en-US" dirty="0" err="1"/>
              <a:t>DataPoint</a:t>
            </a:r>
            <a:r>
              <a:rPr lang="en-US" dirty="0"/>
              <a:t>” based on </a:t>
            </a:r>
            <a:r>
              <a:rPr lang="en-US" dirty="0" err="1"/>
              <a:t>statechanges</a:t>
            </a:r>
            <a:r>
              <a:rPr lang="en-US" dirty="0"/>
              <a:t> triggered by an “Action” Module</a:t>
            </a:r>
          </a:p>
          <a:p>
            <a:pPr lvl="1"/>
            <a:r>
              <a:rPr lang="en-US" dirty="0"/>
              <a:t>Clarification that “Command/Control” of a HAIM device is achieved through the “Action” Module and “State” is determined through the “</a:t>
            </a:r>
            <a:r>
              <a:rPr lang="en-US" dirty="0" err="1"/>
              <a:t>DataPoint</a:t>
            </a:r>
            <a:r>
              <a:rPr lang="en-US" dirty="0"/>
              <a:t>” attributes and that “client” applications of the HAIM device shall not WRITE the “</a:t>
            </a:r>
            <a:r>
              <a:rPr lang="en-US" dirty="0" err="1"/>
              <a:t>DataPoint</a:t>
            </a:r>
            <a:r>
              <a:rPr lang="en-US" dirty="0"/>
              <a:t>” attributes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8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#2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38400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en-US" dirty="0"/>
              <a:t>Generally Speaking, a retrieve of information about a device is reflected in a oneM2M resource. For example, to determine if the light is on, read the “</a:t>
            </a:r>
            <a:r>
              <a:rPr lang="en-US" dirty="0" err="1"/>
              <a:t>powerState</a:t>
            </a:r>
            <a:r>
              <a:rPr lang="en-US" dirty="0"/>
              <a:t>” attribute</a:t>
            </a:r>
          </a:p>
          <a:p>
            <a:pPr lvl="1">
              <a:defRPr/>
            </a:pPr>
            <a:r>
              <a:rPr lang="en-US" dirty="0"/>
              <a:t>However, a reasonable use case is a desire to force a request to directly address the device for the desired information.</a:t>
            </a:r>
          </a:p>
          <a:p>
            <a:pPr lvl="1">
              <a:defRPr/>
            </a:pPr>
            <a:r>
              <a:rPr lang="en-US" dirty="0"/>
              <a:t>We cannot do this in oneM2M right now</a:t>
            </a:r>
          </a:p>
          <a:p>
            <a:pPr>
              <a:defRPr/>
            </a:pPr>
            <a:r>
              <a:rPr lang="en-US" dirty="0"/>
              <a:t>Requirements</a:t>
            </a:r>
          </a:p>
          <a:p>
            <a:pPr lvl="1">
              <a:defRPr/>
            </a:pPr>
            <a:r>
              <a:rPr lang="en-US" dirty="0"/>
              <a:t>A method to indicate in a Request that the CSE should “Go to the Device for this Retrieve”</a:t>
            </a:r>
          </a:p>
          <a:p>
            <a:pPr lvl="2">
              <a:defRPr/>
            </a:pPr>
            <a:r>
              <a:rPr lang="en-US" dirty="0"/>
              <a:t>Similar to </a:t>
            </a:r>
            <a:r>
              <a:rPr lang="en-US" dirty="0" err="1"/>
              <a:t>rcn</a:t>
            </a:r>
            <a:r>
              <a:rPr lang="en-US" dirty="0"/>
              <a:t>=7 (Original Resource)</a:t>
            </a:r>
          </a:p>
          <a:p>
            <a:pPr lvl="1">
              <a:defRPr/>
            </a:pPr>
            <a:r>
              <a:rPr lang="en-US" dirty="0"/>
              <a:t>A Retrieve retargeting method</a:t>
            </a:r>
          </a:p>
          <a:p>
            <a:pPr lvl="2">
              <a:defRPr/>
            </a:pPr>
            <a:r>
              <a:rPr lang="en-US" dirty="0"/>
              <a:t>When the RETRIEVE request is received, the response to the originator should wait for a response from the device, and provide the data from the </a:t>
            </a:r>
            <a:r>
              <a:rPr lang="en-US" dirty="0" err="1"/>
              <a:t>NoDN</a:t>
            </a:r>
            <a:r>
              <a:rPr lang="en-US" dirty="0"/>
              <a:t> in the response message.</a:t>
            </a:r>
          </a:p>
          <a:p>
            <a:pPr>
              <a:defRPr/>
            </a:pPr>
            <a:r>
              <a:rPr lang="en-US" dirty="0"/>
              <a:t>Proposal</a:t>
            </a:r>
          </a:p>
          <a:p>
            <a:pPr lvl="1">
              <a:defRPr/>
            </a:pPr>
            <a:endParaRPr lang="en-US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733800"/>
            <a:ext cx="6188075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153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Why is this important?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997693"/>
            <a:ext cx="8472933" cy="39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85000"/>
              </a:lnSpc>
              <a:defRPr sz="36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rgbClr val="C00000"/>
                </a:solidFill>
              </a:defRPr>
            </a:lvl2pPr>
            <a:lvl3pPr algn="ctr" eaLnBrk="0" hangingPunct="0">
              <a:defRPr sz="4400">
                <a:solidFill>
                  <a:srgbClr val="C00000"/>
                </a:solidFill>
              </a:defRPr>
            </a:lvl3pPr>
            <a:lvl4pPr algn="ctr" eaLnBrk="0" hangingPunct="0">
              <a:defRPr sz="4400">
                <a:solidFill>
                  <a:srgbClr val="C00000"/>
                </a:solidFill>
              </a:defRPr>
            </a:lvl4pPr>
            <a:lvl5pPr algn="ctr" eaLnBrk="0" hangingPunct="0">
              <a:defRPr sz="4400">
                <a:solidFill>
                  <a:srgbClr val="C00000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</a:defRPr>
            </a:lvl9pPr>
          </a:lstStyle>
          <a:p>
            <a:pPr marL="914400" lvl="1" indent="-457200" algn="l">
              <a:buAutoNum type="arabicParenR"/>
            </a:pPr>
            <a:r>
              <a:rPr lang="en-US" sz="1800" dirty="0">
                <a:sym typeface="Wingdings" panose="05000000000000000000" pitchFamily="2" charset="2"/>
              </a:rPr>
              <a:t>oneM2M should give application developers more end-to-end transparency so that they are able to get information directly from the device</a:t>
            </a:r>
          </a:p>
          <a:p>
            <a:pPr lvl="3" algn="l"/>
            <a:r>
              <a:rPr lang="en-US" sz="1600" i="1" dirty="0">
                <a:sym typeface="Wingdings" panose="05000000000000000000" pitchFamily="2" charset="2"/>
              </a:rPr>
              <a:t>E.g. If a device, like a lightbulb, hosts the device state then the state needs to be available through a RESTful interface</a:t>
            </a:r>
          </a:p>
          <a:p>
            <a:pPr marL="914400" lvl="1" indent="-457200" algn="l">
              <a:buAutoNum type="arabicParenR"/>
            </a:pPr>
            <a:endParaRPr lang="en-US" sz="1800" dirty="0">
              <a:sym typeface="Wingdings" panose="05000000000000000000" pitchFamily="2" charset="2"/>
            </a:endParaRPr>
          </a:p>
          <a:p>
            <a:pPr marL="914400" lvl="1" indent="-457200" algn="l">
              <a:buAutoNum type="arabicParenR"/>
            </a:pPr>
            <a:r>
              <a:rPr lang="en-US" sz="1800" dirty="0">
                <a:sym typeface="Wingdings" panose="05000000000000000000" pitchFamily="2" charset="2"/>
              </a:rPr>
              <a:t>Provide more flexibility and optimization needed for some oneM2M deployments.  </a:t>
            </a:r>
          </a:p>
          <a:p>
            <a:pPr lvl="1" algn="l"/>
            <a:endParaRPr lang="en-US" sz="1600" i="1" dirty="0">
              <a:sym typeface="Wingdings" panose="05000000000000000000" pitchFamily="2" charset="2"/>
            </a:endParaRPr>
          </a:p>
          <a:p>
            <a:pPr lvl="3" algn="l"/>
            <a:r>
              <a:rPr lang="en-US" sz="1600" i="1" dirty="0">
                <a:sym typeface="Wingdings" panose="05000000000000000000" pitchFamily="2" charset="2"/>
              </a:rPr>
              <a:t>E.g. For interworking oneM2M with other RESTful technologies that allow devices to host their own resources.</a:t>
            </a:r>
          </a:p>
          <a:p>
            <a:pPr lvl="3" algn="l"/>
            <a:endParaRPr lang="en-US" sz="1600" i="1" dirty="0">
              <a:sym typeface="Wingdings" panose="05000000000000000000" pitchFamily="2" charset="2"/>
            </a:endParaRPr>
          </a:p>
          <a:p>
            <a:pPr lvl="3" algn="l"/>
            <a:r>
              <a:rPr lang="en-US" sz="1600" i="1" dirty="0">
                <a:sym typeface="Wingdings" panose="05000000000000000000" pitchFamily="2" charset="2"/>
              </a:rPr>
              <a:t>E.g. Deployments requiring lower end-to-end latency request handling</a:t>
            </a:r>
          </a:p>
          <a:p>
            <a:pPr marL="457200" indent="-457200" algn="l">
              <a:buAutoNum type="arabicParenR"/>
            </a:pPr>
            <a:endParaRPr lang="en-US" sz="2000" dirty="0">
              <a:sym typeface="Wingdings" panose="05000000000000000000" pitchFamily="2" charset="2"/>
            </a:endParaRPr>
          </a:p>
          <a:p>
            <a:pPr lvl="1" algn="l"/>
            <a:r>
              <a:rPr lang="en-US" sz="1800" i="1" dirty="0">
                <a:solidFill>
                  <a:srgbClr val="00B0F0"/>
                </a:solidFill>
                <a:sym typeface="Wingdings" panose="05000000000000000000" pitchFamily="2" charset="2"/>
              </a:rPr>
              <a:t>Examples of some other RESTful technologies that allow device apps to host their own resources include OCF, LWM2M, many </a:t>
            </a:r>
            <a:r>
              <a:rPr lang="en-US" sz="1800" i="1" dirty="0" err="1">
                <a:solidFill>
                  <a:srgbClr val="00B0F0"/>
                </a:solidFill>
                <a:sym typeface="Wingdings" panose="05000000000000000000" pitchFamily="2" charset="2"/>
              </a:rPr>
              <a:t>CoAP</a:t>
            </a:r>
            <a:r>
              <a:rPr lang="en-US" sz="1800" i="1" dirty="0">
                <a:solidFill>
                  <a:srgbClr val="00B0F0"/>
                </a:solidFill>
                <a:sym typeface="Wingdings" panose="05000000000000000000" pitchFamily="2" charset="2"/>
              </a:rPr>
              <a:t> based </a:t>
            </a:r>
            <a:r>
              <a:rPr lang="en-US" sz="1800" i="1" dirty="0" err="1">
                <a:solidFill>
                  <a:srgbClr val="00B0F0"/>
                </a:solidFill>
                <a:sym typeface="Wingdings" panose="05000000000000000000" pitchFamily="2" charset="2"/>
              </a:rPr>
              <a:t>IoT</a:t>
            </a:r>
            <a:r>
              <a:rPr lang="en-US" sz="1800" i="1" dirty="0">
                <a:solidFill>
                  <a:srgbClr val="00B0F0"/>
                </a:solidFill>
                <a:sym typeface="Wingdings" panose="05000000000000000000" pitchFamily="2" charset="2"/>
              </a:rPr>
              <a:t> deployments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248875" y="5659109"/>
            <a:ext cx="383730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657215" y="5667690"/>
            <a:ext cx="383730" cy="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5260555" y="5029200"/>
            <a:ext cx="2821550" cy="260048"/>
            <a:chOff x="1681245" y="2424882"/>
            <a:chExt cx="3903355" cy="519616"/>
          </a:xfrm>
        </p:grpSpPr>
        <p:cxnSp>
          <p:nvCxnSpPr>
            <p:cNvPr id="27" name="Straight Connector 26"/>
            <p:cNvCxnSpPr>
              <a:stCxn id="28" idx="3"/>
              <a:endCxn id="22" idx="6"/>
            </p:cNvCxnSpPr>
            <p:nvPr/>
          </p:nvCxnSpPr>
          <p:spPr>
            <a:xfrm flipV="1">
              <a:off x="2421918" y="2674576"/>
              <a:ext cx="877752" cy="30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11"/>
            <p:cNvSpPr/>
            <p:nvPr/>
          </p:nvSpPr>
          <p:spPr bwMode="auto">
            <a:xfrm>
              <a:off x="1681245" y="2424882"/>
              <a:ext cx="740673" cy="505442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rgbClr val="545054"/>
              </a:solidFill>
              <a:prstDash val="solid"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0" rIns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ADN-AE</a:t>
              </a:r>
            </a:p>
          </p:txBody>
        </p:sp>
        <p:sp>
          <p:nvSpPr>
            <p:cNvPr id="29" name="Rounded Rectangle 12"/>
            <p:cNvSpPr/>
            <p:nvPr/>
          </p:nvSpPr>
          <p:spPr bwMode="auto">
            <a:xfrm>
              <a:off x="4843929" y="2439054"/>
              <a:ext cx="740671" cy="505444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rgbClr val="545054"/>
              </a:solidFill>
              <a:prstDash val="solid"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0" rIns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AE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 flipV="1">
            <a:off x="7022512" y="5155679"/>
            <a:ext cx="578603" cy="126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6"/>
          <p:cNvSpPr/>
          <p:nvPr/>
        </p:nvSpPr>
        <p:spPr bwMode="auto">
          <a:xfrm>
            <a:off x="6403709" y="5029821"/>
            <a:ext cx="784047" cy="25295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prstClr val="white"/>
                </a:solidFill>
              </a:rPr>
              <a:t>MN-CSE</a:t>
            </a:r>
          </a:p>
        </p:txBody>
      </p:sp>
      <p:sp>
        <p:nvSpPr>
          <p:cNvPr id="10" name="Rounded Rectangle 31"/>
          <p:cNvSpPr/>
          <p:nvPr/>
        </p:nvSpPr>
        <p:spPr bwMode="auto">
          <a:xfrm>
            <a:off x="5946508" y="5500052"/>
            <a:ext cx="393451" cy="318114"/>
          </a:xfrm>
          <a:prstGeom prst="roundRect">
            <a:avLst/>
          </a:prstGeom>
          <a:gradFill>
            <a:gsLst>
              <a:gs pos="0">
                <a:schemeClr val="accent1"/>
              </a:gs>
              <a:gs pos="46000">
                <a:schemeClr val="accent1"/>
              </a:gs>
              <a:gs pos="100000">
                <a:schemeClr val="accent2"/>
              </a:gs>
            </a:gsLst>
            <a:lin ang="16200000" scaled="0"/>
          </a:gra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kern="0" dirty="0">
                <a:solidFill>
                  <a:prstClr val="white"/>
                </a:solidFill>
                <a:latin typeface="+mn-lt"/>
                <a:cs typeface="+mn-cs"/>
              </a:rPr>
              <a:t>IPE</a:t>
            </a:r>
          </a:p>
        </p:txBody>
      </p:sp>
      <p:sp>
        <p:nvSpPr>
          <p:cNvPr id="11" name="Rounded Rectangle 34"/>
          <p:cNvSpPr/>
          <p:nvPr/>
        </p:nvSpPr>
        <p:spPr bwMode="auto">
          <a:xfrm>
            <a:off x="5280808" y="5545524"/>
            <a:ext cx="475760" cy="22717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 err="1">
                <a:solidFill>
                  <a:prstClr val="white"/>
                </a:solidFill>
                <a:latin typeface="+mn-lt"/>
                <a:cs typeface="+mn-cs"/>
              </a:rPr>
              <a:t>NoDN</a:t>
            </a:r>
            <a:endParaRPr lang="en-US" sz="11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136818" y="5671382"/>
            <a:ext cx="578603" cy="126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38"/>
          <p:cNvSpPr/>
          <p:nvPr/>
        </p:nvSpPr>
        <p:spPr bwMode="auto">
          <a:xfrm>
            <a:off x="6518015" y="5545524"/>
            <a:ext cx="784047" cy="25295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prstClr val="white"/>
                </a:solidFill>
              </a:rPr>
              <a:t>MN-CSE</a:t>
            </a:r>
          </a:p>
        </p:txBody>
      </p:sp>
      <p:sp>
        <p:nvSpPr>
          <p:cNvPr id="14" name="Rounded Rectangle 41"/>
          <p:cNvSpPr/>
          <p:nvPr/>
        </p:nvSpPr>
        <p:spPr bwMode="auto">
          <a:xfrm>
            <a:off x="7558852" y="5551997"/>
            <a:ext cx="535396" cy="25295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633811" y="6133676"/>
            <a:ext cx="978541" cy="1778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48"/>
          <p:cNvSpPr/>
          <p:nvPr/>
        </p:nvSpPr>
        <p:spPr bwMode="auto">
          <a:xfrm>
            <a:off x="5260555" y="6015755"/>
            <a:ext cx="475760" cy="22717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 err="1">
                <a:solidFill>
                  <a:prstClr val="white"/>
                </a:solidFill>
                <a:latin typeface="+mn-lt"/>
                <a:cs typeface="+mn-cs"/>
              </a:rPr>
              <a:t>NoDN</a:t>
            </a:r>
            <a:endParaRPr lang="en-US" sz="11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116565" y="6141613"/>
            <a:ext cx="578603" cy="126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50"/>
          <p:cNvSpPr/>
          <p:nvPr/>
        </p:nvSpPr>
        <p:spPr bwMode="auto">
          <a:xfrm>
            <a:off x="6497762" y="6015755"/>
            <a:ext cx="784047" cy="25295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prstClr val="white"/>
                </a:solidFill>
              </a:rPr>
              <a:t>MN-CSE</a:t>
            </a:r>
          </a:p>
        </p:txBody>
      </p:sp>
      <p:sp>
        <p:nvSpPr>
          <p:cNvPr id="19" name="Rounded Rectangle 53"/>
          <p:cNvSpPr/>
          <p:nvPr/>
        </p:nvSpPr>
        <p:spPr bwMode="auto">
          <a:xfrm>
            <a:off x="7538599" y="6022228"/>
            <a:ext cx="535396" cy="25295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545054"/>
            </a:solidFill>
            <a:prstDash val="solid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  <p:txBody>
          <a:bodyPr lIns="0" rIns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453235" y="6068117"/>
            <a:ext cx="89053" cy="142769"/>
          </a:xfrm>
          <a:prstGeom prst="ellipse">
            <a:avLst/>
          </a:prstGeom>
          <a:solidFill>
            <a:srgbClr val="00B0F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66902" y="5598037"/>
            <a:ext cx="89053" cy="142769"/>
          </a:xfrm>
          <a:prstGeom prst="ellipse">
            <a:avLst/>
          </a:prstGeom>
          <a:solidFill>
            <a:srgbClr val="00B0F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341384" y="5082778"/>
            <a:ext cx="89053" cy="142769"/>
          </a:xfrm>
          <a:prstGeom prst="ellipse">
            <a:avLst/>
          </a:prstGeom>
          <a:solidFill>
            <a:srgbClr val="00B0F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22555" y="6527543"/>
            <a:ext cx="89053" cy="142769"/>
          </a:xfrm>
          <a:prstGeom prst="ellipse">
            <a:avLst/>
          </a:prstGeom>
          <a:solidFill>
            <a:srgbClr val="00B0F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082529" y="6467127"/>
            <a:ext cx="2988026" cy="265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- MN-CSE Retargeting to AE / IPE / </a:t>
            </a:r>
            <a:r>
              <a:rPr lang="en-US" sz="11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NoDN</a:t>
            </a:r>
            <a:endParaRPr lang="en-US" sz="11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979" y="5301224"/>
            <a:ext cx="360810" cy="574061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084037" y="5058944"/>
            <a:ext cx="2131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Same interface can be used for all of these deployment options</a:t>
            </a:r>
          </a:p>
        </p:txBody>
      </p:sp>
    </p:spTree>
    <p:extLst>
      <p:ext uri="{BB962C8B-B14F-4D97-AF65-F5344CB8AC3E}">
        <p14:creationId xmlns:p14="http://schemas.microsoft.com/office/powerpoint/2010/main" val="1033435983"/>
      </p:ext>
    </p:extLst>
  </p:cSld>
  <p:clrMapOvr>
    <a:masterClrMapping/>
  </p:clrMapOvr>
</p:sld>
</file>

<file path=ppt/theme/theme1.xml><?xml version="1.0" encoding="utf-8"?>
<a:theme xmlns:a="http://schemas.openxmlformats.org/drawingml/2006/main" name="oneM2M Content Theme">
  <a:themeElements>
    <a:clrScheme name="oneM2M">
      <a:dk1>
        <a:srgbClr val="000000"/>
      </a:dk1>
      <a:lt1>
        <a:sysClr val="window" lastClr="FFFFFF"/>
      </a:lt1>
      <a:dk2>
        <a:srgbClr val="505450"/>
      </a:dk2>
      <a:lt2>
        <a:srgbClr val="A0A0A3"/>
      </a:lt2>
      <a:accent1>
        <a:srgbClr val="B42025"/>
      </a:accent1>
      <a:accent2>
        <a:srgbClr val="F6921E"/>
      </a:accent2>
      <a:accent3>
        <a:srgbClr val="005480"/>
      </a:accent3>
      <a:accent4>
        <a:srgbClr val="668C97"/>
      </a:accent4>
      <a:accent5>
        <a:srgbClr val="716896"/>
      </a:accent5>
      <a:accent6>
        <a:srgbClr val="008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59347</TotalTime>
  <Words>784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굴림</vt:lpstr>
      <vt:lpstr>Wingdings</vt:lpstr>
      <vt:lpstr>oneM2M Content Theme</vt:lpstr>
      <vt:lpstr>HAIM Data Model Issues</vt:lpstr>
      <vt:lpstr>Introduction</vt:lpstr>
      <vt:lpstr>HAIM Model of Lightbulb</vt:lpstr>
      <vt:lpstr>Simple Device Light Resource Overview</vt:lpstr>
      <vt:lpstr>4 ways the IN-AE turns the light on</vt:lpstr>
      <vt:lpstr>Problem Statement #1</vt:lpstr>
      <vt:lpstr>Proposal</vt:lpstr>
      <vt:lpstr>Problem Statement #2</vt:lpstr>
      <vt:lpstr>Why is this important?</vt:lpstr>
    </vt:vector>
  </TitlesOfParts>
  <Company>oneM2M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oneM2M - Taking a Look Inside</dc:title>
  <dc:creator>Bob Flynn</dc:creator>
  <cp:keywords>oneM2M, M2M, IoT</cp:keywords>
  <cp:lastModifiedBy>Flynn, Bob</cp:lastModifiedBy>
  <cp:revision>2485</cp:revision>
  <cp:lastPrinted>2014-10-30T16:01:28Z</cp:lastPrinted>
  <dcterms:created xsi:type="dcterms:W3CDTF">2012-09-11T22:52:11Z</dcterms:created>
  <dcterms:modified xsi:type="dcterms:W3CDTF">2018-07-16T12:45:05Z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1672106458</vt:i4>
  </property>
  <property fmtid="{D5CDD505-2E9C-101B-9397-08002B2CF9AE}" pid="4" name="_EmailSubject">
    <vt:lpwstr>TIA oneM2M panel discussion </vt:lpwstr>
  </property>
  <property fmtid="{D5CDD505-2E9C-101B-9397-08002B2CF9AE}" pid="5" name="_AuthorEmail">
    <vt:lpwstr>omar.elloumi@nokia.com</vt:lpwstr>
  </property>
  <property fmtid="{D5CDD505-2E9C-101B-9397-08002B2CF9AE}" pid="6" name="_AuthorEmailDisplayName">
    <vt:lpwstr>Elloumi, Omar (Nokia - FR)</vt:lpwstr>
  </property>
  <property fmtid="{D5CDD505-2E9C-101B-9397-08002B2CF9AE}" pid="7" name="_PreviousAdHocReviewCycleID">
    <vt:i4>473736659</vt:i4>
  </property>
</Properties>
</file>