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8"/>
  </p:notesMasterIdLst>
  <p:handoutMasterIdLst>
    <p:handoutMasterId r:id="rId39"/>
  </p:handoutMasterIdLst>
  <p:sldIdLst>
    <p:sldId id="256" r:id="rId2"/>
    <p:sldId id="316" r:id="rId3"/>
    <p:sldId id="326" r:id="rId4"/>
    <p:sldId id="273" r:id="rId5"/>
    <p:sldId id="274" r:id="rId6"/>
    <p:sldId id="330" r:id="rId7"/>
    <p:sldId id="291" r:id="rId8"/>
    <p:sldId id="324" r:id="rId9"/>
    <p:sldId id="325" r:id="rId10"/>
    <p:sldId id="319" r:id="rId11"/>
    <p:sldId id="327" r:id="rId12"/>
    <p:sldId id="258" r:id="rId13"/>
    <p:sldId id="318" r:id="rId14"/>
    <p:sldId id="283" r:id="rId15"/>
    <p:sldId id="284" r:id="rId16"/>
    <p:sldId id="311" r:id="rId17"/>
    <p:sldId id="312" r:id="rId18"/>
    <p:sldId id="322" r:id="rId19"/>
    <p:sldId id="328" r:id="rId20"/>
    <p:sldId id="290" r:id="rId21"/>
    <p:sldId id="321" r:id="rId22"/>
    <p:sldId id="309" r:id="rId23"/>
    <p:sldId id="293" r:id="rId24"/>
    <p:sldId id="294" r:id="rId25"/>
    <p:sldId id="295" r:id="rId26"/>
    <p:sldId id="297" r:id="rId27"/>
    <p:sldId id="299" r:id="rId28"/>
    <p:sldId id="300" r:id="rId29"/>
    <p:sldId id="310" r:id="rId30"/>
    <p:sldId id="301" r:id="rId31"/>
    <p:sldId id="302" r:id="rId32"/>
    <p:sldId id="306" r:id="rId33"/>
    <p:sldId id="307" r:id="rId34"/>
    <p:sldId id="308" r:id="rId35"/>
    <p:sldId id="329" r:id="rId36"/>
    <p:sldId id="285" r:id="rId37"/>
  </p:sldIdLst>
  <p:sldSz cx="9144000" cy="6858000" type="screen4x3"/>
  <p:notesSz cx="6797675" cy="9928225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4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%20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akamura\Documents\researchDocuments\&#30740;&#31350;\2013&#24180;\NEDO&#22996;&#35351;&#26696;&#20214;\&#23455;&#35388;&#23455;&#39443;&#35443;&#32048;\&#23455;&#35388;&#32080;&#26524;\&#12450;&#12531;&#12465;&#12540;&#12488;&#38598;&#35336;&#32080;&#26524;ver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invertIfNegative val="0"/>
          <c:val>
            <c:numRef>
              <c:f>PPMの効果!$H$23:$H$26</c:f>
              <c:numCache>
                <c:formatCode>General</c:formatCode>
                <c:ptCount val="4"/>
                <c:pt idx="0">
                  <c:v>74.242424242424249</c:v>
                </c:pt>
                <c:pt idx="1">
                  <c:v>7.1065989847715745</c:v>
                </c:pt>
                <c:pt idx="2">
                  <c:v>20.408163265306122</c:v>
                </c:pt>
                <c:pt idx="3">
                  <c:v>27.777777777777779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PPMの効果!$I$23:$I$26</c:f>
              <c:numCache>
                <c:formatCode>General</c:formatCode>
                <c:ptCount val="4"/>
                <c:pt idx="0">
                  <c:v>25.757575757575758</c:v>
                </c:pt>
                <c:pt idx="1">
                  <c:v>29.949238578680205</c:v>
                </c:pt>
                <c:pt idx="2">
                  <c:v>59.183673469387756</c:v>
                </c:pt>
                <c:pt idx="3">
                  <c:v>51.515151515151516</c:v>
                </c:pt>
              </c:numCache>
            </c:numRef>
          </c:val>
        </c:ser>
        <c:ser>
          <c:idx val="2"/>
          <c:order val="2"/>
          <c:invertIfNegative val="0"/>
          <c:val>
            <c:numRef>
              <c:f>PPMの効果!$J$23:$J$26</c:f>
              <c:numCache>
                <c:formatCode>General</c:formatCode>
                <c:ptCount val="4"/>
                <c:pt idx="0">
                  <c:v>0</c:v>
                </c:pt>
                <c:pt idx="1">
                  <c:v>21.82741116751269</c:v>
                </c:pt>
                <c:pt idx="2">
                  <c:v>20.408163265306122</c:v>
                </c:pt>
                <c:pt idx="3">
                  <c:v>20.707070707070706</c:v>
                </c:pt>
              </c:numCache>
            </c:numRef>
          </c:val>
        </c:ser>
        <c:ser>
          <c:idx val="3"/>
          <c:order val="3"/>
          <c:invertIfNegative val="0"/>
          <c:val>
            <c:numRef>
              <c:f>PPMの効果!$K$23:$K$26</c:f>
              <c:numCache>
                <c:formatCode>General</c:formatCode>
                <c:ptCount val="4"/>
                <c:pt idx="0">
                  <c:v>0</c:v>
                </c:pt>
                <c:pt idx="1">
                  <c:v>20.812182741116754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ser>
          <c:idx val="4"/>
          <c:order val="4"/>
          <c:invertIfNegative val="0"/>
          <c:val>
            <c:numRef>
              <c:f>PPMの効果!$L$23:$L$26</c:f>
              <c:numCache>
                <c:formatCode>General</c:formatCode>
                <c:ptCount val="4"/>
                <c:pt idx="0">
                  <c:v>0</c:v>
                </c:pt>
                <c:pt idx="1">
                  <c:v>20.304568527918782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100"/>
        <c:axId val="249814448"/>
        <c:axId val="285765216"/>
      </c:barChart>
      <c:catAx>
        <c:axId val="249814448"/>
        <c:scaling>
          <c:orientation val="maxMin"/>
        </c:scaling>
        <c:delete val="1"/>
        <c:axPos val="l"/>
        <c:majorTickMark val="none"/>
        <c:minorTickMark val="none"/>
        <c:tickLblPos val="nextTo"/>
        <c:crossAx val="285765216"/>
        <c:crosses val="autoZero"/>
        <c:auto val="1"/>
        <c:lblAlgn val="ctr"/>
        <c:lblOffset val="100"/>
        <c:noMultiLvlLbl val="0"/>
      </c:catAx>
      <c:valAx>
        <c:axId val="285765216"/>
        <c:scaling>
          <c:orientation val="minMax"/>
        </c:scaling>
        <c:delete val="0"/>
        <c:axPos val="t"/>
        <c:majorGridlines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498144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numRef>
              <c:f>'PPMの効果(英語)'!$J$121:$N$121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'PPMの効果(英語)'!$J$235:$N$235</c:f>
              <c:numCache>
                <c:formatCode>General</c:formatCode>
                <c:ptCount val="5"/>
                <c:pt idx="0">
                  <c:v>14.136125654450263</c:v>
                </c:pt>
                <c:pt idx="1">
                  <c:v>36.64921465968586</c:v>
                </c:pt>
                <c:pt idx="2">
                  <c:v>37.696335078534034</c:v>
                </c:pt>
                <c:pt idx="3">
                  <c:v>8.9005235602094235</c:v>
                </c:pt>
                <c:pt idx="4">
                  <c:v>2.6178010471204187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val>
            <c:numRef>
              <c:f>PPMの効果!$J$253:$M$253</c:f>
              <c:numCache>
                <c:formatCode>General</c:formatCode>
                <c:ptCount val="4"/>
                <c:pt idx="0">
                  <c:v>1.5463917525773196</c:v>
                </c:pt>
                <c:pt idx="1">
                  <c:v>10.824742268041238</c:v>
                </c:pt>
                <c:pt idx="2">
                  <c:v>19.072164948453608</c:v>
                </c:pt>
                <c:pt idx="3">
                  <c:v>68.55670103092784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invertIfNegative val="0"/>
          <c:val>
            <c:numRef>
              <c:f>PPMの効果!$J$44:$J$46</c:f>
              <c:numCache>
                <c:formatCode>General</c:formatCode>
                <c:ptCount val="3"/>
                <c:pt idx="0">
                  <c:v>5.6122448979591839</c:v>
                </c:pt>
                <c:pt idx="1">
                  <c:v>25.641025641025639</c:v>
                </c:pt>
                <c:pt idx="2">
                  <c:v>72.636815920398007</c:v>
                </c:pt>
              </c:numCache>
            </c:numRef>
          </c:val>
        </c:ser>
        <c:ser>
          <c:idx val="1"/>
          <c:order val="1"/>
          <c:invertIfNegative val="0"/>
          <c:val>
            <c:numRef>
              <c:f>PPMの効果!$K$44:$K$46</c:f>
              <c:numCache>
                <c:formatCode>General</c:formatCode>
                <c:ptCount val="3"/>
                <c:pt idx="0">
                  <c:v>17.346938775510203</c:v>
                </c:pt>
                <c:pt idx="1">
                  <c:v>27.179487179487179</c:v>
                </c:pt>
                <c:pt idx="2">
                  <c:v>27.363184079601986</c:v>
                </c:pt>
              </c:numCache>
            </c:numRef>
          </c:val>
        </c:ser>
        <c:ser>
          <c:idx val="2"/>
          <c:order val="2"/>
          <c:invertIfNegative val="0"/>
          <c:val>
            <c:numRef>
              <c:f>PPMの効果!$L$44:$L$46</c:f>
              <c:numCache>
                <c:formatCode>General</c:formatCode>
                <c:ptCount val="3"/>
                <c:pt idx="0">
                  <c:v>35.714285714285715</c:v>
                </c:pt>
                <c:pt idx="1">
                  <c:v>30.76923076923077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invertIfNegative val="0"/>
          <c:val>
            <c:numRef>
              <c:f>PPMの効果!$M$44:$M$46</c:f>
              <c:numCache>
                <c:formatCode>General</c:formatCode>
                <c:ptCount val="3"/>
                <c:pt idx="0">
                  <c:v>29.591836734693878</c:v>
                </c:pt>
                <c:pt idx="1">
                  <c:v>16.410256410256409</c:v>
                </c:pt>
                <c:pt idx="2">
                  <c:v>0</c:v>
                </c:pt>
              </c:numCache>
            </c:numRef>
          </c:val>
        </c:ser>
        <c:ser>
          <c:idx val="4"/>
          <c:order val="4"/>
          <c:invertIfNegative val="0"/>
          <c:val>
            <c:numRef>
              <c:f>PPMの効果!$N$44:$N$46</c:f>
              <c:numCache>
                <c:formatCode>General</c:formatCode>
                <c:ptCount val="3"/>
                <c:pt idx="0">
                  <c:v>11.73469387755102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5768744"/>
        <c:axId val="285763648"/>
      </c:barChart>
      <c:catAx>
        <c:axId val="285768744"/>
        <c:scaling>
          <c:orientation val="maxMin"/>
        </c:scaling>
        <c:delete val="1"/>
        <c:axPos val="l"/>
        <c:majorTickMark val="out"/>
        <c:minorTickMark val="none"/>
        <c:tickLblPos val="nextTo"/>
        <c:crossAx val="285763648"/>
        <c:crosses val="autoZero"/>
        <c:auto val="1"/>
        <c:lblAlgn val="ctr"/>
        <c:lblOffset val="100"/>
        <c:noMultiLvlLbl val="0"/>
      </c:catAx>
      <c:valAx>
        <c:axId val="285763648"/>
        <c:scaling>
          <c:orientation val="minMax"/>
        </c:scaling>
        <c:delete val="0"/>
        <c:axPos val="t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8576874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'PPMの効果(英語)'!$H$68:$H$78</c:f>
              <c:strCache>
                <c:ptCount val="11"/>
                <c:pt idx="0">
                  <c:v>Not providing  a consultation service</c:v>
                </c:pt>
                <c:pt idx="1">
                  <c:v>Not providing clear explanation on data usage beforehand</c:v>
                </c:pt>
                <c:pt idx="2">
                  <c:v>Not clearly restricting unintended use</c:v>
                </c:pt>
                <c:pt idx="3">
                  <c:v>After providing personal data, it's unable to view, change, and delete it</c:v>
                </c:pt>
                <c:pt idx="4">
                  <c:v>Not trying to prevent information leakage</c:v>
                </c:pt>
                <c:pt idx="5">
                  <c:v>Not anonymization</c:v>
                </c:pt>
                <c:pt idx="6">
                  <c:v>Not clearly showing a rule for providing a third party</c:v>
                </c:pt>
                <c:pt idx="7">
                  <c:v>Any treatment isn't needed without providing information with a third party</c:v>
                </c:pt>
                <c:pt idx="8">
                  <c:v>Any treatment isn't needed even if information is provided with third party</c:v>
                </c:pt>
                <c:pt idx="9">
                  <c:v>Never providing personal information under any condition</c:v>
                </c:pt>
                <c:pt idx="10">
                  <c:v>Others</c:v>
                </c:pt>
              </c:strCache>
            </c:strRef>
          </c:cat>
          <c:val>
            <c:numRef>
              <c:f>'PPMの効果(英語)'!$K$68:$K$78</c:f>
              <c:numCache>
                <c:formatCode>General</c:formatCode>
                <c:ptCount val="11"/>
                <c:pt idx="0">
                  <c:v>84.343434343434339</c:v>
                </c:pt>
                <c:pt idx="1">
                  <c:v>78.787878787878782</c:v>
                </c:pt>
                <c:pt idx="2">
                  <c:v>76.26262626262627</c:v>
                </c:pt>
                <c:pt idx="3">
                  <c:v>73.73737373737373</c:v>
                </c:pt>
                <c:pt idx="4">
                  <c:v>70.707070707070713</c:v>
                </c:pt>
                <c:pt idx="5">
                  <c:v>64.646464646464651</c:v>
                </c:pt>
                <c:pt idx="6">
                  <c:v>55.050505050505052</c:v>
                </c:pt>
                <c:pt idx="7">
                  <c:v>23.737373737373737</c:v>
                </c:pt>
                <c:pt idx="8">
                  <c:v>19.696969696969695</c:v>
                </c:pt>
                <c:pt idx="9">
                  <c:v>10.1010101010101</c:v>
                </c:pt>
                <c:pt idx="10">
                  <c:v>1.5151515151515151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769136"/>
        <c:axId val="285766392"/>
      </c:barChart>
      <c:catAx>
        <c:axId val="285769136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85766392"/>
        <c:crosses val="autoZero"/>
        <c:auto val="1"/>
        <c:lblAlgn val="ctr"/>
        <c:lblOffset val="100"/>
        <c:noMultiLvlLbl val="0"/>
      </c:catAx>
      <c:valAx>
        <c:axId val="285766392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85769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numRef>
              <c:f>'PPMの効果(英語)'!$J$60:$N$60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'PPMの効果(英語)'!$J$57:$N$57</c:f>
              <c:numCache>
                <c:formatCode>General</c:formatCode>
                <c:ptCount val="5"/>
                <c:pt idx="0">
                  <c:v>13.076923076923078</c:v>
                </c:pt>
                <c:pt idx="1">
                  <c:v>32.307692307692307</c:v>
                </c:pt>
                <c:pt idx="2">
                  <c:v>26.153846153846157</c:v>
                </c:pt>
                <c:pt idx="3">
                  <c:v>23.846153846153847</c:v>
                </c:pt>
                <c:pt idx="4">
                  <c:v>4.6153846153846159</c:v>
                </c:pt>
              </c:numCache>
            </c:numRef>
          </c:val>
        </c:ser>
        <c:ser>
          <c:idx val="1"/>
          <c:order val="1"/>
          <c:cat>
            <c:numRef>
              <c:f>'PPMの効果(英語)'!$J$60:$N$60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Lit>
              <c:formatCode>General</c:formatCode>
              <c:ptCount val="1"/>
              <c:pt idx="0">
                <c:v>1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numRef>
              <c:f>'PPMの効果(英語)'!$J$60:$N$60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'PPMの効果(英語)'!$J$58:$N$58</c:f>
              <c:numCache>
                <c:formatCode>General</c:formatCode>
                <c:ptCount val="5"/>
                <c:pt idx="0">
                  <c:v>6.666666666666667</c:v>
                </c:pt>
                <c:pt idx="1">
                  <c:v>22.222222222222221</c:v>
                </c:pt>
                <c:pt idx="2">
                  <c:v>25.555555555555554</c:v>
                </c:pt>
                <c:pt idx="3">
                  <c:v>32.222222222222221</c:v>
                </c:pt>
                <c:pt idx="4">
                  <c:v>13.333333333333334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4"/>
          <c:order val="0"/>
          <c:tx>
            <c:v>5</c:v>
          </c:tx>
          <c:invertIfNegative val="0"/>
          <c:val>
            <c:numRef>
              <c:f>'PPMの効果(英語)'!$N$203:$N$208</c:f>
              <c:numCache>
                <c:formatCode>General</c:formatCode>
                <c:ptCount val="6"/>
                <c:pt idx="0">
                  <c:v>38.578680203045685</c:v>
                </c:pt>
                <c:pt idx="1">
                  <c:v>2.030456852791878</c:v>
                </c:pt>
                <c:pt idx="2">
                  <c:v>31.979695431472084</c:v>
                </c:pt>
                <c:pt idx="3">
                  <c:v>11.167512690355331</c:v>
                </c:pt>
                <c:pt idx="4">
                  <c:v>4.5685279187817258</c:v>
                </c:pt>
                <c:pt idx="5">
                  <c:v>1.5228426395939088</c:v>
                </c:pt>
              </c:numCache>
            </c:numRef>
          </c:val>
        </c:ser>
        <c:ser>
          <c:idx val="3"/>
          <c:order val="1"/>
          <c:tx>
            <c:v>4</c:v>
          </c:tx>
          <c:invertIfNegative val="0"/>
          <c:val>
            <c:numRef>
              <c:f>'PPMの効果(英語)'!$M$203:$M$208</c:f>
              <c:numCache>
                <c:formatCode>General</c:formatCode>
                <c:ptCount val="6"/>
                <c:pt idx="0">
                  <c:v>35.025380710659896</c:v>
                </c:pt>
                <c:pt idx="1">
                  <c:v>3.0456852791878175</c:v>
                </c:pt>
                <c:pt idx="2">
                  <c:v>30.456852791878177</c:v>
                </c:pt>
                <c:pt idx="3">
                  <c:v>25.888324873096447</c:v>
                </c:pt>
                <c:pt idx="4">
                  <c:v>8.6294416243654819</c:v>
                </c:pt>
                <c:pt idx="5">
                  <c:v>4.0609137055837561</c:v>
                </c:pt>
              </c:numCache>
            </c:numRef>
          </c:val>
        </c:ser>
        <c:ser>
          <c:idx val="2"/>
          <c:order val="2"/>
          <c:tx>
            <c:v>3</c:v>
          </c:tx>
          <c:invertIfNegative val="0"/>
          <c:val>
            <c:numRef>
              <c:f>'PPMの効果(英語)'!$L$203:$L$208</c:f>
              <c:numCache>
                <c:formatCode>General</c:formatCode>
                <c:ptCount val="6"/>
                <c:pt idx="0">
                  <c:v>19.289340101522843</c:v>
                </c:pt>
                <c:pt idx="1">
                  <c:v>37.56345177664975</c:v>
                </c:pt>
                <c:pt idx="2">
                  <c:v>23.350253807106601</c:v>
                </c:pt>
                <c:pt idx="3">
                  <c:v>32.487309644670049</c:v>
                </c:pt>
                <c:pt idx="4">
                  <c:v>44.162436548223347</c:v>
                </c:pt>
                <c:pt idx="5">
                  <c:v>36.040609137055839</c:v>
                </c:pt>
              </c:numCache>
            </c:numRef>
          </c:val>
        </c:ser>
        <c:ser>
          <c:idx val="1"/>
          <c:order val="3"/>
          <c:tx>
            <c:v>2</c:v>
          </c:tx>
          <c:invertIfNegative val="0"/>
          <c:val>
            <c:numRef>
              <c:f>'PPMの効果(英語)'!$K$203:$K$208</c:f>
              <c:numCache>
                <c:formatCode>General</c:formatCode>
                <c:ptCount val="6"/>
                <c:pt idx="0">
                  <c:v>3.5532994923857872</c:v>
                </c:pt>
                <c:pt idx="1">
                  <c:v>35.025380710659896</c:v>
                </c:pt>
                <c:pt idx="2">
                  <c:v>7.6142131979695442</c:v>
                </c:pt>
                <c:pt idx="3">
                  <c:v>20.304568527918782</c:v>
                </c:pt>
                <c:pt idx="4">
                  <c:v>29.949238578680205</c:v>
                </c:pt>
                <c:pt idx="5">
                  <c:v>40.101522842639589</c:v>
                </c:pt>
              </c:numCache>
            </c:numRef>
          </c:val>
        </c:ser>
        <c:ser>
          <c:idx val="0"/>
          <c:order val="4"/>
          <c:tx>
            <c:v>1</c:v>
          </c:tx>
          <c:invertIfNegative val="0"/>
          <c:val>
            <c:numRef>
              <c:f>'PPMの効果(英語)'!$J$203:$J$208</c:f>
              <c:numCache>
                <c:formatCode>General</c:formatCode>
                <c:ptCount val="6"/>
                <c:pt idx="0">
                  <c:v>3.5532994923857872</c:v>
                </c:pt>
                <c:pt idx="1">
                  <c:v>22.335025380710661</c:v>
                </c:pt>
                <c:pt idx="2">
                  <c:v>6.5989847715736047</c:v>
                </c:pt>
                <c:pt idx="3">
                  <c:v>10.152284263959391</c:v>
                </c:pt>
                <c:pt idx="4">
                  <c:v>12.690355329949238</c:v>
                </c:pt>
                <c:pt idx="5">
                  <c:v>18.274111675126903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5767960"/>
        <c:axId val="285765608"/>
      </c:barChart>
      <c:catAx>
        <c:axId val="285767960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285765608"/>
        <c:crosses val="autoZero"/>
        <c:auto val="1"/>
        <c:lblAlgn val="ctr"/>
        <c:lblOffset val="100"/>
        <c:noMultiLvlLbl val="0"/>
      </c:catAx>
      <c:valAx>
        <c:axId val="285765608"/>
        <c:scaling>
          <c:orientation val="minMax"/>
        </c:scaling>
        <c:delete val="0"/>
        <c:axPos val="t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8576796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numRef>
              <c:f>'PPMの効果(英語)'!$J$121:$N$121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'PPMの効果(英語)'!$J$129:$N$129</c:f>
              <c:numCache>
                <c:formatCode>General</c:formatCode>
                <c:ptCount val="5"/>
                <c:pt idx="0">
                  <c:v>32.307692307692307</c:v>
                </c:pt>
                <c:pt idx="1">
                  <c:v>36.410256410256409</c:v>
                </c:pt>
                <c:pt idx="2">
                  <c:v>21.025641025641026</c:v>
                </c:pt>
                <c:pt idx="3">
                  <c:v>8.2051282051282044</c:v>
                </c:pt>
                <c:pt idx="4">
                  <c:v>2.0512820512820511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cat>
            <c:numRef>
              <c:f>'PPMの効果(英語)'!$J$121:$N$121</c:f>
              <c:numCache>
                <c:formatCode>General</c:formatCode>
                <c:ptCount val="5"/>
                <c:pt idx="0">
                  <c:v>5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</c:v>
                </c:pt>
              </c:numCache>
            </c:numRef>
          </c:cat>
          <c:val>
            <c:numRef>
              <c:f>'PPMの効果(英語)'!$J$130:$N$130</c:f>
              <c:numCache>
                <c:formatCode>General</c:formatCode>
                <c:ptCount val="5"/>
                <c:pt idx="0">
                  <c:v>9.2783505154639183</c:v>
                </c:pt>
                <c:pt idx="1">
                  <c:v>35.051546391752574</c:v>
                </c:pt>
                <c:pt idx="2">
                  <c:v>32.989690721649481</c:v>
                </c:pt>
                <c:pt idx="3">
                  <c:v>19.072164948453608</c:v>
                </c:pt>
                <c:pt idx="4">
                  <c:v>3.608247422680412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lang="ja-JP" sz="1600"/>
          </a:pPr>
          <a:endParaRPr lang="ja-JP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'PPMの効果(英語)'!$H$269:$H$274</c:f>
              <c:strCache>
                <c:ptCount val="6"/>
                <c:pt idx="0">
                  <c:v>Communication Company</c:v>
                </c:pt>
                <c:pt idx="1">
                  <c:v>Governmental Organization</c:v>
                </c:pt>
                <c:pt idx="2">
                  <c:v>Big Internet Company</c:v>
                </c:pt>
                <c:pt idx="3">
                  <c:v>Company who has a lot of consumers</c:v>
                </c:pt>
                <c:pt idx="4">
                  <c:v>Company whose services I often use</c:v>
                </c:pt>
                <c:pt idx="5">
                  <c:v>Others</c:v>
                </c:pt>
              </c:strCache>
            </c:strRef>
          </c:cat>
          <c:val>
            <c:numRef>
              <c:f>'PPMの効果(英語)'!$K$269:$K$274</c:f>
              <c:numCache>
                <c:formatCode>General</c:formatCode>
                <c:ptCount val="6"/>
                <c:pt idx="0">
                  <c:v>48.484848484848484</c:v>
                </c:pt>
                <c:pt idx="1">
                  <c:v>36.363636363636367</c:v>
                </c:pt>
                <c:pt idx="2">
                  <c:v>26.262626262626267</c:v>
                </c:pt>
                <c:pt idx="3">
                  <c:v>25.757575757575758</c:v>
                </c:pt>
                <c:pt idx="4">
                  <c:v>20.707070707070706</c:v>
                </c:pt>
                <c:pt idx="5">
                  <c:v>3.535353535353535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5764432"/>
        <c:axId val="285764824"/>
      </c:barChart>
      <c:catAx>
        <c:axId val="28576443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lang="ja-JP" sz="1600"/>
            </a:pPr>
            <a:endParaRPr lang="ja-JP"/>
          </a:p>
        </c:txPr>
        <c:crossAx val="285764824"/>
        <c:crosses val="autoZero"/>
        <c:auto val="1"/>
        <c:lblAlgn val="ctr"/>
        <c:lblOffset val="100"/>
        <c:noMultiLvlLbl val="0"/>
      </c:catAx>
      <c:valAx>
        <c:axId val="285764824"/>
        <c:scaling>
          <c:orientation val="minMax"/>
        </c:scaling>
        <c:delete val="0"/>
        <c:axPos val="t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ja-JP"/>
            </a:pPr>
            <a:endParaRPr lang="ja-JP"/>
          </a:p>
        </c:txPr>
        <c:crossAx val="2857644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736" y="2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/>
            </a:lvl1pPr>
          </a:lstStyle>
          <a:p>
            <a:fld id="{A08F1A89-E590-467D-A030-114A9D378773}" type="datetimeFigureOut">
              <a:rPr kumimoji="1" lang="ja-JP" altLang="en-US" smtClean="0"/>
              <a:t>2015/2/18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899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736" y="9429899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/>
            </a:lvl1pPr>
          </a:lstStyle>
          <a:p>
            <a:fld id="{B912A0CF-83E5-4959-9706-0CEFAC60F1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39490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736" y="2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/>
          <a:lstStyle>
            <a:lvl1pPr algn="r">
              <a:defRPr sz="1200"/>
            </a:lvl1pPr>
          </a:lstStyle>
          <a:p>
            <a:fld id="{862D2CD9-1942-4705-ABDB-26CFFA9E5CC4}" type="datetimeFigureOut">
              <a:rPr kumimoji="1" lang="ja-JP" altLang="en-US" smtClean="0"/>
              <a:t>2015/2/18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17" tIns="46058" rIns="92117" bIns="4605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49" y="4716548"/>
            <a:ext cx="5438781" cy="4467381"/>
          </a:xfrm>
          <a:prstGeom prst="rect">
            <a:avLst/>
          </a:prstGeom>
        </p:spPr>
        <p:txBody>
          <a:bodyPr vert="horz" lIns="92117" tIns="46058" rIns="92117" bIns="4605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9899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736" y="9429899"/>
            <a:ext cx="2945339" cy="496731"/>
          </a:xfrm>
          <a:prstGeom prst="rect">
            <a:avLst/>
          </a:prstGeom>
        </p:spPr>
        <p:txBody>
          <a:bodyPr vert="horz" lIns="92117" tIns="46058" rIns="92117" bIns="46058" rtlCol="0" anchor="b"/>
          <a:lstStyle>
            <a:lvl1pPr algn="r">
              <a:defRPr sz="1200"/>
            </a:lvl1pPr>
          </a:lstStyle>
          <a:p>
            <a:fld id="{4E135E2D-36FE-4FC4-A9DB-F35AF2B731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235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Recently</a:t>
            </a:r>
            <a:r>
              <a:rPr kumimoji="1" lang="en-US" altLang="ja-JP" baseline="0" dirty="0" smtClean="0"/>
              <a:t> some companies were criticized as lacking attention on privacy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35E2D-36FE-4FC4-A9DB-F35AF2B7318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862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19313" y="33338"/>
            <a:ext cx="4891087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ja-JP" sz="1200">
                <a:ea typeface="ＭＳ Ｐゴシック" charset="-128"/>
              </a:rPr>
              <a:t>KDDI R&amp;D Laboratories Inc. Confidential Proprietary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139950" y="6607175"/>
            <a:ext cx="4891088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ja-JP" sz="1200" dirty="0">
                <a:ea typeface="ＭＳ Ｐゴシック" charset="-128"/>
              </a:rPr>
              <a:t>Copyright </a:t>
            </a:r>
            <a:r>
              <a:rPr lang="en-US" altLang="ja-JP" sz="1200" dirty="0">
                <a:ea typeface="ＭＳ Ｐゴシック" charset="-128"/>
                <a:cs typeface="Arial" charset="0"/>
              </a:rPr>
              <a:t>©</a:t>
            </a:r>
            <a:r>
              <a:rPr lang="en-US" altLang="ja-JP" sz="1200" dirty="0">
                <a:ea typeface="ＭＳ Ｐゴシック" charset="-128"/>
              </a:rPr>
              <a:t> </a:t>
            </a:r>
            <a:r>
              <a:rPr lang="en-US" altLang="ja-JP" sz="1200" dirty="0" smtClean="0">
                <a:ea typeface="ＭＳ Ｐゴシック" charset="-128"/>
              </a:rPr>
              <a:t>2014 </a:t>
            </a:r>
            <a:r>
              <a:rPr lang="en-US" altLang="ja-JP" sz="1200" dirty="0">
                <a:ea typeface="ＭＳ Ｐゴシック" charset="-128"/>
              </a:rPr>
              <a:t>KDDI R&amp;D Laboratories Inc. All Rights Reserved. 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73038" y="6318250"/>
            <a:ext cx="8778875" cy="873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8080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>
              <a:ea typeface="ＭＳ Ｐゴシック" charset="-128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73038" y="784225"/>
            <a:ext cx="8778875" cy="87313"/>
          </a:xfrm>
          <a:prstGeom prst="rect">
            <a:avLst/>
          </a:prstGeom>
          <a:gradFill rotWithShape="1">
            <a:gsLst>
              <a:gs pos="0">
                <a:srgbClr val="080808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>
              <a:ea typeface="ＭＳ Ｐゴシック" charset="-128"/>
            </a:endParaRPr>
          </a:p>
        </p:txBody>
      </p:sp>
      <p:pic>
        <p:nvPicPr>
          <p:cNvPr id="9" name="Picture 11" descr="KDDIR&amp;D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79413"/>
            <a:ext cx="7921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19075" y="4421188"/>
            <a:ext cx="8694738" cy="1217612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07963" y="1703388"/>
            <a:ext cx="8707437" cy="1785937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6044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721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746875" y="265113"/>
            <a:ext cx="2179638" cy="6053137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207963" y="265113"/>
            <a:ext cx="6386512" cy="6053137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8627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4575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9419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207963" y="898525"/>
            <a:ext cx="4283075" cy="5419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3438" y="898525"/>
            <a:ext cx="4283075" cy="5419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66140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77937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5678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2480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3615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 smtClean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7418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54088" y="265113"/>
            <a:ext cx="7951787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7963" y="898525"/>
            <a:ext cx="871855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73038" y="784225"/>
            <a:ext cx="8778875" cy="87313"/>
          </a:xfrm>
          <a:prstGeom prst="rect">
            <a:avLst/>
          </a:prstGeom>
          <a:gradFill rotWithShape="1">
            <a:gsLst>
              <a:gs pos="0">
                <a:srgbClr val="080808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>
              <a:ea typeface="ＭＳ Ｐゴシック" charset="-128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139950" y="6607175"/>
            <a:ext cx="4891088" cy="20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ja-JP" sz="1200" dirty="0">
                <a:ea typeface="ＭＳ Ｐゴシック" charset="-128"/>
              </a:rPr>
              <a:t>Copyright </a:t>
            </a:r>
            <a:r>
              <a:rPr lang="en-US" altLang="ja-JP" sz="1200" dirty="0">
                <a:ea typeface="ＭＳ Ｐゴシック" charset="-128"/>
                <a:cs typeface="Arial" charset="0"/>
              </a:rPr>
              <a:t>©</a:t>
            </a:r>
            <a:r>
              <a:rPr lang="en-US" altLang="ja-JP" sz="1200" dirty="0">
                <a:ea typeface="ＭＳ Ｐゴシック" charset="-128"/>
              </a:rPr>
              <a:t> </a:t>
            </a:r>
            <a:r>
              <a:rPr lang="en-US" altLang="ja-JP" sz="1200" dirty="0" smtClean="0">
                <a:ea typeface="ＭＳ Ｐゴシック" charset="-128"/>
              </a:rPr>
              <a:t>2014 </a:t>
            </a:r>
            <a:r>
              <a:rPr lang="en-US" altLang="ja-JP" sz="1200" dirty="0">
                <a:ea typeface="ＭＳ Ｐゴシック" charset="-128"/>
              </a:rPr>
              <a:t>KDDI R&amp;D Laboratories Inc. All Rights Reserved. 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78800" y="6383338"/>
            <a:ext cx="7651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73038" y="6318250"/>
            <a:ext cx="8778875" cy="873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080808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>
              <a:ea typeface="ＭＳ Ｐゴシック" charset="-128"/>
            </a:endParaRPr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3038" y="6383338"/>
            <a:ext cx="80025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000" tIns="45720" rIns="3600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  <a:ea typeface="+mn-ea"/>
              </a:defRPr>
            </a:lvl1pPr>
          </a:lstStyle>
          <a:p>
            <a:endParaRPr kumimoji="1" lang="ja-JP" altLang="en-US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119313" y="33338"/>
            <a:ext cx="4891087" cy="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000" tIns="10800" rIns="18000" bIns="10800" anchor="ctr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ja-JP" sz="1200">
                <a:ea typeface="ＭＳ Ｐゴシック" charset="-128"/>
              </a:rPr>
              <a:t>KDDI R&amp;D Laboratories Inc. Confidential Proprietary</a:t>
            </a:r>
          </a:p>
        </p:txBody>
      </p:sp>
      <p:pic>
        <p:nvPicPr>
          <p:cNvPr id="1034" name="Picture 10" descr="KDDIR&amp;D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79413"/>
            <a:ext cx="79216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tx1"/>
          </a:solidFill>
          <a:latin typeface="Arial" charset="0"/>
          <a:ea typeface="MS UI Gothic" pitchFamily="50" charset="-128"/>
        </a:defRPr>
      </a:lvl9pPr>
    </p:titleStyle>
    <p:bodyStyle>
      <a:lvl1pPr marL="342900" indent="-342900" algn="l" rtl="0" eaLnBrk="1" fontAlgn="base" hangingPunct="1">
        <a:spcBef>
          <a:spcPct val="1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1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10000"/>
        </a:spcBef>
        <a:spcAft>
          <a:spcPct val="0"/>
        </a:spcAft>
        <a:buChar char="•"/>
        <a:defRPr kumimoji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10000"/>
        </a:spcBef>
        <a:spcAft>
          <a:spcPct val="0"/>
        </a:spcAft>
        <a:buChar char="–"/>
        <a:defRPr kumimoji="1"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1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1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1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1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10000"/>
        </a:spcBef>
        <a:spcAft>
          <a:spcPct val="0"/>
        </a:spcAft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3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emf"/><Relationship Id="rId7" Type="http://schemas.openxmlformats.org/officeDocument/2006/relationships/image" Target="../media/image8.png"/><Relationship Id="rId12" Type="http://schemas.openxmlformats.org/officeDocument/2006/relationships/image" Target="../media/image13.w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w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emf"/><Relationship Id="rId9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w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>
            <a:spLocks noGrp="1"/>
          </p:cNvSpPr>
          <p:nvPr>
            <p:ph type="subTitle" sz="quarter" idx="1"/>
          </p:nvPr>
        </p:nvSpPr>
        <p:spPr>
          <a:xfrm>
            <a:off x="197742" y="4149080"/>
            <a:ext cx="8838754" cy="1224136"/>
          </a:xfrm>
        </p:spPr>
        <p:txBody>
          <a:bodyPr/>
          <a:lstStyle/>
          <a:p>
            <a:pPr algn="ctr"/>
            <a:endParaRPr lang="en-US" altLang="ja-JP" dirty="0" smtClean="0"/>
          </a:p>
          <a:p>
            <a:pPr algn="ctr"/>
            <a:r>
              <a:rPr lang="en-US" altLang="ja-JP" dirty="0" smtClean="0"/>
              <a:t>KDDI </a:t>
            </a:r>
            <a:r>
              <a:rPr lang="en-US" altLang="ja-JP" dirty="0" smtClean="0"/>
              <a:t>R&amp;D Laboratories, Inc.</a:t>
            </a:r>
            <a:endParaRPr kumimoji="1" lang="en-US" altLang="ja-JP" dirty="0" smtClean="0"/>
          </a:p>
        </p:txBody>
      </p:sp>
      <p:sp>
        <p:nvSpPr>
          <p:cNvPr id="3" name="タイトル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ja-JP" sz="3600" b="0" dirty="0" smtClean="0"/>
              <a:t>Introduction to Privacy </a:t>
            </a:r>
            <a:r>
              <a:rPr lang="en-US" altLang="ja-JP" sz="3600" b="0" dirty="0"/>
              <a:t>Policy Manager (PPM</a:t>
            </a:r>
            <a:r>
              <a:rPr lang="en-US" altLang="ja-JP" sz="3600" b="0" dirty="0" smtClean="0"/>
              <a:t>)</a:t>
            </a:r>
            <a:endParaRPr kumimoji="1" lang="ja-JP" altLang="en-US" sz="3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12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Development of PPM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We researched and developed PPM in a governmental project sponsored by NEDO</a:t>
            </a:r>
          </a:p>
          <a:p>
            <a:pPr lvl="1"/>
            <a:r>
              <a:rPr lang="en-US" altLang="ja-JP" dirty="0"/>
              <a:t>From 2012 to 2014 (2 year)</a:t>
            </a:r>
          </a:p>
          <a:p>
            <a:pPr lvl="1"/>
            <a:r>
              <a:rPr lang="en-US" altLang="ja-JP" dirty="0"/>
              <a:t>Making a “smart community</a:t>
            </a:r>
            <a:r>
              <a:rPr lang="en-US" altLang="ja-JP" dirty="0" smtClean="0"/>
              <a:t>” with city information and personal information</a:t>
            </a:r>
            <a:endParaRPr lang="en-US" altLang="ja-JP" dirty="0"/>
          </a:p>
          <a:p>
            <a:endParaRPr lang="en-US" altLang="ja-JP" dirty="0"/>
          </a:p>
          <a:p>
            <a:r>
              <a:rPr kumimoji="1" lang="en-US" altLang="ja-JP" dirty="0" smtClean="0"/>
              <a:t>Main contributions</a:t>
            </a:r>
          </a:p>
          <a:p>
            <a:pPr lvl="1"/>
            <a:r>
              <a:rPr lang="en-US" altLang="ja-JP" dirty="0" smtClean="0"/>
              <a:t>Implement the prototype of PPM</a:t>
            </a:r>
          </a:p>
          <a:p>
            <a:pPr lvl="1"/>
            <a:r>
              <a:rPr lang="en-US" altLang="ja-JP" dirty="0"/>
              <a:t>Apply to a targeting digital signage service as demonstration </a:t>
            </a:r>
          </a:p>
          <a:p>
            <a:pPr lvl="2"/>
            <a:r>
              <a:rPr lang="en-US" altLang="ja-JP" dirty="0"/>
              <a:t>Using location and attributes (age, gender etc.)</a:t>
            </a:r>
          </a:p>
          <a:p>
            <a:pPr lvl="2"/>
            <a:r>
              <a:rPr lang="en-US" altLang="ja-JP" dirty="0"/>
              <a:t>Gathering Info. from Smart </a:t>
            </a:r>
            <a:r>
              <a:rPr lang="en-US" altLang="ja-JP" dirty="0" smtClean="0"/>
              <a:t>phones</a:t>
            </a:r>
          </a:p>
          <a:p>
            <a:pPr lvl="1"/>
            <a:r>
              <a:rPr kumimoji="1" lang="en-US" altLang="ja-JP" dirty="0" smtClean="0"/>
              <a:t>Experiment on the acceptability of PPM</a:t>
            </a:r>
            <a:r>
              <a:rPr lang="ja-JP" altLang="en-US" dirty="0"/>
              <a:t> </a:t>
            </a:r>
            <a:r>
              <a:rPr kumimoji="1" lang="en-US" altLang="ja-JP" dirty="0" smtClean="0"/>
              <a:t>with Meiji University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52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Background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Privacy Policy Manager (PPM)</a:t>
            </a:r>
          </a:p>
          <a:p>
            <a:r>
              <a:rPr lang="en-US" altLang="ja-JP" sz="2800" dirty="0" smtClean="0"/>
              <a:t>Prototype of PPM</a:t>
            </a:r>
          </a:p>
          <a:p>
            <a:r>
              <a:rPr lang="en-US" altLang="ja-JP" sz="2800" dirty="0">
                <a:solidFill>
                  <a:schemeClr val="bg1">
                    <a:lumMod val="75000"/>
                  </a:schemeClr>
                </a:solidFill>
              </a:rPr>
              <a:t>Experiment on the acceptability of PPM </a:t>
            </a:r>
            <a:endParaRPr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Conclusion</a:t>
            </a:r>
            <a:endParaRPr kumimoji="1"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Implemented Functions in the Prototype</a:t>
            </a:r>
            <a:endParaRPr kumimoji="1" lang="ja-JP" altLang="en-US" dirty="0"/>
          </a:p>
        </p:txBody>
      </p:sp>
      <p:pic>
        <p:nvPicPr>
          <p:cNvPr id="1026" name="Picture 2" descr="C:\Users\nakamura\Documents\researchDocuments\研究\2013年\NEDO委託案件\実証実験詳細\Screenshot_2013-08-29-10-54-5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852936"/>
            <a:ext cx="125564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kamura\Documents\researchDocuments\研究\2013年\NEDO委託案件\実証実験詳細\Screenshot_2013-08-29-10-55-5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23" y="2852936"/>
            <a:ext cx="125564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251520" y="1990581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User preliminary configures </a:t>
            </a:r>
            <a:r>
              <a:rPr kumimoji="1" lang="en-US" altLang="ja-JP" u="sng" dirty="0" smtClean="0"/>
              <a:t>user preference</a:t>
            </a:r>
            <a:endParaRPr kumimoji="1" lang="ja-JP" altLang="en-US" u="sng" dirty="0"/>
          </a:p>
        </p:txBody>
      </p:sp>
      <p:cxnSp>
        <p:nvCxnSpPr>
          <p:cNvPr id="6" name="直線矢印コネクタ 5"/>
          <p:cNvCxnSpPr/>
          <p:nvPr/>
        </p:nvCxnSpPr>
        <p:spPr>
          <a:xfrm flipV="1">
            <a:off x="3635896" y="4653136"/>
            <a:ext cx="540060" cy="87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635896" y="2060848"/>
            <a:ext cx="0" cy="38164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3635896" y="2060848"/>
            <a:ext cx="54006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>
            <a:off x="3635896" y="5877272"/>
            <a:ext cx="540060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/>
          <p:cNvSpPr txBox="1"/>
          <p:nvPr/>
        </p:nvSpPr>
        <p:spPr>
          <a:xfrm>
            <a:off x="4283968" y="1700808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Ⅰ. Personalize descriptions of contract and privacy policy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283968" y="4366845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Ⅲ. Manage and control personal data</a:t>
            </a:r>
            <a:endParaRPr kumimoji="1" lang="ja-JP" altLang="en-US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283968" y="5590981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Ⅳ. Provide log viewer of personal dat</a:t>
            </a:r>
            <a:r>
              <a:rPr lang="en-US" altLang="ja-JP" dirty="0" smtClean="0"/>
              <a:t>a usage</a:t>
            </a:r>
            <a:endParaRPr kumimoji="1" lang="ja-JP" altLang="en-US" dirty="0"/>
          </a:p>
        </p:txBody>
      </p:sp>
      <p:cxnSp>
        <p:nvCxnSpPr>
          <p:cNvPr id="21" name="直線矢印コネクタ 20"/>
          <p:cNvCxnSpPr/>
          <p:nvPr/>
        </p:nvCxnSpPr>
        <p:spPr>
          <a:xfrm flipV="1">
            <a:off x="3635896" y="3356122"/>
            <a:ext cx="540060" cy="87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3275856" y="4005064"/>
            <a:ext cx="360040" cy="0"/>
          </a:xfrm>
          <a:prstGeom prst="straightConnector1">
            <a:avLst/>
          </a:prstGeom>
          <a:ln w="25400"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283968" y="3068960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Ⅱ. Present options providing personal data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12" name="右中かっこ 11"/>
          <p:cNvSpPr/>
          <p:nvPr/>
        </p:nvSpPr>
        <p:spPr>
          <a:xfrm>
            <a:off x="7380312" y="1700808"/>
            <a:ext cx="432048" cy="21602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7884368" y="2422629"/>
            <a:ext cx="1259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 starting </a:t>
            </a:r>
          </a:p>
          <a:p>
            <a:r>
              <a:rPr lang="en-US" altLang="ja-JP" dirty="0" smtClean="0"/>
              <a:t>a service</a:t>
            </a:r>
            <a:endParaRPr kumimoji="1" lang="ja-JP" altLang="en-US" dirty="0"/>
          </a:p>
        </p:txBody>
      </p:sp>
      <p:sp>
        <p:nvSpPr>
          <p:cNvPr id="25" name="右中かっこ 24"/>
          <p:cNvSpPr/>
          <p:nvPr/>
        </p:nvSpPr>
        <p:spPr>
          <a:xfrm>
            <a:off x="7380312" y="4437112"/>
            <a:ext cx="432048" cy="5400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7884368" y="4499828"/>
            <a:ext cx="1259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Always</a:t>
            </a:r>
            <a:endParaRPr kumimoji="1" lang="ja-JP" altLang="en-US" dirty="0"/>
          </a:p>
        </p:txBody>
      </p:sp>
      <p:sp>
        <p:nvSpPr>
          <p:cNvPr id="29" name="右中かっこ 28"/>
          <p:cNvSpPr/>
          <p:nvPr/>
        </p:nvSpPr>
        <p:spPr>
          <a:xfrm>
            <a:off x="7380312" y="5661248"/>
            <a:ext cx="432048" cy="54006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740352" y="5723964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 requesting</a:t>
            </a:r>
            <a:endParaRPr kumimoji="1" lang="ja-JP" altLang="en-US" dirty="0"/>
          </a:p>
        </p:txBody>
      </p:sp>
      <p:sp>
        <p:nvSpPr>
          <p:cNvPr id="3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6387" y="898525"/>
            <a:ext cx="8756525" cy="802283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PPM works as a Web service portal site.</a:t>
            </a:r>
          </a:p>
        </p:txBody>
      </p:sp>
    </p:spTree>
    <p:extLst>
      <p:ext uri="{BB962C8B-B14F-4D97-AF65-F5344CB8AC3E}">
        <p14:creationId xmlns:p14="http://schemas.microsoft.com/office/powerpoint/2010/main" val="294500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Basic Construction of Approval Schema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13</a:t>
            </a:fld>
            <a:endParaRPr kumimoji="1" lang="ja-JP" altLang="en-US"/>
          </a:p>
        </p:txBody>
      </p:sp>
      <p:grpSp>
        <p:nvGrpSpPr>
          <p:cNvPr id="30" name="グループ化 29"/>
          <p:cNvGrpSpPr/>
          <p:nvPr/>
        </p:nvGrpSpPr>
        <p:grpSpPr>
          <a:xfrm>
            <a:off x="3052544" y="1196752"/>
            <a:ext cx="2887608" cy="4752528"/>
            <a:chOff x="2415569" y="188640"/>
            <a:chExt cx="3960441" cy="6264696"/>
          </a:xfrm>
        </p:grpSpPr>
        <p:sp>
          <p:nvSpPr>
            <p:cNvPr id="57" name="正方形/長方形 56"/>
            <p:cNvSpPr/>
            <p:nvPr/>
          </p:nvSpPr>
          <p:spPr>
            <a:xfrm>
              <a:off x="2415570" y="188640"/>
              <a:ext cx="3960440" cy="2880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>
                  <a:solidFill>
                    <a:schemeClr val="tx1"/>
                  </a:solidFill>
                </a:rPr>
                <a:t>Personal data Checking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3567698" y="476672"/>
              <a:ext cx="2808312" cy="93610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kumimoji="1" lang="en-US" altLang="ja-JP" sz="1100" dirty="0" smtClean="0">
                  <a:solidFill>
                    <a:schemeClr val="tx1"/>
                  </a:solidFill>
                </a:rPr>
                <a:t>Type of Information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en-US" altLang="ja-JP" sz="1100" dirty="0">
                  <a:solidFill>
                    <a:schemeClr val="tx1"/>
                  </a:solidFill>
                </a:rPr>
                <a:t>Type of </a:t>
              </a:r>
              <a:r>
                <a:rPr lang="en-US" altLang="ja-JP" sz="1100" dirty="0" smtClean="0">
                  <a:solidFill>
                    <a:schemeClr val="tx1"/>
                  </a:solidFill>
                </a:rPr>
                <a:t>Information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 altLang="ja-JP" sz="1100" dirty="0">
                <a:solidFill>
                  <a:schemeClr val="tx1"/>
                </a:solidFill>
              </a:endParaRPr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2415570" y="476672"/>
              <a:ext cx="1152128" cy="93610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50" dirty="0" smtClean="0">
                  <a:solidFill>
                    <a:schemeClr val="tx1"/>
                  </a:solidFill>
                </a:rPr>
                <a:t>Necessary</a:t>
              </a:r>
            </a:p>
            <a:p>
              <a:pPr algn="ctr"/>
              <a:r>
                <a:rPr lang="en-US" altLang="ja-JP" sz="1050" dirty="0" smtClean="0">
                  <a:solidFill>
                    <a:schemeClr val="tx1"/>
                  </a:solidFill>
                </a:rPr>
                <a:t>Information</a:t>
              </a:r>
              <a:endParaRPr kumimoji="1" lang="ja-JP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60" name="正方形/長方形 59"/>
            <p:cNvSpPr/>
            <p:nvPr/>
          </p:nvSpPr>
          <p:spPr>
            <a:xfrm>
              <a:off x="3711714" y="836712"/>
              <a:ext cx="216024" cy="216024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正方形/長方形 60"/>
            <p:cNvSpPr/>
            <p:nvPr/>
          </p:nvSpPr>
          <p:spPr>
            <a:xfrm>
              <a:off x="2415570" y="1412776"/>
              <a:ext cx="1152128" cy="944488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50" dirty="0" smtClean="0">
                  <a:solidFill>
                    <a:schemeClr val="tx1"/>
                  </a:solidFill>
                </a:rPr>
                <a:t>Additional</a:t>
              </a:r>
            </a:p>
            <a:p>
              <a:pPr algn="ctr"/>
              <a:r>
                <a:rPr lang="en-US" altLang="ja-JP" sz="1050" dirty="0" smtClean="0">
                  <a:solidFill>
                    <a:schemeClr val="tx1"/>
                  </a:solidFill>
                </a:rPr>
                <a:t>Function 1</a:t>
              </a:r>
              <a:endParaRPr kumimoji="1" lang="ja-JP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62" name="正方形/長方形 61"/>
            <p:cNvSpPr/>
            <p:nvPr/>
          </p:nvSpPr>
          <p:spPr>
            <a:xfrm>
              <a:off x="3567698" y="1412776"/>
              <a:ext cx="2808312" cy="944488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kumimoji="1" lang="en-US" altLang="ja-JP" sz="1100" dirty="0" smtClean="0">
                  <a:solidFill>
                    <a:schemeClr val="tx1"/>
                  </a:solidFill>
                </a:rPr>
                <a:t>Type of Information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en-US" altLang="ja-JP" sz="1100" dirty="0">
                  <a:solidFill>
                    <a:schemeClr val="tx1"/>
                  </a:solidFill>
                </a:rPr>
                <a:t>Type of </a:t>
              </a:r>
              <a:r>
                <a:rPr lang="en-US" altLang="ja-JP" sz="1100" dirty="0" smtClean="0">
                  <a:solidFill>
                    <a:schemeClr val="tx1"/>
                  </a:solidFill>
                </a:rPr>
                <a:t>Information</a:t>
              </a:r>
            </a:p>
            <a:p>
              <a:pPr algn="ctr"/>
              <a:endParaRPr lang="en-US" altLang="ja-JP" sz="1400" dirty="0">
                <a:solidFill>
                  <a:schemeClr val="tx1"/>
                </a:solidFill>
              </a:endParaRPr>
            </a:p>
          </p:txBody>
        </p:sp>
        <p:sp>
          <p:nvSpPr>
            <p:cNvPr id="63" name="正方形/長方形 62"/>
            <p:cNvSpPr/>
            <p:nvPr/>
          </p:nvSpPr>
          <p:spPr>
            <a:xfrm>
              <a:off x="3711714" y="1772816"/>
              <a:ext cx="216024" cy="21602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4" name="正方形/長方形 63"/>
            <p:cNvSpPr/>
            <p:nvPr/>
          </p:nvSpPr>
          <p:spPr>
            <a:xfrm>
              <a:off x="3567698" y="2780928"/>
              <a:ext cx="2808312" cy="92772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kumimoji="1" lang="en-US" altLang="ja-JP" sz="1100" dirty="0" smtClean="0">
                  <a:solidFill>
                    <a:schemeClr val="tx1"/>
                  </a:solidFill>
                </a:rPr>
                <a:t>Type of Information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en-US" altLang="ja-JP" sz="1100" dirty="0">
                  <a:solidFill>
                    <a:schemeClr val="tx1"/>
                  </a:solidFill>
                </a:rPr>
                <a:t>Type of </a:t>
              </a:r>
              <a:r>
                <a:rPr lang="en-US" altLang="ja-JP" sz="1100" dirty="0" smtClean="0">
                  <a:solidFill>
                    <a:schemeClr val="tx1"/>
                  </a:solidFill>
                </a:rPr>
                <a:t>Information</a:t>
              </a:r>
            </a:p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 altLang="ja-JP" sz="1400" dirty="0">
                <a:solidFill>
                  <a:schemeClr val="tx1"/>
                </a:solidFill>
              </a:endParaRPr>
            </a:p>
          </p:txBody>
        </p:sp>
        <p:sp>
          <p:nvSpPr>
            <p:cNvPr id="65" name="正方形/長方形 64"/>
            <p:cNvSpPr/>
            <p:nvPr/>
          </p:nvSpPr>
          <p:spPr>
            <a:xfrm>
              <a:off x="3711714" y="3132584"/>
              <a:ext cx="216024" cy="21602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6" name="正方形/長方形 65"/>
            <p:cNvSpPr/>
            <p:nvPr/>
          </p:nvSpPr>
          <p:spPr>
            <a:xfrm>
              <a:off x="2415570" y="2780928"/>
              <a:ext cx="1152128" cy="92772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50" dirty="0" smtClean="0">
                  <a:solidFill>
                    <a:schemeClr val="tx1"/>
                  </a:solidFill>
                </a:rPr>
                <a:t>Additional</a:t>
              </a:r>
            </a:p>
            <a:p>
              <a:pPr algn="ctr"/>
              <a:r>
                <a:rPr lang="en-US" altLang="ja-JP" sz="1050" dirty="0" smtClean="0">
                  <a:solidFill>
                    <a:schemeClr val="tx1"/>
                  </a:solidFill>
                </a:rPr>
                <a:t>Function X</a:t>
              </a:r>
              <a:endParaRPr kumimoji="1" lang="ja-JP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67" name="正方形/長方形 66"/>
            <p:cNvSpPr/>
            <p:nvPr/>
          </p:nvSpPr>
          <p:spPr>
            <a:xfrm>
              <a:off x="2416267" y="2357264"/>
              <a:ext cx="3959742" cy="42366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4056665" y="2348880"/>
              <a:ext cx="548763" cy="6480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ja-JP" sz="1400" dirty="0" smtClean="0"/>
                <a:t>…..</a:t>
              </a:r>
              <a:endParaRPr kumimoji="1" lang="ja-JP" altLang="en-US" sz="1400" dirty="0"/>
            </a:p>
          </p:txBody>
        </p:sp>
        <p:sp>
          <p:nvSpPr>
            <p:cNvPr id="69" name="正方形/長方形 68"/>
            <p:cNvSpPr/>
            <p:nvPr/>
          </p:nvSpPr>
          <p:spPr>
            <a:xfrm>
              <a:off x="2415569" y="3708648"/>
              <a:ext cx="3960439" cy="28803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 smtClean="0">
                  <a:solidFill>
                    <a:schemeClr val="tx1"/>
                  </a:solidFill>
                </a:rPr>
                <a:t>Privacy Policy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2416267" y="3996680"/>
              <a:ext cx="3959742" cy="123252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400" dirty="0" smtClean="0">
                  <a:solidFill>
                    <a:schemeClr val="tx1"/>
                  </a:solidFill>
                </a:rPr>
                <a:t>Body of Privacy Policy</a:t>
              </a:r>
            </a:p>
            <a:p>
              <a:pPr algn="ctr"/>
              <a:r>
                <a:rPr lang="en-US" altLang="ja-JP" sz="1400" dirty="0" smtClean="0">
                  <a:solidFill>
                    <a:schemeClr val="tx1"/>
                  </a:solidFill>
                </a:rPr>
                <a:t>(Changed by User Preference)</a:t>
              </a:r>
              <a:endParaRPr kumimoji="1" lang="ja-JP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1" name="正方形/長方形 70"/>
            <p:cNvSpPr/>
            <p:nvPr/>
          </p:nvSpPr>
          <p:spPr>
            <a:xfrm>
              <a:off x="2416266" y="5229200"/>
              <a:ext cx="3959045" cy="122413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72" name="テキスト ボックス 71"/>
            <p:cNvSpPr txBox="1"/>
            <p:nvPr/>
          </p:nvSpPr>
          <p:spPr>
            <a:xfrm>
              <a:off x="4861349" y="1052736"/>
              <a:ext cx="506550" cy="6480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ja-JP" sz="1200" dirty="0" smtClean="0"/>
                <a:t>…..</a:t>
              </a:r>
              <a:endParaRPr kumimoji="1" lang="ja-JP" altLang="en-US" sz="1200" dirty="0"/>
            </a:p>
          </p:txBody>
        </p:sp>
        <p:sp>
          <p:nvSpPr>
            <p:cNvPr id="73" name="テキスト ボックス 72"/>
            <p:cNvSpPr txBox="1"/>
            <p:nvPr/>
          </p:nvSpPr>
          <p:spPr>
            <a:xfrm>
              <a:off x="4819136" y="1988840"/>
              <a:ext cx="548763" cy="6480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ja-JP" sz="1400" dirty="0" smtClean="0"/>
                <a:t>…..</a:t>
              </a:r>
              <a:endParaRPr kumimoji="1" lang="ja-JP" altLang="en-US" sz="1400" dirty="0"/>
            </a:p>
          </p:txBody>
        </p:sp>
        <p:sp>
          <p:nvSpPr>
            <p:cNvPr id="74" name="テキスト ボックス 73"/>
            <p:cNvSpPr txBox="1"/>
            <p:nvPr/>
          </p:nvSpPr>
          <p:spPr>
            <a:xfrm>
              <a:off x="4861349" y="3356992"/>
              <a:ext cx="506550" cy="6480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1" lang="en-US" altLang="ja-JP" sz="1200" dirty="0" smtClean="0"/>
                <a:t>…..</a:t>
              </a:r>
              <a:endParaRPr kumimoji="1" lang="ja-JP" altLang="en-US" sz="1200" dirty="0"/>
            </a:p>
          </p:txBody>
        </p:sp>
        <p:sp>
          <p:nvSpPr>
            <p:cNvPr id="75" name="正方形/長方形 74"/>
            <p:cNvSpPr/>
            <p:nvPr/>
          </p:nvSpPr>
          <p:spPr>
            <a:xfrm>
              <a:off x="2991634" y="5733255"/>
              <a:ext cx="1065031" cy="2880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600" dirty="0" smtClean="0">
                  <a:solidFill>
                    <a:schemeClr val="tx1"/>
                  </a:solidFill>
                </a:rPr>
                <a:t>Agree</a:t>
              </a:r>
              <a:endParaRPr kumimoji="1" lang="ja-JP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76" name="正方形/長方形 75"/>
            <p:cNvSpPr/>
            <p:nvPr/>
          </p:nvSpPr>
          <p:spPr>
            <a:xfrm>
              <a:off x="4719826" y="5733256"/>
              <a:ext cx="1008112" cy="28803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/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600" dirty="0" smtClean="0">
                  <a:solidFill>
                    <a:schemeClr val="tx1"/>
                  </a:solidFill>
                </a:rPr>
                <a:t>Back</a:t>
              </a:r>
              <a:endParaRPr kumimoji="1" lang="ja-JP" altLang="en-US" sz="1600" dirty="0">
                <a:solidFill>
                  <a:schemeClr val="tx1"/>
                </a:solidFill>
              </a:endParaRPr>
            </a:p>
          </p:txBody>
        </p:sp>
        <p:grpSp>
          <p:nvGrpSpPr>
            <p:cNvPr id="77" name="グループ化 76"/>
            <p:cNvGrpSpPr/>
            <p:nvPr/>
          </p:nvGrpSpPr>
          <p:grpSpPr>
            <a:xfrm>
              <a:off x="3711714" y="836711"/>
              <a:ext cx="288032" cy="216025"/>
              <a:chOff x="1691680" y="836712"/>
              <a:chExt cx="288032" cy="216025"/>
            </a:xfrm>
          </p:grpSpPr>
          <p:cxnSp>
            <p:nvCxnSpPr>
              <p:cNvPr id="81" name="直線コネクタ 80"/>
              <p:cNvCxnSpPr/>
              <p:nvPr/>
            </p:nvCxnSpPr>
            <p:spPr>
              <a:xfrm flipH="1" flipV="1">
                <a:off x="1691680" y="908719"/>
                <a:ext cx="72008" cy="144016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線コネクタ 81"/>
              <p:cNvCxnSpPr/>
              <p:nvPr/>
            </p:nvCxnSpPr>
            <p:spPr>
              <a:xfrm flipV="1">
                <a:off x="1763688" y="836712"/>
                <a:ext cx="216024" cy="216025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グループ化 77"/>
            <p:cNvGrpSpPr/>
            <p:nvPr/>
          </p:nvGrpSpPr>
          <p:grpSpPr>
            <a:xfrm>
              <a:off x="3711714" y="1772815"/>
              <a:ext cx="288032" cy="216025"/>
              <a:chOff x="1691680" y="836712"/>
              <a:chExt cx="288032" cy="216025"/>
            </a:xfrm>
          </p:grpSpPr>
          <p:cxnSp>
            <p:nvCxnSpPr>
              <p:cNvPr id="79" name="直線コネクタ 78"/>
              <p:cNvCxnSpPr/>
              <p:nvPr/>
            </p:nvCxnSpPr>
            <p:spPr>
              <a:xfrm flipH="1" flipV="1">
                <a:off x="1691680" y="908719"/>
                <a:ext cx="72008" cy="144016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線コネクタ 79"/>
              <p:cNvCxnSpPr/>
              <p:nvPr/>
            </p:nvCxnSpPr>
            <p:spPr>
              <a:xfrm flipV="1">
                <a:off x="1763688" y="836712"/>
                <a:ext cx="216024" cy="216025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82747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Ⅰ. Personalize descriptions of construct and privacy policy</a:t>
            </a:r>
            <a:endParaRPr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22" name="Picture 3" descr="C:\Users\nakamura\Documents\researchDocuments\研究\2013年\NEDO委託案件\実証実験詳細\スクリーンショット\Screenshot_2013-11-14-01-19-4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891" y="1566084"/>
            <a:ext cx="2733675" cy="48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C:\Users\nakamura\Documents\researchDocuments\研究\2013年\NEDO委託案件\実証実験詳細\スクリーンショット\Screenshot_2013-11-14-01-17-5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327" y="1593468"/>
            <a:ext cx="2733676" cy="48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テキスト ボックス 23"/>
          <p:cNvSpPr txBox="1"/>
          <p:nvPr/>
        </p:nvSpPr>
        <p:spPr>
          <a:xfrm>
            <a:off x="971600" y="1196752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Detailed view setting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499992" y="1224136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Simple view setting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516216" y="3888433"/>
            <a:ext cx="2520280" cy="305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/>
              <a:t>List of </a:t>
            </a:r>
            <a:r>
              <a:rPr kumimoji="1" lang="en-US" altLang="ja-JP" sz="1400" dirty="0" smtClean="0"/>
              <a:t>Types of Information</a:t>
            </a:r>
            <a:endParaRPr kumimoji="1" lang="ja-JP" altLang="en-US" sz="14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516216" y="4608512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/>
              <a:t>List of reasons </a:t>
            </a:r>
            <a:r>
              <a:rPr lang="en-US" altLang="ja-JP" sz="1400" dirty="0" smtClean="0"/>
              <a:t>for </a:t>
            </a:r>
            <a:r>
              <a:rPr lang="en-US" altLang="ja-JP" sz="1400" dirty="0"/>
              <a:t>collection</a:t>
            </a:r>
          </a:p>
        </p:txBody>
      </p:sp>
      <p:cxnSp>
        <p:nvCxnSpPr>
          <p:cNvPr id="28" name="直線コネクタ 27"/>
          <p:cNvCxnSpPr/>
          <p:nvPr/>
        </p:nvCxnSpPr>
        <p:spPr>
          <a:xfrm flipV="1">
            <a:off x="5972708" y="4076264"/>
            <a:ext cx="504056" cy="234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 flipV="1">
            <a:off x="6072060" y="4792749"/>
            <a:ext cx="504056" cy="234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正方形/長方形 29"/>
          <p:cNvSpPr/>
          <p:nvPr/>
        </p:nvSpPr>
        <p:spPr>
          <a:xfrm>
            <a:off x="2900309" y="4365104"/>
            <a:ext cx="1743699" cy="80196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100" dirty="0" smtClean="0">
                <a:solidFill>
                  <a:schemeClr val="tx1"/>
                </a:solidFill>
              </a:rPr>
              <a:t>- Telephone Number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r>
              <a:rPr lang="en-US" altLang="ja-JP" sz="1100" dirty="0" smtClean="0">
                <a:solidFill>
                  <a:schemeClr val="tx1"/>
                </a:solidFill>
              </a:rPr>
              <a:t>   - Reason for Collection</a:t>
            </a:r>
          </a:p>
          <a:p>
            <a:r>
              <a:rPr lang="en-US" altLang="ja-JP" sz="1100" dirty="0" smtClean="0">
                <a:solidFill>
                  <a:schemeClr val="tx1"/>
                </a:solidFill>
              </a:rPr>
              <a:t>       - Automatic Input</a:t>
            </a:r>
            <a:endParaRPr lang="en-US" altLang="ja-JP" sz="1100" dirty="0">
              <a:solidFill>
                <a:schemeClr val="tx1"/>
              </a:solidFill>
            </a:endParaRPr>
          </a:p>
          <a:p>
            <a:r>
              <a:rPr lang="en-US" altLang="ja-JP" sz="1100" dirty="0" smtClean="0">
                <a:solidFill>
                  <a:schemeClr val="tx1"/>
                </a:solidFill>
              </a:rPr>
              <a:t>   - No Sharing</a:t>
            </a:r>
            <a:endParaRPr kumimoji="1" lang="en-US" altLang="ja-JP" sz="1100" dirty="0" smtClean="0">
              <a:solidFill>
                <a:schemeClr val="tx1"/>
              </a:solidFill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5148064" y="4076264"/>
            <a:ext cx="720080" cy="892288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148064" y="5084376"/>
            <a:ext cx="1584176" cy="604256"/>
          </a:xfrm>
          <a:prstGeom prst="round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451212" y="2492896"/>
            <a:ext cx="22648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Reason and second use information for each kind of data</a:t>
            </a:r>
            <a:endParaRPr kumimoji="1" lang="ja-JP" altLang="en-US" sz="1400" dirty="0"/>
          </a:p>
        </p:txBody>
      </p:sp>
      <p:cxnSp>
        <p:nvCxnSpPr>
          <p:cNvPr id="34" name="直線コネクタ 33"/>
          <p:cNvCxnSpPr/>
          <p:nvPr/>
        </p:nvCxnSpPr>
        <p:spPr>
          <a:xfrm flipV="1">
            <a:off x="2648281" y="3231561"/>
            <a:ext cx="504056" cy="10791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7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/>
              <a:t>Ⅱ. Present </a:t>
            </a:r>
            <a:r>
              <a:rPr lang="en-US" altLang="ja-JP" sz="2400" dirty="0" smtClean="0"/>
              <a:t>options for </a:t>
            </a:r>
            <a:r>
              <a:rPr lang="en-US" altLang="ja-JP" sz="2400" dirty="0"/>
              <a:t>providing personal </a:t>
            </a:r>
            <a:r>
              <a:rPr lang="en-US" altLang="ja-JP" sz="2400" dirty="0" smtClean="0"/>
              <a:t>data</a:t>
            </a:r>
            <a:endParaRPr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15</a:t>
            </a:fld>
            <a:endParaRPr kumimoji="1" lang="ja-JP" altLang="en-US"/>
          </a:p>
        </p:txBody>
      </p:sp>
      <p:pic>
        <p:nvPicPr>
          <p:cNvPr id="19" name="Picture 4" descr="C:\Users\nakamura\Documents\researchDocuments\研究\2013年\NEDO委託案件\実証実験詳細\スクリーンショット\Screenshot_2013-08-29-16-25-1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72731"/>
            <a:ext cx="1353740" cy="240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nakamura\Documents\researchDocuments\研究\2013年\NEDO委託案件\実証実験詳細\スクリーンショット\Screenshot_2013-08-29-16-31-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0909" y="3933056"/>
            <a:ext cx="1382903" cy="2458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円/楕円 20"/>
          <p:cNvSpPr/>
          <p:nvPr/>
        </p:nvSpPr>
        <p:spPr>
          <a:xfrm>
            <a:off x="4946256" y="4555033"/>
            <a:ext cx="1872208" cy="12145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Picture 3" descr="C:\Users\nakamura\Documents\researchDocuments\研究\2013年\NEDO委託案件\実証実験詳細\スクリーンショット\Screenshot_2013-12-06-13-13-5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163" y="1168223"/>
            <a:ext cx="240343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nakamura\Documents\researchDocuments\研究\2013年\NEDO委託案件\実証実験詳細\スクリーンショット\Screenshot_2013-12-06-13-13-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017507"/>
            <a:ext cx="2372641" cy="236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右矢印 23"/>
          <p:cNvSpPr/>
          <p:nvPr/>
        </p:nvSpPr>
        <p:spPr>
          <a:xfrm>
            <a:off x="3995936" y="2152020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/>
          <p:cNvSpPr/>
          <p:nvPr/>
        </p:nvSpPr>
        <p:spPr>
          <a:xfrm>
            <a:off x="3976418" y="5042812"/>
            <a:ext cx="720080" cy="648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/楕円 25"/>
          <p:cNvSpPr/>
          <p:nvPr/>
        </p:nvSpPr>
        <p:spPr>
          <a:xfrm>
            <a:off x="1280546" y="2525440"/>
            <a:ext cx="432048" cy="42773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3707904" y="170574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 smtClean="0"/>
              <a:t>ot Agree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904410" y="4605990"/>
            <a:ext cx="8836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Agree</a:t>
            </a:r>
            <a:endParaRPr kumimoji="1" lang="ja-JP" altLang="en-US" dirty="0"/>
          </a:p>
        </p:txBody>
      </p:sp>
      <p:sp>
        <p:nvSpPr>
          <p:cNvPr id="29" name="円/楕円 28"/>
          <p:cNvSpPr/>
          <p:nvPr/>
        </p:nvSpPr>
        <p:spPr>
          <a:xfrm>
            <a:off x="1259632" y="5366848"/>
            <a:ext cx="432048" cy="4277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075028" y="4453904"/>
            <a:ext cx="1296144" cy="745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Adding shop information near user</a:t>
            </a:r>
            <a:endParaRPr kumimoji="1" lang="ja-JP" altLang="en-US" sz="1400" dirty="0"/>
          </a:p>
        </p:txBody>
      </p:sp>
      <p:cxnSp>
        <p:nvCxnSpPr>
          <p:cNvPr id="31" name="直線コネクタ 30"/>
          <p:cNvCxnSpPr/>
          <p:nvPr/>
        </p:nvCxnSpPr>
        <p:spPr>
          <a:xfrm flipV="1">
            <a:off x="6818464" y="4857682"/>
            <a:ext cx="216024" cy="11764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右中かっこ 31"/>
          <p:cNvSpPr/>
          <p:nvPr/>
        </p:nvSpPr>
        <p:spPr>
          <a:xfrm>
            <a:off x="6804248" y="1272731"/>
            <a:ext cx="216024" cy="24066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147036" y="215202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General information</a:t>
            </a:r>
            <a:endParaRPr kumimoji="1" lang="ja-JP" altLang="en-US" sz="1400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123728" y="2632188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Location</a:t>
            </a:r>
            <a:endParaRPr kumimoji="1" lang="ja-JP" altLang="en-US" sz="14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051720" y="5486803"/>
            <a:ext cx="11521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Location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3175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Ⅲ. Manage and control personal data</a:t>
            </a:r>
            <a:endParaRPr lang="ja-JP" altLang="en-US" dirty="0"/>
          </a:p>
        </p:txBody>
      </p:sp>
      <p:pic>
        <p:nvPicPr>
          <p:cNvPr id="4" name="Picture 3" descr="C:\Users\1003.JIPDEC\AppData\Local\Microsoft\Windows\Temporary Internet Files\Content.IE5\NE4VYO1C\MC900434847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933056"/>
            <a:ext cx="1512168" cy="1512168"/>
          </a:xfrm>
          <a:prstGeom prst="rect">
            <a:avLst/>
          </a:prstGeom>
          <a:noFill/>
        </p:spPr>
      </p:pic>
      <p:pic>
        <p:nvPicPr>
          <p:cNvPr id="5" name="Picture 2" descr="C:\Users\nakamura\AppData\Local\Temp\MC90043164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918" y="4163180"/>
            <a:ext cx="1201807" cy="120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nakamura\AppData\Local\Temp\MC90043386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94609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nakamura\Documents\researchDocuments\研究\2013年\NEDO委託案件\実証実験詳細\20-flat-icons\PNG icons\location-pointer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594609"/>
            <a:ext cx="473134" cy="64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/>
          <p:cNvSpPr txBox="1"/>
          <p:nvPr/>
        </p:nvSpPr>
        <p:spPr>
          <a:xfrm>
            <a:off x="611560" y="5517232"/>
            <a:ext cx="17180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PPM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User</a:t>
            </a:r>
            <a:endParaRPr kumimoji="1" lang="ja-JP" altLang="en-US" dirty="0"/>
          </a:p>
        </p:txBody>
      </p:sp>
      <p:cxnSp>
        <p:nvCxnSpPr>
          <p:cNvPr id="9" name="直線矢印コネクタ 8"/>
          <p:cNvCxnSpPr/>
          <p:nvPr/>
        </p:nvCxnSpPr>
        <p:spPr>
          <a:xfrm flipH="1">
            <a:off x="2956617" y="4824492"/>
            <a:ext cx="3631607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/>
          <p:cNvSpPr txBox="1"/>
          <p:nvPr/>
        </p:nvSpPr>
        <p:spPr>
          <a:xfrm>
            <a:off x="2864097" y="1880828"/>
            <a:ext cx="843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PPM</a:t>
            </a:r>
            <a:endParaRPr kumimoji="1" lang="ja-JP" altLang="en-US" dirty="0"/>
          </a:p>
        </p:txBody>
      </p:sp>
      <p:pic>
        <p:nvPicPr>
          <p:cNvPr id="2050" name="Picture 2" descr="C:\Users\nakamura\Documents\researchDocuments\研究\2013年\NEDO委託案件\実証実験詳細\スクリーンショット\Screenshot_2013-08-30-10-29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08721"/>
            <a:ext cx="1579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テキスト ボックス 15"/>
          <p:cNvSpPr txBox="1"/>
          <p:nvPr/>
        </p:nvSpPr>
        <p:spPr>
          <a:xfrm>
            <a:off x="3680040" y="4931876"/>
            <a:ext cx="28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Ⅰ. Request location information</a:t>
            </a:r>
            <a:endParaRPr kumimoji="1" lang="ja-JP" altLang="en-US" dirty="0"/>
          </a:p>
        </p:txBody>
      </p:sp>
      <p:cxnSp>
        <p:nvCxnSpPr>
          <p:cNvPr id="17" name="直線矢印コネクタ 16"/>
          <p:cNvCxnSpPr/>
          <p:nvPr/>
        </p:nvCxnSpPr>
        <p:spPr>
          <a:xfrm flipV="1">
            <a:off x="2504311" y="2852936"/>
            <a:ext cx="1049007" cy="151216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テキスト ボックス 18"/>
          <p:cNvSpPr txBox="1"/>
          <p:nvPr/>
        </p:nvSpPr>
        <p:spPr>
          <a:xfrm>
            <a:off x="883802" y="2996952"/>
            <a:ext cx="2153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Ⅱ. Confirm his/her preference </a:t>
            </a:r>
            <a:endParaRPr kumimoji="1" lang="ja-JP" altLang="en-US" dirty="0"/>
          </a:p>
        </p:txBody>
      </p:sp>
      <p:sp>
        <p:nvSpPr>
          <p:cNvPr id="18" name="円/楕円 17"/>
          <p:cNvSpPr/>
          <p:nvPr/>
        </p:nvSpPr>
        <p:spPr>
          <a:xfrm>
            <a:off x="5364088" y="3212976"/>
            <a:ext cx="1728192" cy="360040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2740880" y="2996952"/>
            <a:ext cx="1039032" cy="151216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7102405" y="1844824"/>
            <a:ext cx="1934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User preference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53318" y="3576081"/>
            <a:ext cx="2386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Ⅲ. OK/NG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6948264" y="554806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Location service provider</a:t>
            </a:r>
            <a:endParaRPr kumimoji="1" lang="ja-JP" altLang="en-US" dirty="0"/>
          </a:p>
        </p:txBody>
      </p:sp>
      <p:pic>
        <p:nvPicPr>
          <p:cNvPr id="20" name="Picture 3" descr="C:\Users\nakamura\AppData\Local\Microsoft\Windows\Temporary Internet Files\Content.IE5\O95WO1BU\MC900198606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40" y="908721"/>
            <a:ext cx="1622079" cy="209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40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Ⅳ. Provide log viewer of personal data usage</a:t>
            </a:r>
            <a:endParaRPr lang="ja-JP" altLang="en-US" dirty="0"/>
          </a:p>
        </p:txBody>
      </p:sp>
      <p:pic>
        <p:nvPicPr>
          <p:cNvPr id="4" name="Picture 2" descr="C:\Users\nakamura\Documents\researchDocuments\研究\2013年\NEDO委託案件\20130702全体ミーティング\13728314310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756" y="1268761"/>
            <a:ext cx="238976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nakamura\Documents\researchDocuments\研究\2013年\NEDO委託案件\20130702全体ミーティング\137283144134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466" y="1268760"/>
            <a:ext cx="2389767" cy="42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179511" y="908721"/>
            <a:ext cx="3411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Access log search function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427983" y="908720"/>
            <a:ext cx="4248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View of personal data access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6932757" y="5545469"/>
            <a:ext cx="1743699" cy="4009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Delete request</a:t>
            </a:r>
          </a:p>
        </p:txBody>
      </p:sp>
      <p:cxnSp>
        <p:nvCxnSpPr>
          <p:cNvPr id="10" name="直線コネクタ 9"/>
          <p:cNvCxnSpPr/>
          <p:nvPr/>
        </p:nvCxnSpPr>
        <p:spPr>
          <a:xfrm>
            <a:off x="6358349" y="5157192"/>
            <a:ext cx="574408" cy="3882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728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Targeting Digital Signage Service </a:t>
            </a:r>
            <a:r>
              <a:rPr lang="en-US" altLang="ja-JP" sz="2400" dirty="0"/>
              <a:t>as D</a:t>
            </a:r>
            <a:r>
              <a:rPr lang="en-US" altLang="ja-JP" sz="2400" dirty="0" smtClean="0"/>
              <a:t>emonstration</a:t>
            </a:r>
            <a:endParaRPr kumimoji="1" lang="ja-JP" alt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3009199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80" y="3724575"/>
            <a:ext cx="3000680" cy="2656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コンテンツ プレースホルダー 3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50078" y="2456037"/>
            <a:ext cx="1567825" cy="1044971"/>
          </a:xfrm>
        </p:spPr>
      </p:pic>
      <p:pic>
        <p:nvPicPr>
          <p:cNvPr id="7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46" y="992068"/>
            <a:ext cx="1567086" cy="105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46" y="2456037"/>
            <a:ext cx="1567086" cy="104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078" y="998282"/>
            <a:ext cx="1570394" cy="104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図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46" y="5301208"/>
            <a:ext cx="1567086" cy="104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図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078" y="3837956"/>
            <a:ext cx="1570394" cy="104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コンテンツ プレースホルダー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953" y="5301208"/>
            <a:ext cx="1561519" cy="103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6746" y="3837957"/>
            <a:ext cx="1567086" cy="104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右矢印 3"/>
          <p:cNvSpPr/>
          <p:nvPr/>
        </p:nvSpPr>
        <p:spPr>
          <a:xfrm>
            <a:off x="3995936" y="1916832"/>
            <a:ext cx="648072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右矢印 14"/>
          <p:cNvSpPr/>
          <p:nvPr/>
        </p:nvSpPr>
        <p:spPr>
          <a:xfrm>
            <a:off x="3995936" y="4653136"/>
            <a:ext cx="648072" cy="7920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円/楕円 15"/>
          <p:cNvSpPr/>
          <p:nvPr/>
        </p:nvSpPr>
        <p:spPr>
          <a:xfrm>
            <a:off x="1961119" y="2459552"/>
            <a:ext cx="1314737" cy="681416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円/楕円 16"/>
          <p:cNvSpPr/>
          <p:nvPr/>
        </p:nvSpPr>
        <p:spPr>
          <a:xfrm>
            <a:off x="1979712" y="5229200"/>
            <a:ext cx="1296144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線吹き出し 1 (枠付き) 17"/>
          <p:cNvSpPr/>
          <p:nvPr/>
        </p:nvSpPr>
        <p:spPr>
          <a:xfrm>
            <a:off x="3455876" y="1518516"/>
            <a:ext cx="1836204" cy="526449"/>
          </a:xfrm>
          <a:prstGeom prst="borderCallout1">
            <a:avLst>
              <a:gd name="adj1" fmla="val 29778"/>
              <a:gd name="adj2" fmla="val -4668"/>
              <a:gd name="adj3" fmla="val 178746"/>
              <a:gd name="adj4" fmla="val -28254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 smtClean="0">
                <a:solidFill>
                  <a:schemeClr val="tx1"/>
                </a:solidFill>
              </a:rPr>
              <a:t>40’s, male are the most popular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9" name="線吹き出し 1 (枠付き) 18"/>
          <p:cNvSpPr/>
          <p:nvPr/>
        </p:nvSpPr>
        <p:spPr>
          <a:xfrm>
            <a:off x="3491880" y="4221088"/>
            <a:ext cx="1728192" cy="526449"/>
          </a:xfrm>
          <a:prstGeom prst="borderCallout1">
            <a:avLst>
              <a:gd name="adj1" fmla="val 29778"/>
              <a:gd name="adj2" fmla="val -4668"/>
              <a:gd name="adj3" fmla="val 191153"/>
              <a:gd name="adj4" fmla="val -28254"/>
            </a:avLst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30’s female are the most popular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0" name="円/楕円 19"/>
          <p:cNvSpPr/>
          <p:nvPr/>
        </p:nvSpPr>
        <p:spPr>
          <a:xfrm>
            <a:off x="6012160" y="1920280"/>
            <a:ext cx="1890427" cy="860648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Ads f</a:t>
            </a:r>
            <a:r>
              <a:rPr kumimoji="1" lang="en-US" altLang="ja-JP" dirty="0" smtClean="0">
                <a:solidFill>
                  <a:schemeClr val="tx1"/>
                </a:solidFill>
              </a:rPr>
              <a:t>or 40’s,  male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円/楕円 20"/>
          <p:cNvSpPr/>
          <p:nvPr/>
        </p:nvSpPr>
        <p:spPr>
          <a:xfrm>
            <a:off x="5928824" y="4800600"/>
            <a:ext cx="2027552" cy="716632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Ads For 30’s, female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125" name="Picture 5" descr="http://www.yanoict.com/yzsurvey/2009/images/2009_1/imag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55" y="3140968"/>
            <a:ext cx="1819234" cy="1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42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Background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Privacy Policy Manager (PPM)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Prototype of PPM</a:t>
            </a:r>
          </a:p>
          <a:p>
            <a:r>
              <a:rPr lang="en-US" altLang="ja-JP" sz="2800" dirty="0"/>
              <a:t>Experiment on the acceptability of PPM </a:t>
            </a:r>
            <a:endParaRPr lang="en-US" altLang="ja-JP" sz="2800" dirty="0" smtClean="0"/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Conclusion</a:t>
            </a:r>
            <a:endParaRPr kumimoji="1"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/>
              <a:t>Background</a:t>
            </a:r>
          </a:p>
          <a:p>
            <a:r>
              <a:rPr lang="en-US" altLang="ja-JP" sz="2800" dirty="0" smtClean="0"/>
              <a:t>Privacy Policy Manager (PPM)</a:t>
            </a:r>
          </a:p>
          <a:p>
            <a:r>
              <a:rPr lang="en-US" altLang="ja-JP" sz="2800" dirty="0" smtClean="0"/>
              <a:t>Prototype of PPM</a:t>
            </a:r>
          </a:p>
          <a:p>
            <a:r>
              <a:rPr lang="en-US" altLang="ja-JP" sz="2800" dirty="0"/>
              <a:t>Experiment on the acceptability of PPM </a:t>
            </a:r>
            <a:endParaRPr lang="en-US" altLang="ja-JP" sz="2800" dirty="0" smtClean="0"/>
          </a:p>
          <a:p>
            <a:r>
              <a:rPr lang="en-US" altLang="ja-JP" sz="2800" dirty="0" smtClean="0"/>
              <a:t>Conclusion</a:t>
            </a:r>
            <a:endParaRPr kumimoji="1" lang="en-US" altLang="ja-JP" sz="2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79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User Acceptance of </a:t>
            </a:r>
            <a:r>
              <a:rPr lang="en-US" altLang="ja-JP" dirty="0"/>
              <a:t>PPM </a:t>
            </a:r>
            <a:r>
              <a:rPr lang="en-US" altLang="ja-JP" dirty="0" smtClean="0"/>
              <a:t>Experiment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54461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Objectives</a:t>
            </a:r>
            <a:endParaRPr lang="en-US" altLang="ja-JP" sz="5000" dirty="0" smtClean="0"/>
          </a:p>
          <a:p>
            <a:pPr lvl="1"/>
            <a:r>
              <a:rPr lang="en-US" altLang="ja-JP" dirty="0"/>
              <a:t>Clarification of user attitudes regarding privacy </a:t>
            </a:r>
            <a:r>
              <a:rPr lang="en-US" altLang="ja-JP" dirty="0" smtClean="0"/>
              <a:t>policies and personalized </a:t>
            </a:r>
            <a:r>
              <a:rPr lang="en-US" altLang="ja-JP" dirty="0"/>
              <a:t>services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/>
              <a:t>Estimation of the potential impact of the </a:t>
            </a:r>
            <a:r>
              <a:rPr lang="en-US" altLang="ja-JP" dirty="0" smtClean="0"/>
              <a:t>PPM</a:t>
            </a:r>
          </a:p>
          <a:p>
            <a:pPr lvl="1"/>
            <a:r>
              <a:rPr lang="en-US" altLang="ja-JP" dirty="0"/>
              <a:t>Acceptability assessment of the </a:t>
            </a:r>
            <a:r>
              <a:rPr lang="en-US" altLang="ja-JP" dirty="0" smtClean="0"/>
              <a:t>PPM</a:t>
            </a:r>
          </a:p>
          <a:p>
            <a:pPr lvl="1"/>
            <a:endParaRPr lang="en-US" altLang="ja-JP" dirty="0" smtClean="0"/>
          </a:p>
          <a:p>
            <a:r>
              <a:rPr lang="en-US" altLang="ja-JP" dirty="0" smtClean="0"/>
              <a:t>Subjects</a:t>
            </a:r>
          </a:p>
          <a:p>
            <a:pPr lvl="1"/>
            <a:r>
              <a:rPr lang="en-US" altLang="ja-JP" dirty="0" smtClean="0"/>
              <a:t>Nov.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, 2013: </a:t>
            </a:r>
            <a:r>
              <a:rPr lang="en-US" altLang="ja-JP" dirty="0"/>
              <a:t>shopping mall in </a:t>
            </a:r>
            <a:r>
              <a:rPr lang="en-US" altLang="ja-JP" dirty="0" smtClean="0"/>
              <a:t>Tokyo (</a:t>
            </a:r>
            <a:r>
              <a:rPr lang="en-US" altLang="ja-JP" dirty="0" err="1" smtClean="0"/>
              <a:t>Futago-tamagawa</a:t>
            </a:r>
            <a:r>
              <a:rPr lang="en-US" altLang="ja-JP" dirty="0" smtClean="0"/>
              <a:t> Rise)</a:t>
            </a:r>
          </a:p>
          <a:p>
            <a:pPr lvl="1"/>
            <a:r>
              <a:rPr lang="en-US" altLang="ja-JP" dirty="0" smtClean="0"/>
              <a:t>Nov.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, 16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, 2013: </a:t>
            </a:r>
            <a:r>
              <a:rPr lang="ja-JP" altLang="ja-JP" dirty="0"/>
              <a:t>National Museum of Emerging Science and </a:t>
            </a:r>
            <a:r>
              <a:rPr lang="ja-JP" altLang="ja-JP" dirty="0" smtClean="0"/>
              <a:t>Innovation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The number of </a:t>
            </a:r>
            <a:r>
              <a:rPr lang="en-US" altLang="ja-JP" dirty="0"/>
              <a:t>participants </a:t>
            </a:r>
            <a:r>
              <a:rPr lang="en-US" altLang="ja-JP" dirty="0" smtClean="0"/>
              <a:t>who sufficiently answered is 198.</a:t>
            </a:r>
            <a:endParaRPr lang="ja-JP" altLang="en-US" dirty="0"/>
          </a:p>
          <a:p>
            <a:endParaRPr lang="en-US" altLang="ja-JP" dirty="0" smtClean="0"/>
          </a:p>
        </p:txBody>
      </p:sp>
      <p:sp>
        <p:nvSpPr>
          <p:cNvPr id="4" name="AutoShape 2" descr="data:image/jpeg;base64,/9j/4AAQSkZJRgABAQAAAQABAAD/2wCEAAkGBhQSEBUUExQTFBQWFxUXGBUYGRwWFRgYFRgVFxQYFxgYGyYgFxkkGhoUHy8gIycpLSwsGB4xNTAqNSYrLCkBCQoKDgwOGg8PGiwlHSQvLCwsLCwsLCwsLCwsLCwsLCwpLCwsLCwsLCwsLCwsLCwsLCkpLCwpLCksLCwsLCksLP/AABEIAMsA+AMBIgACEQEDEQH/xAAbAAABBQEBAAAAAAAAAAAAAAAFAAIDBAYBB//EAEUQAAIBAgMFBQUECQQABQUAAAECEQADEiExBAVBUWEGEyJxgRQykaGxFUJSwQcXIzNigtHh8BZTcpI0Q1SywiRjosPx/8QAGQEAAwEBAQAAAAAAAAAAAAAAAAECAwQF/8QAKxEAAgIBAwQBAwQDAQAAAAAAAAECEQMSEyEUMUFRBCJh8HGRobEygcHx/9oADAMBAAIRAxEAPwDWfrA60v1gdaFXv0Xt9y+p6MpHzBP0oVtXYHakUtCEDk0k+Qia91YvjPszznkyrwasdv8A+Kl/r8firzbadje2YuKyHkwIPzqGtuixMz35np36wOtL9YHWvMaVHRYw6iZ6f/r/AK0j2/615hNKafRYw6iZ6b+sLrS/WD1rzGu0dFiH1Ej1BO3s/eHxp/8Arr+IfOvLA1d7w0uixi6iZ67Z7cWozdp8q6/6Q7Q0Vz8BXkPeHnSLGp6DGPqJnqr/AKRQfdAFQn9IfWvL5pTVdDi9C6iZ6rZ/SHiyALHpXL/6QCDBXD515ct4jTKunaTzNLocfoOomek/rBnjXV7ek6TXmXeml35p9Fj9D6iZ6tZ7YMdWCjmTPyFSX+2SKMr0nkB/evJDfNNxml0MA35nqydvU4sTUv6wUA0PxrymyJPE9BWw2Ps3ZNoM91UJHqPjE1E/i4Y9wWeb7GoTt6safOm3O3UCZgVht57v2a3kt5mbykepERQW4nUR5zTj8PFLlCeeZ6U3b8c6b+sMDjXmBpjVp0WMe/I9T/WMOdcP6RhzryuuUdDiHvyPVD+kYc6VeV0qOixBvyPYP9a7K2QuQeogesxWf392hxDDbhjwuWrhtxPMYiDWOQkaTVvZ963LfukD+VSfjhpx+NGDtGUsspcMrPZuMSTiMcTJ+dTLuO6RKri8iCfhNP2jebv78N6AfQVVDEaSK6PqMiO9s7IYYEHkajw1Oc9ak7zLQVQrKkUoqVlpd3TGRRSipe7pd3QBFFLDUuCu4KAshw0oqbBXMFAWRYaWGpglO7oeVAWV4pRVjuOv0H50w2T/AJnQFkOGlhqU2zyrmGgZHgqfZL4Rpwq3mJHwpmGuYaAL9zfLE5eEclhR8hTLu/Lx++fgJ+MVTw0sNTpXoDt3anb3mJ6nWoMNTYK5gqgIsNcipsFcwUDIYpRUuCuYKYEWGlUuClQMJ+yml7LXo+1b1t3FwmyWB4EgfOhd7dFps1tspP8A9xCPgc/nXEvkPyqBw9OzIpuxzojHyBP0rt7dTr7yMs8wR9a2exdmViS5U9CB8wTU13cz/wDqgf8AkTSfyVYbboxOz7ju3Pctu3UKY+OlWh2R2n/ab5H6GtRb7PvqNoSehP1qZ90bQNNoB9SPyqX8h+Gv5KWP2n/BjNp7OXU1tvH/ABNUvZTWp2rZLknE5Pk0j5Gqv2dWscrrkya9AD2akNlo/wDZvSu/Z3Sq3RUzP+yGpLW75+8q+c/kKOfZ1c+zaW6HICubFHEHy/vTPZa0H2b0pfZ3SjdCmABs8cJoja3rcUABbQA4C2v9KIewn/BTTu7pSc0+4+UCb7lh7toTyQA0y1u0H3rir0zJ9YGVGl2COHyn605tkJOYHwA+lG56DkDtupOF2T0Rvziq9zdzLqCPMRWhGyR9xT5g/wBaj9g6CmsoGeOymuezGtI+xz91R5CKjO7ulPdFyZ/2Y1z2Y1ofs2ufZtPdQcmf9mNL2atB9m1La2BR7yFv5oHyE0t0fJmfZaXsta8WbX/px/3akbNqf/Dj/u/9aW99v6HX3Mh7MaXsprXCzb/2F/7N/Wlft22ECwi9RM0b32CvuZD2au1oTu0cq5VbouTXew0vYqMYRSwV5OtnToA/sXSl7FRgoKWAUa2GkCXtmCjEQYGsa/Oq1wKTgBdWIMNhVgCIzgkTqNKNb1UCy56fmKBO5N9f5oGQn3PjWcskr4LjBVyC91bc7XQrnEGJVYUIQdQTmeHCtH7B0oBuMftbP/MZelbgIKccj8hOC8Ab2DpS9g6UZKCuYBV7jI0Af2DpS9gozhFcwCjcYaAP7B0pewdKLugAJ6Gsvvrfi2bJuFmAAnWJyyA8zFZzzuJpDDqCPsNL2Cs0nad58SuQJ0uMp1jXDpWi7M74O0BwVYYCsYjiMGcpwrMRxk560o/I1OhywOKsf7BXPYKM4BSwCtdxmWgDewCl7AKNd2KXdijcYaAL7AKXsAo0bYpYBS3GGgC+wCl7AKMsAB0rgwnQg+oo3GGgD+wCl7AKNNbiuYRT3GGgDewCu/Z/SjGEV3CKNbDQBvs/pS+z6M4RXMIo3GGgD/Z9KjEClRuMNANG8Bzrr7wHAn1rOe2jqfSnLt46/D41WlC1B87ypfaPWgI2oc/oKQ2sfiPyNGlBqDG27dNtgNY/pVYXCbq8vFJAnIYJy4/A1QubSpBE69NalY/tBmMg/mcl0zHyNc+VUzbG+Cte2W8rhrV7ZCAZXGLinTLF4YGVcsdptot3YvvYdVnEtlHn3ZEO5UcROVdcyqgic168OVUd4XR3tzzPP8C/izpbj01x+xWlN2bE7x6j41E2+4bDhBBEzJBGcRlQn21JzLccxnUbbQpeVJOXERnI9K1yKomUHbCG8d4FlVhiQhgIFxsJ1OaiCdOZGtWdk3qWtqzHMgTGk8fKgLXJWc4x+mj8Kk2balCKCCTA51GPl8lTpLgO394EowE+630NZDttdnd5Ek+BP/jRK/tyhG8Le63PkaBdprhOxwT91fyrP5Cpo2+O+4Wc5/H6iiu4tpwq/VvyFBiwPz+oq1sFzwnKfEfovKs8S+tGmV/QzR/aEUhvHnQbEfw/561Iq9APnXdSOG2Fjtw4GflTPtPrVUXViMA+f56VDdOXhz6H8qVIfIU2fbcc4PF5EH4icqlAuEe6fP6aUF7P7WPGQAPc6T71W328Y9f8g1xvM14OtYY+y5feEksoJywk5/OqpuwD/nEUIvbWMRz4/nVjeG0YbZ8x9avHJz7kZIqHYM7bt8P6CoftKhO8t4kXIAOg4VEu8yxwgOx/DlPwma6YxVI5nLlhr7QPI0vtDpUVq2oUY0ulj/KAevKKdvLZVW2zJ3hYBDEz75HSahTi3RbhJKyUbflTDt9AH2luIYeeX50xN5TrmOc5/wB610oy1M0Pt/8AmVKgDbWOZ+P9qVGlBbB/tajUD4H+tcG9EHBKFLu3OWZI63FHyyNRHYVnK4g/nB/I/Wo3YeytLDa75t8k9Keu+7XL5UIG6Vj98CegY/8AxH1ph3aODP6hj9FpbsPY9LDDb6RvCq68Y0q8Ls3B5NOnJeeXzoFZ3XEFVZjlwbM9ARRQqyXYYFThbIyJyHA65jpWE5xk+GXG0hty9kv8vCeB4UP3ptE3bmc585+4vQfSpGvQV0OYyz/i5SRVHe7xtDifiQxzReIJqGaruXdl35cObggGYBBJjnVyzteJpIjKMxHEHjQjce7dnt941+4txWkgXMJGAYsTCAOQz88qdu/bVYmCNWgCAuEsCmGMiMMcJmQc6uXyItUQ8enkNNdhOEl8ucQ3CPofSoNk252BAXJcpM5+UVWubagtMS6wr55jKcXDWPLKhe775uB2R8lMsuIAgfiynwdetTHLCD5YSWpGiu3GZGAEsQw0OsHTOhG+bbnZ4KsIUTkeQqS7dZWALrIwtAuBss8j4c9DIrtzeKwfGmh+8vKqnJZOxWO4dya3tGfx+oqzs+1lQYylj9BQpHB91gR0Mx50y9tEYAGPiu4ZBH4cRBngQsetQpaPqNJJyVBwbyY8TTk24xmT/npQXaLrRC22jiZ4en+Z0V3bvtxYNq/bvXssIKQZXgGLQcYjUEzAOs1Mfm2600ZbH3Jrm2QJmTyHKcvXXKhlztKoMEx5n8jFENk3cGvLFq6lps2xuMY6CQ0rr1+tLtP2cGNG2YBTEuDJBjIAtMp5z5Va+Ta7Bssh3fvcLZuvBIm2JHHNp1oc3au13zQ74lmVZMIzH4pI+lK9ucrs723dLZdVgMwcY1ksFCHGwJYmAs0Esdmr9kNfCqQAUIxNakc1xoMQIBhSQa5uXydlo0J2tbd427wIfEAWVpWT4hky6eoo6u0AAziuScsRLegVIB+BrzzfG8xc2vEpkNcBHD7p4cKObr3m37qciMs4GWZB6edS3TBLyHtovApglbZ8QVThVxxyU+PD5iIox2XE7IBfUFhdfXCxHuxBGlZq6WVZYQoziMIy5RkTQQb9vLaF20S1oriIJKupnMDLCfvLDQMuedWnaoTirs9Iu3wgxZ4PxLlh6uPw/wAQ+HGq217wabUN3ls54ZxI0aae8Kzm7e1FxQMluqRIGjlWGRjOcuQNUr+/UN/FZkWcJLLil1uAHw21mFB8PAanTKiqY74Nbd2+w2T7OvoY/pFVN72LNvBgXCGEnMnl1oVsu+8aCHvK5y7txnOhGEtw10iCM6I7TvDFkRpzA+ldMZ+jmlFPgoBpMJJPSaVTneKWxkIz4Zf0pVtrl4Rloj5KeQ0AHpTGunnTWeoNovhRJ/Ia5cSBXhub8s1se988zRfadwG2GJuThJmQeBgxnz5/Ksft+3sbbG21pYIEvcthTOskOcPrr04mLG9tt2lCQmygMTiK3JEkjER4860UW19Sb/QpeyztHahLQItjushiecV5pUE+P7iySPDGmZoIm+WLvcZjaGFESCrAgviacLE42LRkIg5kamPauyhxhXuW8d0wFDkk5E6BjCiNTkKtWewDIBN5FVc4LArHGZMx5n60mp9oxpCbb8cET73TEoxjI5/FtDpxFV9t3vbvXHuBznMKV8XhVRJwgZZcudWd39jheAupekSYJ8OLmQHWY6jWoL/Y23szHCe8dx+7xKQJJAZs8gTl1NVKWVK5cEaWuWAdn3wVuYCnElCpOI4iQVUnMAkZz65SaZf3bcW8TjQFfeQkkT7wBYZdTy14VpO6tpDm34mJRSpGJsIjChBMweIIA9KHbTtOzgFO4CknM5iIIxZAAEzOeXE61ytpcx/ovVFRGjaL9y29psK22EhkKlYyCiNeBiYyDdasbtsi3aKySWzJY4ZVdF8jAHkMwaobDtKqvh2W4A2k3sAYT4SA+ZHXmeFTje3jK9yARkyO5uA5QCNBlzFbRTjyx8Jckewbv757ly6CHGBlGLIziggKDIkc9KOW9mB4gLzOX/tt1b3fsyPbDhAkgCAWAhCwXIGI1+NBzsmG64aXAYxiZRwB0LAkySK0bajasco8Jhb7NBy8c8cLBRHUufoKq7y3ORb7zVEIgC6DdB904hByM5EA8OtSXLLAeIoigTAGgESchEZjjU6paUAMC+ZBHurIYLBg68QfEDl6TFzfhr9WJUVN3WVZQS9wa+EE+GCcMydIiiaXhAh7jREeKVEcoB+YoRve0l/DbCkhHciAFBEgqeUgeHMwZNTbLu64qQrKnh8zMAa5gEAASJnPKtoxlLsLUkF7KsfGcfRzhWSNYNwzI6VeTdzFQWR4yzLMcz/xU/Gs622X7fh/fIfuNhnQFissMydArSQolTpRrdnajZ+6K3X2jwsR3aq10LmAMQEAAmYLBRyA1LeNdmv3LS8ouLu1LUOFURwx3GbqQJmfhQfbdwXXws968xxgnvGZwcjAAHgQe9oB5VbudrrFph3WzEng7sA06SRbkx/NxqDae1+1uCFNqxwgKFk/wscTacvKtFi4pITcexzaOxLOhwoMwPER7skQQHgExyjjmKCW9zX7VzwOmNVJBxTOUMQviyzOlE12J75i9fI96Q5Lsc4ULbzJkHQCc6KWTa2dYtpiKjDiZVLjoLakBP52nISpinKCf6lKT7gbZt1Xb9sNtDXIRgzEuqWipCldBgMZ9TzBirG0FbVpkU4FnFE4Hus0gYEYhlUYnALYcRdj4QFqTeje0JhNy4hAyZWwuOgMAKM9EVfWg+x7jWzmqKedyMTmdYJHh9KuOF0S8qGmx3krdXDLZCcwAJnGgHiLGcoXKOE1btbHhE4jMCZIOfA5ZL6VKHVDALJPPMfP+tWQCRorDmDB+VaxxJd+TGWSTB7bBcbgCOEmD8x+dc7u4sAM3kDI/MUXXxDL59KhCFjlpn4v6c/81qnCILJIHnabnHOOY9OEfSlRcWgNASfnSo0v2DmvREbJ0yB6kD6kUK3vu66SpKrnkIaZ0zBXWT9K9PPZi3+D60652dVjJWcsPGIHCBkK82WCLVG2hUeSbbu3aLmyJbRlQe0XGcD3SuCwtosmjeIQJ4itftN4psXdobS3iHi4AzWywW3j8BLG3izVSw1SYEyNQ3Z62Pu9ONQfYC/g001rohaVf6E4ujJ7vsOmzooYPcwsz3GvYLiOww4VUlZAABEggnhRzcV5bdi0ty6S6i4WZ2GPM4swqjGdI4xA8r69ngPuik3Z7pWsWo9idLMtsVy5i2g4g2O6wS29427aWsQcOjSuI+EAYWHGSQcm7pstb2m/duEXkYoVxXMTKyNKKkEygJY4pkCRJnPWJ2fygCnHs6J0HXrSVIelmSbYrnt9tkFpUUW1JVw2G1buQBiOQlFBIHPmTVXsdu0WpcqgZDa8TLPhhyyKzThJbuxJgBcQEARW1udnwdUA8sq7Z7P4cgIHLh0yrNQSlq+9hoAW6baDa7bY7bXBbKuwGFWeWhh90nD3akjUgnOM29qrS7Q+zQ1qA5xkkMApwLDKNRCnL8zWkTcsZgAUxtzSfdHwAH0rVtNUDgZLfLPctkArbuu5uTaPujvGKq0EiWQkN1CmJBq3vNg9m5huqWZUW2Bbto0Iro4BUY1LYQ2IgASADrWjG4zyHwqN+z8tMaaU9SDSwVsSqLVtGNv90MQJUy+BhLTcBJz1KTTdy7WLWzqpFssCzEGBJIcHmQYXWJ/droZJddxmcxTxuAxEAfWrWReidDBu5b+F7oZ1zukhvdDDxDFhXw5kqcj9JpjbSntTFmTCy2onjDW2aJICkBW96NB1FFPsA8Z+n0pq9nc5C+v96e6g22Cd893eu2jIK4WMggCRLKCT7kmFlhlygVRt7OzbZauMmzrncbwuLpEgk+MscGpAiBnWoHZueBPlkPU6/TzqT7CVRBz/AIVyX1Op/wAzqXmXopY35BW98N2yLaPiKvbkJn7sSRESuUyOdLeO0K4Yo2WFwVx+Jm7uyF8UtBBxaTBxa5yUubqYjCAFXkuQ9efrUC9meRjpwpLJfcbgZ+9sxOasqr3VsYVIxl1RVwto5WQZJhY5k5ysf2SrFg4VGRw24xG4zEMGWYHdqRJzmaPL2aU5xnUy7iGhUfCqWRIhwbAO7r6+z4ZUuQ4EkAk95bYAQylRA11y1yUVRFlhdu4AkF3Ia5DiJIEG6TOWc51qv9PAaVJ9i8xNPdFoZl3wm9jcFoRVDBcVsOAoLBDBKA4oUgDOYjw021aYNdgo9x1jvThwyXRy3jgEwDqJB4ZVpvscaz86dc3QuuQ68fjRuoNtmP2/Y27wlcJSFkAQhYKuMwIgFsRGUZ6U32cx7ojlB+X/APK2C7qEkAhoyI4047qEaD1pbiB42Y5NjOqkjpMj1pVsDualRuC2jYd0KXcin1E21KNSPjXIdo7uRypd0OQqA7yt/jX/ALL/AFqjvjerKgNt7S5+IuZAEGIg6zFJyoAt3Y5D4VWubSo/D8J+lZZ9/wB4j/xFjP8ACtw/MWzVZN43GuqhvDxAiVUiDkBOK2pOZGhqHliHBtLV8HSD6V07SOn0/Ksze3deUqyXZIaSGBIIM5Rjz+VPO87347IjlbY//to3F5K0s0LXDOWQOpGvpNRBo1XEOsa886z/ANqX/wDcsdPDH1/rTG3+4Em/bGn3B10PpS3UKmaJ3HBDw4A/DWnpcPEDhw48+H1rGbV2xdZw3LVwwSBhAMgaROdG7W8mK95i8GAn3SDI11TIZcYqozTEuQtd6fHSPTjUSnzzMnIzEcD55Vlh2yuZFVt3FOWJIIBiYkNFT2+2p+9ZPofLgCedXY68GndQMwTEjj+Xz61JY2cxn1/tWdTtjZ+8txPMQPi0Vd2ftDYYeG56Zx8dPnRYaX6CRWNf8jj8vnXVOfDyiPhz4VBs1/Eoh1bXSD9CakBIjKeeeR0oETFxGn+dBXC6TEVErxP9ImuC5/b5H0zB+XKgCxiTy/zpXSyTEicvnpVVyDxByzz4H5zx/pNNyJkmczlOuU5EaZk0AWjcThn5fGmm8v4Tnp11qs1sZnLM68J+PmfLLWkzA5cvX8uX5UAT4yZAAB5nQefz+HWnSJ6ETHlkw9KhBAGnHXpr5mMjx0pzODDDTIzpkR9OOfIUAM3jsqm2wMiORIbrBWI11oa+4gS6HH3XdIQ3e3MZcYg0nHphw+ufkze/aSyiPNwMYOS+LhxIyFAdv7bXbkiymAFSuJvqCePQYtdKLKUWaJXCfcLqQiiCSQTBDOSfdEZtrz51Zu3A2rDPhbWT/wBjXn1vaXfBb2rvG71okQAELgq+L3RAUwNfDpNek7Js6hQM2yBiZhuII0GZ+tAmqO7uVc1jrm2I9fLhlSp73cxpkeGgPHzkUqBEe/b5FtgoloMA6E5AA/E1hO+uXmYKMRDlWBeEABYIxOgLEKMGuYM51p+1l+EImJME55KobGRHGCI0zjMagJsW7bGC3dYQQEuG2CIUsF7swDmBhaNZLNmawysPsS/6WDYTcOkmFyMyMJDkSIz+NVdq2mxaJRrlyF594TrzCQUAGszOs1ptmvh0DAMARIDAq3qDmKrWrNs3XIlmUrIOYU6+HkTqecCslV0xoyw2TG8KPDmcXvlQVm2HQoXQ5NmRBiAZNWLG5QlxDdcKQ6lViSfENYgIpJXUScqJb57LWLgxWz3N0SQyZEnlz15Ea1WXblUNa7xVunDhDFXbEvNTmTIJzz1iNaqX08BTQbvbWq/+XMAsSAMojKefIdKzm0b5trcY93fUAnJYIkgguFwzJB5xl5zd2nexZWNlraNBEXiUIKsueE8MJyJ5rQnaFW54jfW8wVQ1tf2zhjhywTiMSDnGsxU8g5NhjZNqtMWIcl2MhbhCgNAGFYBADEDFz5ZAVE2wY17u53dxWJeVuDHjCki2nhBfPHmx08qCbbuxVFsEd5daWw5WWt5ZsQMWaiOGldbdBtjEpm6+ZZVJRGm2UyC+6CGGLkcwaaROqi4NgJuGcOAQC/jOFiYKsBIGHiJyy51c3MGFrajilFXSIOJwQDH3con+2atbYb2JSTbe2s3IAw3ly8S6wZQjPQN0qXYD/wDQbU3N1X/8bX9TTjyxp0wNsrDDgAXxMc48S4TLFTwJyHmasiFhQQcpCFgXC4grOoLBiAecjTTWqttBAOeIl4Piy97xCAco6ehq9s2JsWJiyAEAKJJ4k6xAgmYjKuhOKTMIvHFO/JGjLiKlROg1Q/MMCcyOFV3wNibUAeEqUuYmDYSuKTniyjIz8rqC3/FMwDiEzlB0gR+edM2mwTgIYuJOsyDER55j51C54MYPsrr/AH/4UgoOUFCTlnBJJGhUkE65Va2Le15w3s73D3blGmGWQYMQwy9OPA1HtF9eIjCCT4SPErAghseHJeGE6a0N3DdbuAMAXGHuM2eTMxUKRHvakTB6akaPh8HRKcoN82vuaJO0m1KYYW28wRz/AAg8udS3e2dxFLPaAAEmM9OQJk8NBVqLUgC2rf8AHPLPWM+FQX9nVUDhQuTE55kZYQJkAlio9a0eNryEcrbqvz9ymf0k28pUrMQcLfe0mEMfLSpLP6SrBfBALH/kB5eJdYqrbaUBxE5cl5Z/dq/vnZUtNbUT4sRJOfuxlB5yfgKxUr7BHMpJyiuFXn2K921Kuv7ByHYqFLAGQpbENQQcMRA8663bls4s6ayw+mVDbu7ixYKihbhDXVwyWOUgyYAIBU84nrVyzsAJAcFUhV4LAWRAnQHwfMVdWXLJStIZd7VbS2ndW+cKSYnOJxCYoYz3GYq1xmsiAis0kALEEAEHPOTn1rTtsez2xJUtPMkz8/nVXat5WmRkt2sUqQTbQuQSJAkCJ461ej2yN2b7FDd26bN24bfejERJCwWksqnN5iMS6Cda0tmxsuzvogciMbsC58PDEcsyNOdef2LzW9tQqrqTcWFaQ0O0cvP1HSt0d6NPi2cnQz/LAjwHPjrXO8kU+WdihNxTAna1EZUv2yjKQXVlIKtDT4SMjIAE/wAVabdG2C9bBHISdJxASRzBM/DSsVv7teNoX2W2jbPeDTacMIJVzAK4R4WK4cpAMcsrn6O9+gg22IJtyCdMSkAkxwOHA0cIerTT7Eyg4rn8/P8ApvNnWJjMaZR6xSqdEMyPCPmevSlVGQC3ps2M5z97TI+IBTEqZyAI4SM6FWtot41DKVKDu5EZqwyV195pMn3dVny1e0MDJ5ZR5f4MqrPsII8UfCRoOHDXhWcoXyOyravKfdIPQEGMgQIGmUZU+qV/caziUKjxrEzkVhlkCMzqfTKoG2W+qmCGaIDKIuQANMc4padQRECeNZPGw4Le3tC5jrPIRn6Vmn2InF3Rtw74xeYi2/iBIW0+ElxkwM6ZxVrZLLILirk5xR3ilTLZsWwYg7DPhyHOn7sjDguN3gAEKtrCiSSECFobNdARzg6VnVcj9IpewXlNuWsE4QQGuDxQBjIHdZiTErGQTyq5s2yoxdgi4kfCRaWPC9tcaEx4gYAnUTkRVtbS4kFwoQCMGBGtkETk2FiMIygHKYruxuyi4xBQs4woDjhADBykSxxNloIFDtjSt0ywdgQZqueFVy1Kp7q5mhG9tqey1oqtzCGwsxAaQRkABJYH0MiKu7ftgwMr3DZBH7wEK4zAJAgzmQNAfEINcG/bSDCxcnwhCQSLoaFRg4GEzOeeWeWVXFN9xaOasHbn2ZrrNddFUBbiusgq/eBYgBiBoQQ3McZpm1bSg3TtCyAxZiyyJVYAUkE6Qozzoyz20tnBiwsVB/Y3AAJEHJSCPXQ0G23aNluWzaicZ/aEK6zExJIESWPInPlTvSy1BPyVNjQd2qTAW101YBQMyM/BGZGoqzcv21UJcbCWtlswGwnwrhlSRIKlTBM+tQvulcSYdoYG4GKCEfJFUsD4ZBAYZMZz51asbnaCLrLeEEKGTBhJzJlGk/KqU15/pnHP4uV46g4t/r+fcqbFeDWkYQpYkEeEKoWSMQZwSpAK5AnPzi3esyMIkBcOQBzLQWzHukCBHSp12ALOFBJ5kwBoVACiB05gcq7vHZyywlq00sGOOYmCDAKsB59SKcssZPuX02aaWpcpU379gzfKObDD7zqV93CFOGCuesCDU+7dxuttWWAFCLH3oUAHLlrpVTayhEJ3C+MlsLIssyqDMHM4QBOpAHlU+27OGS1ghyqsGhwCvixLOvAnKKIyRhLDNLS4v8oM7OrB2MgZLkwgmC2UnT4cqA9oO0YKm0pQlWNtkOpCMnunSSQIEcvMXrVlG8Ke0WTnm1xQnQTHl86tXNx23UhmtlhEXveuRlkx0YyIn8OEcK6nmUu50/GxqHMo36/KKGxKpCqpkEx5yYPlRLtJs4R7UY2JLDMsxEREcdTpxqnb3GltcIKQJ91Cv0IA86o7RcAwLbZsasSD+9KgGSBPBtJGg4iBXEpJKiIfGnDE4z4uuXXgv39kDDBcRSJDEOFInQe9oYI/7GrOwhUkKBhOIkKAFlgFOYAkkfQUL3M5BZXLsRJAYh3MkkjFxyIABJynTSiJ2loMLhiRzOWLQ6DQcta1UpPlUbRlhrhtr7fn/DI7z2/C1xGfCyMMiDhIKs0kjTQc9emen3F2busis74FYK4TCrN4l/iEKYyNSW9ktu+JrVu4ZxKXElfCSy5jPMiBznSiN52JOInScsgdPCIMsc9DyNdE3BxjS5XcMSabcnw+yKe9Nzob9gqxxoyToS0OGUEKMoOLQcTR02oIAnULHGBjE665k+lUd3bJJYnJYZEIkTMi5cBHIZDjmelc2XdyWCbhu3iB/uXXdeByDMRMf21rkzPtRrKrpGC2za0e2Gu4Dcs3HZJGFwptsCobqWLDL3iM4FGrt19ntLdW2LbDNoGIsWbx5CcIZpOEDWQdaphExKwRXYEhSfdaScJgQWjI+In4ZVoLO4Np2mA7G0mR4IfCQRCgfI5dK0Rpny450sadru/DNPuPfKXLCtOEQIDZESB4TOcj5gqeNKs3Y3I1nbQXwXEVWKDAe8M4Q4LDwiDihQDMjQkRyrOZ/Y2m0WJGUdees/29abcBjjnPzOX5VapUCKnd55QRy0OgH5H4010DZECDGUzpzq4yyINRtYniR0mgCk2yCVE66T4ogToZjSkd3CB7vDLCnHyWrg2f+I/Lh6Vw2SMhEdZ19DQAKubpUn3VJHRhx6EDgKTboUAHCNOb8if9zz+NFMLAyAD8ZPxrl1CViPr5fnSodgy92fUxKKxAIGuQIwmCWykZVXt9nMKYbeBVLYsJXEMXPM6iNaPociTP+Cf60xmy0OhE8OAn60aUIz9nswUg21sCGDQttV8QGRyjMA0I39uXaDhXCwQScduXcGZAKGRh97P6VuVxaiCJOWnz/tT7XEnn56ZUtKHZ5V7YS63XVrd1EKQQBhBAkEaHMDMCciJq/d3qCpUkywwtm1ojmyshkGY05V6NdsKwhlDDkRP1oNtfZ7ZmJxWlAAHu+HPjkD+VNKiIpxVRfHoz674GAt7siCAQxHDzPE0G2y493aJQvEhB7yiAZgH7pkt8RrArRHsOjXIS46ADMEBhOUaRzqttfYm+EPdOjHOJkTExIM8etKVsnJGUlSr+ii23MlwqoGEGMDBXIgR72uvWit++p2XvAFts4hc/vEkLHPSYjhQJ90X0YsLNy5iADAYcKiJlMHNgBE8Z6mbat6nuDaZSqrhz0IgyJLCBnGvI+kaV55JjvY3SbqvHsccWRLmRxhRrl+GodovtA8b+kCdJ08+FVBuzaLkCxazy8d0FlC8SAcKzGYy4+Vafc/6P7Sv3t92v3SIOZiCQSPKQNI9aiOJeioPO19cn+7Mpd2hA2plyfeZmnMmBJMAYshj4gVc3ZZZ5VIWIOeIzJj7rknUGeXpWm7dbiFzZFNtMLbOwuoFGqrldQBeaExHECsw+57jILs4UImFAe4dDkGMAf25U8k44/wDKqNXh1u0rLY2B1JfKVJH/AJgmATP7s5QDmYqtd3xEKqvjI1b93Ij3zEieg+FD7W+rZTurNprxEMWhn90GJK4UXIscjxogNmKlXZkUIWOWARkQ0qGxEf8AIHhzrRP7BHAo8rgfsu91mGgXB7wUkpBJIwvAnidOPrU325aBh8QHHDJJ0lQTEHn8s8xFvDdz7Pes7S37Wxc/Z3UIgDFBssARkcQwmFGvGavbJ2Rv32x3VtbJaBBFq2BcvET9+4wwqOBCinbKWPS7vj+Dj9rC2VmyToFnQAaAKMo5QfTSGt2Y2najivvhBEYOMdF0X5a6ZVsd3bmt2Vw21wjPPQ55k8/pU+12HwHuygce6XBK56yFIPPjSjBITYI3LuvZ7dsNZCtOXeHNpUnLpnIIEaHKjC2WOuXH14R9DWe3buLbrLyNosFTJKG2QCzEF28MGfejzzmtXViZAdiQkEgEjTp/elUwccxSoEBFs7WLjGSykmFLoABOREWp05k1DdsbaZAOHQBhcQmJgmDYOcZxzy61oqVAGetWdtm5JMZYD3lsnJhI/cjDKj+L3yOANWLWw7QcmvOo5qbZII6G0Mj+QozSoAHvu64Vj2i4Dl4gqTkSTqpGcx6CpG2J4A764CBEwknTP3YnI9M6uUqABp3XdxT7Vdj8OG1H/smn7Nu+4r4jtF1x+BltgfFUB+dX6VACpUqVAEV5DELly6ZGMpE+VU9n2a6EAd8bS3iCi2IJ8Iwhjpz40RpUADdm2W8MWO5jlpWEFvCse7kxxZ8a5Y2S8GuY7gdWH7NQgUofFMtjOPVeA060TpUqADXdgv4wUuhF4r3asSZYziLjKCBEcOtSizdFrNyXBJLBQsrnAwhjnp5xRSlTXAPkF2rDgk4vCDmuAAwuUA4p0jPpwqve2W6I8cENi/dh5CkZDxDCZIz1+FHKVAAq3cAHhU4ZOUQM8o4fCacLzDRTlIkyMuun50TpUAUBbLDxkweAEyDwnlQux2fXFq5C/dOh8+EGJjrWjpVlkwwy1rV0XDJKH+LBd3dCPbNsghCIIQtbyyyBQhuHCOND7PZbZkdXRSHT3TjuaiR4lxQQes1pKVakWUirNMZTnnzGk9P841Y2ezhAHKY8uA68KlpUANdZBEx1Go655UCtblvWmC2rp7okFjKC5M5kTaZTlwAWTx5n6VAAjZtxNbLG3ecYjLSqEk68AAPQU5rO1LcUq9u5b+8G8DcdCqnTI0VpUABL+4T7X7UruSFw91MIeGL/AJ9eQjrSo3So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20</a:t>
            </a:fld>
            <a:endParaRPr kumimoji="1" lang="ja-JP" altLang="en-US"/>
          </a:p>
        </p:txBody>
      </p:sp>
      <p:pic>
        <p:nvPicPr>
          <p:cNvPr id="7" name="Picture 4" descr="http://www.rise.sc/whatsrise/plan/images/plan_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586" y="4653136"/>
            <a:ext cx="2282350" cy="187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useum.tachikawaonline.jp/8_miraikan/images/top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703142"/>
            <a:ext cx="3600400" cy="175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77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Experiment M</a:t>
            </a:r>
            <a:r>
              <a:rPr lang="en-US" altLang="ja-JP" dirty="0" smtClean="0"/>
              <a:t>ethod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Pre-Questionnaire</a:t>
            </a:r>
            <a:endParaRPr lang="en-US" altLang="ja-JP" dirty="0"/>
          </a:p>
          <a:p>
            <a:pPr lvl="1"/>
            <a:r>
              <a:rPr lang="en-US" altLang="ja-JP" dirty="0" smtClean="0"/>
              <a:t>Knowledge </a:t>
            </a:r>
            <a:r>
              <a:rPr lang="en-US" altLang="ja-JP" dirty="0"/>
              <a:t>of </a:t>
            </a:r>
            <a:r>
              <a:rPr lang="en-US" altLang="ja-JP" dirty="0" smtClean="0"/>
              <a:t>ICT services</a:t>
            </a:r>
          </a:p>
          <a:p>
            <a:pPr lvl="1"/>
            <a:r>
              <a:rPr lang="en-US" altLang="ja-JP" dirty="0"/>
              <a:t>F</a:t>
            </a:r>
            <a:r>
              <a:rPr lang="en-US" altLang="ja-JP" dirty="0" smtClean="0"/>
              <a:t>requency </a:t>
            </a:r>
            <a:r>
              <a:rPr lang="en-US" altLang="ja-JP" dirty="0"/>
              <a:t>of service </a:t>
            </a:r>
            <a:r>
              <a:rPr lang="en-US" altLang="ja-JP" dirty="0" smtClean="0"/>
              <a:t>use</a:t>
            </a:r>
          </a:p>
          <a:p>
            <a:pPr lvl="1"/>
            <a:r>
              <a:rPr lang="en-US" altLang="ja-JP" dirty="0"/>
              <a:t>G</a:t>
            </a:r>
            <a:r>
              <a:rPr lang="en-US" altLang="ja-JP" dirty="0" smtClean="0"/>
              <a:t>eneral </a:t>
            </a:r>
            <a:r>
              <a:rPr lang="en-US" altLang="ja-JP" dirty="0"/>
              <a:t>impression of privacy policy descriptions and usage of personal </a:t>
            </a:r>
            <a:r>
              <a:rPr lang="en-US" altLang="ja-JP" dirty="0" smtClean="0"/>
              <a:t>data</a:t>
            </a:r>
          </a:p>
          <a:p>
            <a:pPr lvl="1"/>
            <a:endParaRPr lang="ja-JP" altLang="en-US" dirty="0"/>
          </a:p>
          <a:p>
            <a:r>
              <a:rPr lang="en-US" altLang="ja-JP" dirty="0"/>
              <a:t>Introduction of PPM concept and video demonstration of PPM </a:t>
            </a:r>
            <a:r>
              <a:rPr lang="en-US" altLang="ja-JP" dirty="0" smtClean="0"/>
              <a:t>prototype</a:t>
            </a:r>
          </a:p>
          <a:p>
            <a:pPr lvl="1"/>
            <a:endParaRPr lang="ja-JP" altLang="en-US" dirty="0"/>
          </a:p>
          <a:p>
            <a:r>
              <a:rPr lang="en-US" altLang="ja-JP" dirty="0"/>
              <a:t>Post-Questionnaire</a:t>
            </a:r>
            <a:endParaRPr lang="ja-JP" altLang="en-US" dirty="0"/>
          </a:p>
          <a:p>
            <a:pPr lvl="1"/>
            <a:r>
              <a:rPr lang="en-US" altLang="ja-JP" dirty="0" smtClean="0"/>
              <a:t>Impressions </a:t>
            </a:r>
            <a:r>
              <a:rPr lang="en-US" altLang="ja-JP" dirty="0"/>
              <a:t>of the </a:t>
            </a:r>
            <a:r>
              <a:rPr lang="en-US" altLang="ja-JP" dirty="0" smtClean="0"/>
              <a:t>PPM</a:t>
            </a:r>
          </a:p>
          <a:p>
            <a:pPr lvl="1"/>
            <a:r>
              <a:rPr lang="en-US" altLang="ja-JP" dirty="0"/>
              <a:t>E</a:t>
            </a:r>
            <a:r>
              <a:rPr lang="en-US" altLang="ja-JP" dirty="0" smtClean="0"/>
              <a:t>ffort </a:t>
            </a:r>
            <a:r>
              <a:rPr lang="en-US" altLang="ja-JP" dirty="0"/>
              <a:t>they </a:t>
            </a:r>
            <a:r>
              <a:rPr lang="en-US" altLang="ja-JP" dirty="0" smtClean="0"/>
              <a:t>felt</a:t>
            </a:r>
          </a:p>
          <a:p>
            <a:pPr lvl="1"/>
            <a:r>
              <a:rPr lang="en-US" altLang="ja-JP" dirty="0"/>
              <a:t>N</a:t>
            </a:r>
            <a:r>
              <a:rPr lang="en-US" altLang="ja-JP" dirty="0" smtClean="0"/>
              <a:t>eed </a:t>
            </a:r>
            <a:r>
              <a:rPr lang="en-US" altLang="ja-JP" dirty="0"/>
              <a:t>to </a:t>
            </a:r>
            <a:r>
              <a:rPr lang="en-US" altLang="ja-JP" dirty="0" smtClean="0"/>
              <a:t>use</a:t>
            </a:r>
          </a:p>
          <a:p>
            <a:pPr lvl="1"/>
            <a:r>
              <a:rPr lang="en-US" altLang="ja-JP" dirty="0"/>
              <a:t>T</a:t>
            </a:r>
            <a:r>
              <a:rPr lang="en-US" altLang="ja-JP" dirty="0" smtClean="0"/>
              <a:t>heir </a:t>
            </a:r>
            <a:r>
              <a:rPr lang="en-US" altLang="ja-JP" dirty="0"/>
              <a:t>level of </a:t>
            </a:r>
            <a:r>
              <a:rPr lang="en-US" altLang="ja-JP" dirty="0" smtClean="0"/>
              <a:t>interest</a:t>
            </a:r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65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600" dirty="0" smtClean="0"/>
              <a:t>Result of Pre-</a:t>
            </a:r>
            <a:r>
              <a:rPr lang="en-US" altLang="ja-JP" sz="3600" dirty="0" err="1" smtClean="0"/>
              <a:t>questionNAIRE</a:t>
            </a:r>
            <a:endParaRPr kumimoji="1" lang="ja-JP" altLang="en-US" sz="3600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781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Attributes of Participants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23</a:t>
            </a:fld>
            <a:endParaRPr kumimoji="1" lang="ja-JP" altLang="en-US"/>
          </a:p>
        </p:txBody>
      </p:sp>
      <p:graphicFrame>
        <p:nvGraphicFramePr>
          <p:cNvPr id="23" name="グラフ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900944"/>
              </p:ext>
            </p:extLst>
          </p:nvPr>
        </p:nvGraphicFramePr>
        <p:xfrm>
          <a:off x="2051720" y="1268760"/>
          <a:ext cx="648072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テキスト ボックス 23"/>
          <p:cNvSpPr txBox="1"/>
          <p:nvPr/>
        </p:nvSpPr>
        <p:spPr>
          <a:xfrm>
            <a:off x="827584" y="177455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Gender</a:t>
            </a:r>
          </a:p>
          <a:p>
            <a:r>
              <a:rPr lang="en-US" altLang="ja-JP" dirty="0" smtClean="0"/>
              <a:t>N=198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827584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Age</a:t>
            </a:r>
            <a:endParaRPr kumimoji="1" lang="en-US" altLang="ja-JP" dirty="0" smtClean="0"/>
          </a:p>
          <a:p>
            <a:r>
              <a:rPr lang="en-US" altLang="ja-JP" dirty="0" smtClean="0"/>
              <a:t>N=197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827584" y="393479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Job</a:t>
            </a:r>
            <a:endParaRPr kumimoji="1" lang="en-US" altLang="ja-JP" dirty="0" smtClean="0"/>
          </a:p>
          <a:p>
            <a:r>
              <a:rPr lang="en-US" altLang="ja-JP" dirty="0" smtClean="0"/>
              <a:t>N=196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27584" y="501491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Address</a:t>
            </a:r>
            <a:endParaRPr kumimoji="1" lang="en-US" altLang="ja-JP" dirty="0" smtClean="0"/>
          </a:p>
          <a:p>
            <a:r>
              <a:rPr lang="en-US" altLang="ja-JP" dirty="0" smtClean="0"/>
              <a:t>N=198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779912" y="177281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Male</a:t>
            </a:r>
          </a:p>
          <a:p>
            <a:pPr algn="ctr"/>
            <a:r>
              <a:rPr lang="en-US" altLang="ja-JP" dirty="0" smtClean="0"/>
              <a:t>74.2%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804248" y="177281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Female</a:t>
            </a:r>
          </a:p>
          <a:p>
            <a:pPr algn="ctr"/>
            <a:r>
              <a:rPr lang="en-US" altLang="ja-JP" dirty="0" smtClean="0"/>
              <a:t>25.8%</a:t>
            </a:r>
            <a:endParaRPr kumimoji="1" lang="ja-JP" altLang="en-US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763688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10’s</a:t>
            </a:r>
          </a:p>
          <a:p>
            <a:pPr algn="ctr"/>
            <a:r>
              <a:rPr lang="en-US" altLang="ja-JP" dirty="0" smtClean="0"/>
              <a:t>7.1%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843808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20’s</a:t>
            </a:r>
          </a:p>
          <a:p>
            <a:pPr algn="ctr"/>
            <a:r>
              <a:rPr lang="en-US" altLang="ja-JP" dirty="0" smtClean="0"/>
              <a:t>29.9%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427984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30’s</a:t>
            </a:r>
          </a:p>
          <a:p>
            <a:pPr algn="ctr"/>
            <a:r>
              <a:rPr lang="en-US" altLang="ja-JP" dirty="0" smtClean="0"/>
              <a:t>21.8%</a:t>
            </a:r>
            <a:endParaRPr kumimoji="1" lang="ja-JP" altLang="en-US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724128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40’s</a:t>
            </a:r>
          </a:p>
          <a:p>
            <a:pPr algn="ctr"/>
            <a:r>
              <a:rPr lang="en-US" altLang="ja-JP" dirty="0" smtClean="0"/>
              <a:t>20.8%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6948264" y="285293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50’s</a:t>
            </a:r>
          </a:p>
          <a:p>
            <a:pPr algn="ctr"/>
            <a:r>
              <a:rPr lang="en-US" altLang="ja-JP" dirty="0" smtClean="0"/>
              <a:t>20.3%</a:t>
            </a:r>
            <a:endParaRPr kumimoji="1" lang="ja-JP" altLang="en-US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2123728" y="393479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Students</a:t>
            </a:r>
          </a:p>
          <a:p>
            <a:pPr algn="ctr"/>
            <a:r>
              <a:rPr lang="en-US" altLang="ja-JP" dirty="0" smtClean="0"/>
              <a:t>20.4%</a:t>
            </a:r>
            <a:endParaRPr kumimoji="1" lang="ja-JP" altLang="en-US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4067944" y="3933056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Company Employees</a:t>
            </a:r>
          </a:p>
          <a:p>
            <a:pPr algn="ctr"/>
            <a:r>
              <a:rPr lang="en-US" altLang="ja-JP" dirty="0" smtClean="0"/>
              <a:t>59.2%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948264" y="393305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Others</a:t>
            </a:r>
          </a:p>
          <a:p>
            <a:pPr algn="ctr"/>
            <a:r>
              <a:rPr lang="en-US" altLang="ja-JP" dirty="0" smtClean="0"/>
              <a:t>20.4%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051720" y="50131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Central Tokyo</a:t>
            </a:r>
          </a:p>
          <a:p>
            <a:pPr algn="ctr"/>
            <a:r>
              <a:rPr lang="en-US" altLang="ja-JP" dirty="0" smtClean="0"/>
              <a:t>27.8%</a:t>
            </a:r>
            <a:endParaRPr kumimoji="1" lang="ja-JP" altLang="en-US" dirty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4355976" y="5013176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Around Central Tokyo</a:t>
            </a:r>
          </a:p>
          <a:p>
            <a:pPr algn="ctr"/>
            <a:r>
              <a:rPr lang="en-US" altLang="ja-JP" dirty="0" smtClean="0"/>
              <a:t> 51.5%</a:t>
            </a:r>
            <a:endParaRPr kumimoji="1" lang="ja-JP" altLang="en-US" dirty="0"/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6948264" y="501317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Others</a:t>
            </a:r>
          </a:p>
          <a:p>
            <a:pPr algn="ctr"/>
            <a:r>
              <a:rPr lang="en-US" altLang="ja-JP" dirty="0" smtClean="0"/>
              <a:t>20.7%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3402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Literacy on ICT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24</a:t>
            </a:fld>
            <a:endParaRPr kumimoji="1" lang="ja-JP" altLang="en-US"/>
          </a:p>
        </p:txBody>
      </p:sp>
      <p:graphicFrame>
        <p:nvGraphicFramePr>
          <p:cNvPr id="22" name="グラフ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286075"/>
              </p:ext>
            </p:extLst>
          </p:nvPr>
        </p:nvGraphicFramePr>
        <p:xfrm>
          <a:off x="1979712" y="1052736"/>
          <a:ext cx="6696744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テキスト ボックス 22"/>
          <p:cNvSpPr txBox="1"/>
          <p:nvPr/>
        </p:nvSpPr>
        <p:spPr>
          <a:xfrm>
            <a:off x="35496" y="1846565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Knowledge of ICT</a:t>
            </a:r>
          </a:p>
          <a:p>
            <a:r>
              <a:rPr lang="en-US" altLang="ja-JP" dirty="0" smtClean="0"/>
              <a:t>N=196</a:t>
            </a:r>
            <a:endParaRPr kumimoji="1"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5496" y="321297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Internet Access Time of Day</a:t>
            </a:r>
          </a:p>
          <a:p>
            <a:r>
              <a:rPr lang="en-US" altLang="ja-JP" dirty="0" smtClean="0"/>
              <a:t>N=195</a:t>
            </a:r>
            <a:endParaRPr kumimoji="1" lang="ja-JP" altLang="en-US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5496" y="4881934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Do you use smart phone ?</a:t>
            </a:r>
          </a:p>
          <a:p>
            <a:r>
              <a:rPr lang="en-US" altLang="ja-JP" dirty="0" smtClean="0"/>
              <a:t>N=201</a:t>
            </a:r>
            <a:endParaRPr kumimoji="1" lang="ja-JP" altLang="en-US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619672" y="1846565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5</a:t>
            </a:r>
            <a:endParaRPr lang="en-US" altLang="ja-JP" dirty="0" smtClean="0"/>
          </a:p>
          <a:p>
            <a:pPr algn="ctr"/>
            <a:r>
              <a:rPr lang="en-US" altLang="ja-JP" dirty="0" smtClean="0"/>
              <a:t>5.6%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339752" y="184482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4</a:t>
            </a:r>
          </a:p>
          <a:p>
            <a:pPr algn="ctr"/>
            <a:r>
              <a:rPr lang="en-US" altLang="ja-JP" dirty="0" smtClean="0"/>
              <a:t>17.3%</a:t>
            </a:r>
            <a:endParaRPr kumimoji="1" lang="ja-JP" altLang="en-US" dirty="0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995936" y="182645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3</a:t>
            </a:r>
            <a:endParaRPr lang="en-US" altLang="ja-JP" dirty="0" smtClean="0"/>
          </a:p>
          <a:p>
            <a:pPr algn="ctr"/>
            <a:r>
              <a:rPr lang="en-US" altLang="ja-JP" dirty="0" smtClean="0"/>
              <a:t>35.7%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047386" y="182645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2</a:t>
            </a:r>
            <a:endParaRPr lang="en-US" altLang="ja-JP" dirty="0" smtClean="0"/>
          </a:p>
          <a:p>
            <a:pPr algn="ctr"/>
            <a:r>
              <a:rPr lang="en-US" altLang="ja-JP" dirty="0" smtClean="0"/>
              <a:t>29.6%</a:t>
            </a:r>
            <a:endParaRPr kumimoji="1" lang="ja-JP" altLang="en-US" dirty="0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7308304" y="182645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/>
              <a:t>1</a:t>
            </a:r>
            <a:endParaRPr lang="en-US" altLang="ja-JP" dirty="0" smtClean="0"/>
          </a:p>
          <a:p>
            <a:pPr algn="ctr"/>
            <a:r>
              <a:rPr lang="en-US" altLang="ja-JP" dirty="0" smtClean="0"/>
              <a:t>11.7%</a:t>
            </a:r>
            <a:endParaRPr kumimoji="1" lang="ja-JP" altLang="en-US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123728" y="3430741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Over 3 hours</a:t>
            </a:r>
          </a:p>
          <a:p>
            <a:pPr algn="ctr"/>
            <a:r>
              <a:rPr lang="en-US" altLang="ja-JP" dirty="0" smtClean="0"/>
              <a:t>25.6%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923928" y="342900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2-3</a:t>
            </a:r>
            <a:r>
              <a:rPr lang="ja-JP" altLang="en-US" dirty="0"/>
              <a:t> </a:t>
            </a:r>
            <a:r>
              <a:rPr lang="en-US" altLang="ja-JP" dirty="0" smtClean="0"/>
              <a:t>hours</a:t>
            </a:r>
          </a:p>
          <a:p>
            <a:pPr algn="ctr"/>
            <a:r>
              <a:rPr lang="en-US" altLang="ja-JP" dirty="0" smtClean="0"/>
              <a:t>27.2%</a:t>
            </a:r>
            <a:endParaRPr kumimoji="1" lang="ja-JP" altLang="en-US" dirty="0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724128" y="342900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1-2 hours</a:t>
            </a:r>
          </a:p>
          <a:p>
            <a:pPr algn="ctr"/>
            <a:r>
              <a:rPr lang="en-US" altLang="ja-JP" dirty="0" smtClean="0"/>
              <a:t>30.8%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164288" y="343074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Under 1 hour</a:t>
            </a:r>
          </a:p>
          <a:p>
            <a:pPr algn="ctr"/>
            <a:r>
              <a:rPr lang="en-US" altLang="ja-JP" dirty="0" smtClean="0"/>
              <a:t>16.4%</a:t>
            </a:r>
            <a:endParaRPr kumimoji="1" lang="ja-JP" altLang="en-US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851920" y="5014917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Yes</a:t>
            </a:r>
          </a:p>
          <a:p>
            <a:pPr algn="ctr"/>
            <a:r>
              <a:rPr lang="en-US" altLang="ja-JP" dirty="0" smtClean="0"/>
              <a:t>72.6%</a:t>
            </a:r>
            <a:endParaRPr kumimoji="1" lang="ja-JP" altLang="en-US" dirty="0"/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6732240" y="501317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No</a:t>
            </a:r>
          </a:p>
          <a:p>
            <a:pPr algn="ctr"/>
            <a:r>
              <a:rPr lang="en-US" altLang="ja-JP" dirty="0" smtClean="0"/>
              <a:t>27.4%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123728" y="148477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Good</a:t>
            </a:r>
            <a:endParaRPr kumimoji="1" lang="ja-JP" altLang="en-US" dirty="0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7740352" y="1497571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Poor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1519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グラフ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826510"/>
              </p:ext>
            </p:extLst>
          </p:nvPr>
        </p:nvGraphicFramePr>
        <p:xfrm>
          <a:off x="251520" y="854822"/>
          <a:ext cx="8640960" cy="54544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Privacy concern</a:t>
            </a:r>
            <a:r>
              <a:rPr kumimoji="1" lang="ja-JP" altLang="en-US" sz="2400" dirty="0" smtClean="0"/>
              <a:t>（</a:t>
            </a:r>
            <a:r>
              <a:rPr kumimoji="1" lang="en-US" altLang="ja-JP" sz="2400" dirty="0" smtClean="0"/>
              <a:t>N=198</a:t>
            </a:r>
            <a:r>
              <a:rPr kumimoji="1" lang="ja-JP" altLang="en-US" sz="2400" dirty="0" smtClean="0"/>
              <a:t>）</a:t>
            </a:r>
            <a:endParaRPr kumimoji="1" lang="ja-JP" altLang="en-US" sz="24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748464" y="847745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(%)</a:t>
            </a:r>
            <a:endParaRPr kumimoji="1" lang="ja-JP" altLang="en-US" sz="1200" dirty="0"/>
          </a:p>
        </p:txBody>
      </p:sp>
      <p:sp>
        <p:nvSpPr>
          <p:cNvPr id="12" name="正方形/長方形 11"/>
          <p:cNvSpPr/>
          <p:nvPr/>
        </p:nvSpPr>
        <p:spPr>
          <a:xfrm>
            <a:off x="323528" y="4725144"/>
            <a:ext cx="6048672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/>
          <p:cNvSpPr/>
          <p:nvPr/>
        </p:nvSpPr>
        <p:spPr>
          <a:xfrm>
            <a:off x="323528" y="5229200"/>
            <a:ext cx="6048672" cy="50405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732240" y="4653136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srgbClr val="FF0000"/>
                </a:solidFill>
              </a:rPr>
              <a:t>About 20%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732240" y="5210036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 smtClean="0">
                <a:solidFill>
                  <a:srgbClr val="0070C0"/>
                </a:solidFill>
              </a:rPr>
              <a:t>About 10%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845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Do you have privacy concerns regarding use of your smartphone?</a:t>
            </a:r>
            <a:r>
              <a:rPr lang="ja-JP" altLang="en-US" sz="2000" dirty="0" smtClean="0"/>
              <a:t>（</a:t>
            </a:r>
            <a:r>
              <a:rPr lang="en-US" altLang="ja-JP" sz="2000" dirty="0" smtClean="0"/>
              <a:t>N=130</a:t>
            </a:r>
            <a:r>
              <a:rPr lang="ja-JP" altLang="en-US" sz="2000" dirty="0" smtClean="0"/>
              <a:t>）</a:t>
            </a:r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26</a:t>
            </a:fld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1403648" y="836712"/>
            <a:ext cx="6480720" cy="5112568"/>
            <a:chOff x="611560" y="332656"/>
            <a:chExt cx="8280920" cy="6192688"/>
          </a:xfrm>
        </p:grpSpPr>
        <p:graphicFrame>
          <p:nvGraphicFramePr>
            <p:cNvPr id="5" name="グラフ 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73943492"/>
                </p:ext>
              </p:extLst>
            </p:nvPr>
          </p:nvGraphicFramePr>
          <p:xfrm>
            <a:off x="611560" y="332656"/>
            <a:ext cx="8280920" cy="61926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テキスト ボックス 5"/>
            <p:cNvSpPr txBox="1"/>
            <p:nvPr/>
          </p:nvSpPr>
          <p:spPr>
            <a:xfrm>
              <a:off x="4499992" y="1268760"/>
              <a:ext cx="14401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800" dirty="0"/>
                <a:t>5</a:t>
              </a:r>
              <a:endParaRPr lang="en-US" altLang="ja-JP" sz="2800" dirty="0" smtClean="0"/>
            </a:p>
            <a:p>
              <a:pPr algn="ctr"/>
              <a:r>
                <a:rPr lang="en-US" altLang="ja-JP" sz="2400" dirty="0" smtClean="0"/>
                <a:t>13.1%</a:t>
              </a:r>
              <a:endParaRPr kumimoji="1" lang="ja-JP" altLang="en-US" sz="2400" dirty="0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5381419" y="3429000"/>
              <a:ext cx="14401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800" dirty="0" smtClean="0"/>
                <a:t>4</a:t>
              </a:r>
            </a:p>
            <a:p>
              <a:pPr algn="ctr"/>
              <a:r>
                <a:rPr lang="en-US" altLang="ja-JP" sz="2400" dirty="0" smtClean="0"/>
                <a:t>32.3%</a:t>
              </a:r>
              <a:endParaRPr kumimoji="1" lang="ja-JP" altLang="en-US" sz="2400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2987824" y="4480664"/>
              <a:ext cx="14401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800" dirty="0" smtClean="0"/>
                <a:t>3</a:t>
              </a:r>
            </a:p>
            <a:p>
              <a:pPr algn="ctr"/>
              <a:r>
                <a:rPr lang="en-US" altLang="ja-JP" sz="2400" dirty="0" smtClean="0"/>
                <a:t>26.2%</a:t>
              </a:r>
              <a:endParaRPr kumimoji="1" lang="ja-JP" altLang="en-US" sz="2400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411760" y="2132856"/>
              <a:ext cx="14401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800" dirty="0" smtClean="0"/>
                <a:t>2</a:t>
              </a:r>
            </a:p>
            <a:p>
              <a:pPr algn="ctr"/>
              <a:r>
                <a:rPr lang="en-US" altLang="ja-JP" sz="2400" dirty="0" smtClean="0"/>
                <a:t>23.8%</a:t>
              </a:r>
              <a:endParaRPr kumimoji="1" lang="ja-JP" altLang="en-US" sz="2400" dirty="0"/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3491880" y="692696"/>
              <a:ext cx="14401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800" dirty="0" smtClean="0"/>
                <a:t>1</a:t>
              </a:r>
            </a:p>
            <a:p>
              <a:pPr algn="ctr"/>
              <a:r>
                <a:rPr lang="en-US" altLang="ja-JP" sz="2400" dirty="0" smtClean="0"/>
                <a:t>4.6%</a:t>
              </a:r>
              <a:endParaRPr kumimoji="1" lang="ja-JP" altLang="en-US" sz="2400" dirty="0"/>
            </a:p>
          </p:txBody>
        </p:sp>
      </p:grpSp>
      <p:sp>
        <p:nvSpPr>
          <p:cNvPr id="11" name="テキスト ボックス 10"/>
          <p:cNvSpPr txBox="1"/>
          <p:nvPr/>
        </p:nvSpPr>
        <p:spPr>
          <a:xfrm>
            <a:off x="7164288" y="2276872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Concern</a:t>
            </a:r>
            <a:endParaRPr kumimoji="1" lang="ja-JP" altLang="en-US" sz="1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164288" y="4315400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Unconcern</a:t>
            </a:r>
            <a:endParaRPr kumimoji="1" lang="ja-JP" altLang="en-US" sz="16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27584" y="5877272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FF0000"/>
                </a:solidFill>
              </a:rPr>
              <a:t>About 45% concern privacy on smart phone</a:t>
            </a:r>
          </a:p>
        </p:txBody>
      </p:sp>
    </p:spTree>
    <p:extLst>
      <p:ext uri="{BB962C8B-B14F-4D97-AF65-F5344CB8AC3E}">
        <p14:creationId xmlns:p14="http://schemas.microsoft.com/office/powerpoint/2010/main" val="30329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Do you read privacy policies?</a:t>
            </a:r>
            <a:r>
              <a:rPr lang="ja-JP" altLang="en-US" dirty="0" smtClean="0"/>
              <a:t>（</a:t>
            </a:r>
            <a:r>
              <a:rPr lang="en-US" altLang="ja-JP" dirty="0" smtClean="0"/>
              <a:t>N=90</a:t>
            </a:r>
            <a:r>
              <a:rPr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27</a:t>
            </a:fld>
            <a:endParaRPr kumimoji="1" lang="ja-JP" altLang="en-US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5509507"/>
              </p:ext>
            </p:extLst>
          </p:nvPr>
        </p:nvGraphicFramePr>
        <p:xfrm>
          <a:off x="827584" y="922029"/>
          <a:ext cx="7224535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011277" y="1412014"/>
            <a:ext cx="1224497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/>
              <a:t>5</a:t>
            </a:r>
          </a:p>
          <a:p>
            <a:pPr algn="ctr"/>
            <a:r>
              <a:rPr lang="en-US" altLang="ja-JP" sz="2400" dirty="0" smtClean="0"/>
              <a:t>6.7%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13325" y="2514482"/>
            <a:ext cx="1224497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/>
              <a:t>4</a:t>
            </a:r>
          </a:p>
          <a:p>
            <a:pPr algn="ctr"/>
            <a:r>
              <a:rPr lang="en-US" altLang="ja-JP" sz="2400" dirty="0" smtClean="0"/>
              <a:t>22.2%</a:t>
            </a:r>
            <a:endParaRPr kumimoji="1" lang="ja-JP" altLang="en-US" sz="2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256177" y="4460584"/>
            <a:ext cx="1224497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/>
              <a:t>3</a:t>
            </a:r>
          </a:p>
          <a:p>
            <a:pPr algn="ctr"/>
            <a:r>
              <a:rPr lang="en-US" altLang="ja-JP" sz="2400" dirty="0" smtClean="0"/>
              <a:t>25.6%</a:t>
            </a:r>
            <a:endParaRPr kumimoji="1" lang="ja-JP" altLang="en-US" sz="2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052081" y="3776490"/>
            <a:ext cx="1653072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/>
              <a:t>2</a:t>
            </a:r>
          </a:p>
          <a:p>
            <a:pPr algn="ctr"/>
            <a:r>
              <a:rPr lang="en-US" altLang="ja-JP" sz="2400" dirty="0" smtClean="0"/>
              <a:t>32.2%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909230" y="1657007"/>
            <a:ext cx="1224497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800" dirty="0" smtClean="0"/>
              <a:t>1</a:t>
            </a:r>
          </a:p>
          <a:p>
            <a:pPr algn="ctr"/>
            <a:r>
              <a:rPr lang="en-US" altLang="ja-JP" sz="2400" dirty="0" smtClean="0"/>
              <a:t>13.3%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470915" y="2442374"/>
            <a:ext cx="9175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Often</a:t>
            </a:r>
            <a:endParaRPr kumimoji="1" lang="ja-JP" altLang="en-US" sz="16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439870" y="4293096"/>
            <a:ext cx="948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Rarely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2358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Trustworthiness of Types of </a:t>
            </a:r>
            <a:r>
              <a:rPr lang="en-US" altLang="ja-JP" dirty="0" smtClean="0"/>
              <a:t>Organization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28</a:t>
            </a:fld>
            <a:endParaRPr kumimoji="1" lang="ja-JP" altLang="en-US"/>
          </a:p>
        </p:txBody>
      </p:sp>
      <p:graphicFrame>
        <p:nvGraphicFramePr>
          <p:cNvPr id="54" name="グラフ 5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405218"/>
              </p:ext>
            </p:extLst>
          </p:nvPr>
        </p:nvGraphicFramePr>
        <p:xfrm>
          <a:off x="1835696" y="886057"/>
          <a:ext cx="6912768" cy="5495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5" name="テキスト ボックス 54"/>
          <p:cNvSpPr txBox="1"/>
          <p:nvPr/>
        </p:nvSpPr>
        <p:spPr>
          <a:xfrm>
            <a:off x="323528" y="1268760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Communication Company</a:t>
            </a:r>
          </a:p>
          <a:p>
            <a:r>
              <a:rPr lang="en-US" altLang="ja-JP" sz="1400" dirty="0" smtClean="0"/>
              <a:t>N=197</a:t>
            </a:r>
            <a:endParaRPr kumimoji="1" lang="ja-JP" altLang="en-US" sz="1400" dirty="0"/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107504" y="2204864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Venture Company</a:t>
            </a:r>
          </a:p>
          <a:p>
            <a:r>
              <a:rPr lang="en-US" altLang="ja-JP" sz="1400" dirty="0" smtClean="0"/>
              <a:t>N=197</a:t>
            </a:r>
            <a:endParaRPr kumimoji="1" lang="ja-JP" altLang="en-US" sz="1400" dirty="0"/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323528" y="299695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Governmental Organization</a:t>
            </a:r>
          </a:p>
          <a:p>
            <a:r>
              <a:rPr lang="en-US" altLang="ja-JP" sz="1400" dirty="0" smtClean="0"/>
              <a:t>N=197</a:t>
            </a:r>
            <a:endParaRPr kumimoji="1" lang="ja-JP" altLang="en-US" sz="1400" dirty="0"/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-36512" y="3789040"/>
            <a:ext cx="20162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Big Online Shopping Portal </a:t>
            </a:r>
          </a:p>
          <a:p>
            <a:r>
              <a:rPr lang="en-US" altLang="ja-JP" sz="1400" dirty="0" smtClean="0"/>
              <a:t>N=197</a:t>
            </a:r>
            <a:endParaRPr kumimoji="1" lang="ja-JP" altLang="en-US" sz="1400" dirty="0"/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-36512" y="4706560"/>
            <a:ext cx="21602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Shop under Big Online Shopping Portal</a:t>
            </a:r>
          </a:p>
          <a:p>
            <a:r>
              <a:rPr lang="en-US" altLang="ja-JP" sz="1400" dirty="0" smtClean="0"/>
              <a:t>N=197</a:t>
            </a:r>
            <a:endParaRPr kumimoji="1" lang="ja-JP" altLang="en-US" sz="1400" dirty="0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-36512" y="5714092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Shop independently run N=197</a:t>
            </a:r>
            <a:endParaRPr kumimoji="1" lang="ja-JP" altLang="en-US" sz="1400" dirty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843808" y="14650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38.6%</a:t>
            </a:r>
            <a:endParaRPr kumimoji="1" lang="ja-JP" altLang="en-US" sz="1400" dirty="0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5148064" y="14650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35.0%</a:t>
            </a:r>
            <a:endParaRPr kumimoji="1" lang="ja-JP" altLang="en-US" sz="1400" dirty="0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6660232" y="146503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19.3%</a:t>
            </a:r>
            <a:endParaRPr kumimoji="1" lang="ja-JP" altLang="en-US" sz="1400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7596336" y="105273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3.6%</a:t>
            </a:r>
            <a:endParaRPr kumimoji="1" lang="ja-JP" altLang="en-US" sz="1400" dirty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8100392" y="1073016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3.6%</a:t>
            </a:r>
            <a:endParaRPr kumimoji="1" lang="ja-JP" altLang="en-US" sz="1400" dirty="0"/>
          </a:p>
        </p:txBody>
      </p:sp>
      <p:cxnSp>
        <p:nvCxnSpPr>
          <p:cNvPr id="66" name="直線コネクタ 65"/>
          <p:cNvCxnSpPr/>
          <p:nvPr/>
        </p:nvCxnSpPr>
        <p:spPr>
          <a:xfrm flipH="1">
            <a:off x="7596336" y="1329231"/>
            <a:ext cx="181790" cy="3095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コネクタ 66"/>
          <p:cNvCxnSpPr/>
          <p:nvPr/>
        </p:nvCxnSpPr>
        <p:spPr>
          <a:xfrm flipH="1">
            <a:off x="7778126" y="1354741"/>
            <a:ext cx="360040" cy="28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/>
          <p:cNvSpPr txBox="1"/>
          <p:nvPr/>
        </p:nvSpPr>
        <p:spPr>
          <a:xfrm>
            <a:off x="2051720" y="190687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3.6%</a:t>
            </a:r>
            <a:endParaRPr kumimoji="1" lang="ja-JP" altLang="en-US" sz="1400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2555776" y="192715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3.6%</a:t>
            </a:r>
            <a:endParaRPr kumimoji="1" lang="ja-JP" altLang="en-US" sz="1400" dirty="0"/>
          </a:p>
        </p:txBody>
      </p:sp>
      <p:cxnSp>
        <p:nvCxnSpPr>
          <p:cNvPr id="70" name="直線コネクタ 69"/>
          <p:cNvCxnSpPr/>
          <p:nvPr/>
        </p:nvCxnSpPr>
        <p:spPr>
          <a:xfrm flipH="1">
            <a:off x="2123728" y="2183370"/>
            <a:ext cx="109782" cy="29965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コネクタ 70"/>
          <p:cNvCxnSpPr/>
          <p:nvPr/>
        </p:nvCxnSpPr>
        <p:spPr>
          <a:xfrm flipH="1">
            <a:off x="2305518" y="2208880"/>
            <a:ext cx="288032" cy="2741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71"/>
          <p:cNvSpPr txBox="1"/>
          <p:nvPr/>
        </p:nvSpPr>
        <p:spPr>
          <a:xfrm>
            <a:off x="3131840" y="232913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37.6%</a:t>
            </a:r>
            <a:endParaRPr kumimoji="1" lang="ja-JP" altLang="en-US" sz="1400" dirty="0"/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5220072" y="232913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35.0%</a:t>
            </a:r>
            <a:endParaRPr kumimoji="1" lang="ja-JP" altLang="en-US" sz="1400" dirty="0"/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6876256" y="232913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22.3%</a:t>
            </a:r>
            <a:endParaRPr kumimoji="1" lang="ja-JP" altLang="en-US" sz="1400" dirty="0"/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2627784" y="314096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32.0%</a:t>
            </a:r>
            <a:endParaRPr kumimoji="1" lang="ja-JP" altLang="en-US" sz="1400" dirty="0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4499992" y="314096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30.5%</a:t>
            </a:r>
            <a:endParaRPr kumimoji="1" lang="ja-JP" altLang="en-US" sz="1400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6084168" y="314096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23.4%</a:t>
            </a:r>
            <a:endParaRPr kumimoji="1" lang="ja-JP" altLang="en-US" sz="1400" dirty="0"/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7092280" y="314096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7.6%</a:t>
            </a:r>
            <a:endParaRPr kumimoji="1" lang="ja-JP" altLang="en-US" sz="1400" dirty="0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7524328" y="314096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6.6%</a:t>
            </a:r>
            <a:endParaRPr kumimoji="1" lang="ja-JP" altLang="en-US" sz="1400" dirty="0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2051720" y="398531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11.2%</a:t>
            </a:r>
            <a:endParaRPr kumimoji="1" lang="ja-JP" altLang="en-US" sz="1400" dirty="0"/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3131840" y="398531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25.9%</a:t>
            </a:r>
            <a:endParaRPr kumimoji="1" lang="ja-JP" altLang="en-US" sz="1400" dirty="0"/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4860032" y="398531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32.5%</a:t>
            </a:r>
            <a:endParaRPr kumimoji="1" lang="ja-JP" altLang="en-US" sz="1400" dirty="0"/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7308304" y="398531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10.2%</a:t>
            </a:r>
            <a:endParaRPr kumimoji="1" lang="ja-JP" altLang="en-US" sz="1400" dirty="0"/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6372200" y="398531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20.3%</a:t>
            </a:r>
            <a:endParaRPr kumimoji="1" lang="ja-JP" altLang="en-US" sz="1400" dirty="0"/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2195736" y="443711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4.6%</a:t>
            </a:r>
            <a:endParaRPr kumimoji="1" lang="ja-JP" altLang="en-US" sz="1400" dirty="0"/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2780184" y="4457392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8.6%</a:t>
            </a:r>
            <a:endParaRPr kumimoji="1" lang="ja-JP" altLang="en-US" sz="1400" dirty="0"/>
          </a:p>
        </p:txBody>
      </p:sp>
      <p:cxnSp>
        <p:nvCxnSpPr>
          <p:cNvPr id="87" name="直線コネクタ 86"/>
          <p:cNvCxnSpPr/>
          <p:nvPr/>
        </p:nvCxnSpPr>
        <p:spPr>
          <a:xfrm flipH="1">
            <a:off x="2233510" y="4727432"/>
            <a:ext cx="144016" cy="3073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 flipH="1">
            <a:off x="2665558" y="4739117"/>
            <a:ext cx="152400" cy="27414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テキスト ボックス 88"/>
          <p:cNvSpPr txBox="1"/>
          <p:nvPr/>
        </p:nvSpPr>
        <p:spPr>
          <a:xfrm>
            <a:off x="3707904" y="484941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44.2%</a:t>
            </a:r>
            <a:endParaRPr kumimoji="1" lang="ja-JP" altLang="en-US" sz="1400" dirty="0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6012160" y="484941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29.9%</a:t>
            </a:r>
            <a:endParaRPr kumimoji="1" lang="ja-JP" altLang="en-US" sz="1400" dirty="0"/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7236296" y="484941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12.7%</a:t>
            </a:r>
            <a:endParaRPr kumimoji="1" lang="ja-JP" altLang="en-US" sz="1400" dirty="0"/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2123728" y="536325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1.5%</a:t>
            </a:r>
            <a:endParaRPr kumimoji="1" lang="ja-JP" altLang="en-US" sz="1400" dirty="0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627784" y="535347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4.1%</a:t>
            </a:r>
            <a:endParaRPr kumimoji="1" lang="ja-JP" altLang="en-US" sz="1400" dirty="0"/>
          </a:p>
        </p:txBody>
      </p:sp>
      <p:cxnSp>
        <p:nvCxnSpPr>
          <p:cNvPr id="94" name="直線コネクタ 93"/>
          <p:cNvCxnSpPr/>
          <p:nvPr/>
        </p:nvCxnSpPr>
        <p:spPr>
          <a:xfrm flipH="1">
            <a:off x="2123728" y="5581571"/>
            <a:ext cx="109782" cy="3073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/>
          <p:cNvCxnSpPr/>
          <p:nvPr/>
        </p:nvCxnSpPr>
        <p:spPr>
          <a:xfrm flipH="1">
            <a:off x="2305518" y="5581571"/>
            <a:ext cx="368424" cy="30738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テキスト ボックス 95"/>
          <p:cNvSpPr txBox="1"/>
          <p:nvPr/>
        </p:nvSpPr>
        <p:spPr>
          <a:xfrm>
            <a:off x="3131840" y="571351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36.0%</a:t>
            </a:r>
            <a:endParaRPr kumimoji="1" lang="ja-JP" altLang="en-US" sz="1400" dirty="0"/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5436096" y="571351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40.1%</a:t>
            </a:r>
            <a:endParaRPr kumimoji="1" lang="ja-JP" altLang="en-US" sz="1400" dirty="0"/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7020272" y="5713511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18.3%</a:t>
            </a:r>
            <a:endParaRPr kumimoji="1" lang="ja-JP" altLang="en-US" sz="1400" dirty="0"/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8172400" y="2420888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Trust</a:t>
            </a:r>
            <a:endParaRPr kumimoji="1" lang="ja-JP" altLang="en-US" sz="1400" dirty="0"/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8028384" y="4417367"/>
            <a:ext cx="971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Not Trust</a:t>
            </a:r>
            <a:endParaRPr kumimoji="1" lang="ja-JP" altLang="en-US" sz="1400" dirty="0"/>
          </a:p>
        </p:txBody>
      </p:sp>
      <p:sp>
        <p:nvSpPr>
          <p:cNvPr id="51" name="正方形/長方形 50"/>
          <p:cNvSpPr/>
          <p:nvPr/>
        </p:nvSpPr>
        <p:spPr>
          <a:xfrm>
            <a:off x="35495" y="1132593"/>
            <a:ext cx="8102671" cy="859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/>
        </p:nvSpPr>
        <p:spPr>
          <a:xfrm>
            <a:off x="35496" y="2973483"/>
            <a:ext cx="8064896" cy="74354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439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3600" dirty="0" smtClean="0"/>
              <a:t>Result of post-</a:t>
            </a:r>
            <a:r>
              <a:rPr lang="en-US" altLang="ja-JP" sz="3600" dirty="0" err="1" smtClean="0"/>
              <a:t>questionNAIRE</a:t>
            </a:r>
            <a:endParaRPr kumimoji="1" lang="ja-JP" altLang="en-US" sz="3600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251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/>
              <a:t>Background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Privacy Policy Manager (PPM)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Prototype of PPM</a:t>
            </a:r>
          </a:p>
          <a:p>
            <a:r>
              <a:rPr lang="en-US" altLang="ja-JP" sz="2800" dirty="0">
                <a:solidFill>
                  <a:schemeClr val="bg1">
                    <a:lumMod val="75000"/>
                  </a:schemeClr>
                </a:solidFill>
              </a:rPr>
              <a:t>Experiment on the acceptability of PPM </a:t>
            </a:r>
            <a:endParaRPr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Conclusion</a:t>
            </a:r>
            <a:endParaRPr kumimoji="1"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/>
              <a:t>Do you understand the concept of the PPM?</a:t>
            </a:r>
            <a:r>
              <a:rPr lang="ja-JP" altLang="en-US" sz="2400" dirty="0" smtClean="0"/>
              <a:t>（</a:t>
            </a:r>
            <a:r>
              <a:rPr lang="en-US" altLang="ja-JP" sz="2400" dirty="0" smtClean="0"/>
              <a:t>N=195</a:t>
            </a:r>
            <a:r>
              <a:rPr lang="ja-JP" altLang="en-US" sz="2400" dirty="0" smtClean="0"/>
              <a:t>）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30</a:t>
            </a:fld>
            <a:endParaRPr kumimoji="1" lang="ja-JP" altLang="en-US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0367004"/>
              </p:ext>
            </p:extLst>
          </p:nvPr>
        </p:nvGraphicFramePr>
        <p:xfrm>
          <a:off x="564074" y="931187"/>
          <a:ext cx="7274598" cy="5378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605517" y="2531580"/>
            <a:ext cx="1243521" cy="66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5</a:t>
            </a:r>
          </a:p>
          <a:p>
            <a:pPr algn="ctr"/>
            <a:r>
              <a:rPr lang="en-US" altLang="ja-JP" sz="2000" dirty="0" smtClean="0"/>
              <a:t>32.3%</a:t>
            </a:r>
            <a:endParaRPr kumimoji="1" lang="ja-JP" altLang="en-US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113292" y="4690791"/>
            <a:ext cx="1678753" cy="66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4</a:t>
            </a:r>
          </a:p>
          <a:p>
            <a:pPr algn="ctr"/>
            <a:r>
              <a:rPr lang="en-US" altLang="ja-JP" sz="2000" dirty="0" smtClean="0"/>
              <a:t>36.4%</a:t>
            </a:r>
            <a:endParaRPr kumimoji="1" lang="ja-JP" altLang="en-US" sz="2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745419" y="2885508"/>
            <a:ext cx="1367873" cy="66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3</a:t>
            </a:r>
          </a:p>
          <a:p>
            <a:pPr algn="ctr"/>
            <a:r>
              <a:rPr lang="en-US" altLang="ja-JP" sz="2000" dirty="0" smtClean="0"/>
              <a:t>21.0%</a:t>
            </a:r>
            <a:endParaRPr kumimoji="1" lang="ja-JP" altLang="en-US" sz="2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615884" y="1597813"/>
            <a:ext cx="1367873" cy="66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2</a:t>
            </a:r>
          </a:p>
          <a:p>
            <a:pPr algn="ctr"/>
            <a:r>
              <a:rPr lang="en-US" altLang="ja-JP" sz="2000" dirty="0" smtClean="0"/>
              <a:t>8.2%</a:t>
            </a:r>
            <a:endParaRPr kumimoji="1" lang="ja-JP" altLang="en-US" sz="2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434539" y="764704"/>
            <a:ext cx="1678753" cy="66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1</a:t>
            </a:r>
          </a:p>
          <a:p>
            <a:pPr algn="ctr"/>
            <a:r>
              <a:rPr lang="en-US" altLang="ja-JP" sz="2000" dirty="0" smtClean="0"/>
              <a:t>2.1%</a:t>
            </a:r>
            <a:endParaRPr kumimoji="1" lang="ja-JP" altLang="en-US" sz="2000" dirty="0"/>
          </a:p>
        </p:txBody>
      </p:sp>
      <p:cxnSp>
        <p:nvCxnSpPr>
          <p:cNvPr id="10" name="直線コネクタ 9"/>
          <p:cNvCxnSpPr/>
          <p:nvPr/>
        </p:nvCxnSpPr>
        <p:spPr>
          <a:xfrm>
            <a:off x="2699792" y="1097296"/>
            <a:ext cx="1206244" cy="66769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7236296" y="2529904"/>
            <a:ext cx="11518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Good</a:t>
            </a:r>
            <a:endParaRPr kumimoji="1" lang="ja-JP" altLang="en-US" sz="1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308304" y="4365104"/>
            <a:ext cx="77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Poor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03394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Do you think that the PPM can reduce your privacy concerns?</a:t>
            </a:r>
            <a:r>
              <a:rPr lang="ja-JP" altLang="en-US" sz="2000" dirty="0" smtClean="0"/>
              <a:t>（</a:t>
            </a:r>
            <a:r>
              <a:rPr lang="en-US" altLang="ja-JP" sz="2000" dirty="0" smtClean="0"/>
              <a:t>N=194</a:t>
            </a:r>
            <a:r>
              <a:rPr lang="ja-JP" altLang="en-US" sz="2000" dirty="0" smtClean="0"/>
              <a:t>）</a:t>
            </a:r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31</a:t>
            </a:fld>
            <a:endParaRPr kumimoji="1" lang="ja-JP" altLang="en-US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06015312"/>
              </p:ext>
            </p:extLst>
          </p:nvPr>
        </p:nvGraphicFramePr>
        <p:xfrm>
          <a:off x="1094870" y="786263"/>
          <a:ext cx="7170283" cy="5091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196076" y="1196752"/>
            <a:ext cx="1384036" cy="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5</a:t>
            </a:r>
          </a:p>
          <a:p>
            <a:pPr algn="ctr"/>
            <a:r>
              <a:rPr lang="en-US" altLang="ja-JP" sz="2000" dirty="0" smtClean="0"/>
              <a:t>9.3%</a:t>
            </a:r>
            <a:endParaRPr kumimoji="1" lang="ja-JP" altLang="en-US" sz="20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569064" y="3496272"/>
            <a:ext cx="1572768" cy="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4</a:t>
            </a:r>
          </a:p>
          <a:p>
            <a:pPr algn="ctr"/>
            <a:r>
              <a:rPr lang="en-US" altLang="ja-JP" sz="2000" dirty="0" smtClean="0"/>
              <a:t>35.1%</a:t>
            </a:r>
            <a:endParaRPr kumimoji="1" lang="ja-JP" altLang="en-US" sz="20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367188" y="4380517"/>
            <a:ext cx="1384036" cy="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3</a:t>
            </a:r>
          </a:p>
          <a:p>
            <a:pPr algn="ctr"/>
            <a:r>
              <a:rPr lang="en-US" altLang="ja-JP" sz="2000" dirty="0" smtClean="0"/>
              <a:t>40.0%</a:t>
            </a:r>
            <a:endParaRPr kumimoji="1" lang="ja-JP" altLang="en-US" sz="2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926813" y="2140664"/>
            <a:ext cx="1509858" cy="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2</a:t>
            </a:r>
          </a:p>
          <a:p>
            <a:pPr algn="ctr"/>
            <a:r>
              <a:rPr lang="en-US" altLang="ja-JP" sz="2000" dirty="0" smtClean="0"/>
              <a:t>19.1%</a:t>
            </a:r>
            <a:endParaRPr kumimoji="1" lang="ja-JP" altLang="en-US" sz="20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260742" y="1140469"/>
            <a:ext cx="1887322" cy="66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1</a:t>
            </a:r>
          </a:p>
          <a:p>
            <a:pPr algn="ctr"/>
            <a:r>
              <a:rPr lang="en-US" altLang="ja-JP" sz="2000" dirty="0" smtClean="0"/>
              <a:t>3.6%</a:t>
            </a:r>
            <a:endParaRPr kumimoji="1" lang="ja-JP" altLang="en-US" sz="20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661557" y="2204864"/>
            <a:ext cx="123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Good</a:t>
            </a:r>
            <a:endParaRPr kumimoji="1" lang="ja-JP" altLang="en-US" sz="16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714601" y="4149080"/>
            <a:ext cx="817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Poor</a:t>
            </a:r>
            <a:endParaRPr kumimoji="1" lang="ja-JP" altLang="en-US" sz="1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339752" y="580526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FF0000"/>
                </a:solidFill>
              </a:rPr>
              <a:t>About 44</a:t>
            </a:r>
            <a:r>
              <a:rPr kumimoji="1" lang="ja-JP" altLang="en-US" sz="3200" dirty="0" smtClean="0">
                <a:solidFill>
                  <a:srgbClr val="FF0000"/>
                </a:solidFill>
              </a:rPr>
              <a:t>％ 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are positive</a:t>
            </a:r>
          </a:p>
        </p:txBody>
      </p:sp>
    </p:spTree>
    <p:extLst>
      <p:ext uri="{BB962C8B-B14F-4D97-AF65-F5344CB8AC3E}">
        <p14:creationId xmlns:p14="http://schemas.microsoft.com/office/powerpoint/2010/main" val="425504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グラフ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3434886"/>
              </p:ext>
            </p:extLst>
          </p:nvPr>
        </p:nvGraphicFramePr>
        <p:xfrm>
          <a:off x="179512" y="836712"/>
          <a:ext cx="874897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8748464" y="847745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(%)</a:t>
            </a:r>
            <a:endParaRPr kumimoji="1" lang="ja-JP" altLang="en-US" sz="120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000" dirty="0"/>
              <a:t>Appropriate organization who manages the PPM</a:t>
            </a:r>
            <a:r>
              <a:rPr lang="ja-JP" altLang="en-US" sz="2000" dirty="0" smtClean="0"/>
              <a:t>（</a:t>
            </a:r>
            <a:r>
              <a:rPr lang="en-US" altLang="ja-JP" sz="2000" dirty="0"/>
              <a:t>N=198</a:t>
            </a:r>
            <a:r>
              <a:rPr lang="ja-JP" altLang="en-US" sz="2000" dirty="0"/>
              <a:t>）</a:t>
            </a:r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32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043608" y="1268760"/>
            <a:ext cx="6984776" cy="1440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690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Do you want to use a PPM?</a:t>
            </a:r>
            <a:r>
              <a:rPr lang="ja-JP" altLang="en-US" dirty="0" smtClean="0"/>
              <a:t>（</a:t>
            </a:r>
            <a:r>
              <a:rPr lang="en-US" altLang="ja-JP" dirty="0" smtClean="0"/>
              <a:t>N=191</a:t>
            </a:r>
            <a:r>
              <a:rPr lang="ja-JP" altLang="en-US" dirty="0" smtClean="0"/>
              <a:t>）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33</a:t>
            </a:fld>
            <a:endParaRPr kumimoji="1" lang="ja-JP" altLang="en-US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606021"/>
              </p:ext>
            </p:extLst>
          </p:nvPr>
        </p:nvGraphicFramePr>
        <p:xfrm>
          <a:off x="1115616" y="1196752"/>
          <a:ext cx="6653695" cy="4585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4207991" y="1810782"/>
            <a:ext cx="1258723" cy="69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5</a:t>
            </a:r>
          </a:p>
          <a:p>
            <a:pPr algn="ctr"/>
            <a:r>
              <a:rPr lang="en-US" altLang="ja-JP" sz="2400" dirty="0" smtClean="0"/>
              <a:t>14.1%</a:t>
            </a:r>
            <a:endParaRPr kumimoji="1" lang="ja-JP" altLang="en-US" sz="2400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522672" y="4088842"/>
            <a:ext cx="1699275" cy="69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4</a:t>
            </a:r>
          </a:p>
          <a:p>
            <a:pPr algn="ctr"/>
            <a:r>
              <a:rPr lang="en-US" altLang="ja-JP" sz="2400" dirty="0" smtClean="0"/>
              <a:t>36.6%</a:t>
            </a:r>
            <a:endParaRPr kumimoji="1" lang="ja-JP" altLang="en-US" sz="2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131099" y="4001337"/>
            <a:ext cx="1699275" cy="69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3</a:t>
            </a:r>
          </a:p>
          <a:p>
            <a:pPr algn="ctr"/>
            <a:r>
              <a:rPr lang="en-US" altLang="ja-JP" sz="2400" dirty="0" smtClean="0"/>
              <a:t>37.7%</a:t>
            </a:r>
            <a:endParaRPr kumimoji="1" lang="ja-JP" altLang="en-US" sz="2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760460" y="1603380"/>
            <a:ext cx="1258723" cy="69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2</a:t>
            </a:r>
          </a:p>
          <a:p>
            <a:pPr algn="ctr"/>
            <a:r>
              <a:rPr lang="en-US" altLang="ja-JP" sz="2400" dirty="0" smtClean="0"/>
              <a:t>8.9%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979712" y="764704"/>
            <a:ext cx="1636339" cy="691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1</a:t>
            </a:r>
          </a:p>
          <a:p>
            <a:pPr algn="ctr"/>
            <a:r>
              <a:rPr lang="en-US" altLang="ja-JP" sz="2400" dirty="0" smtClean="0"/>
              <a:t>5.3%</a:t>
            </a:r>
            <a:endParaRPr kumimoji="1" lang="ja-JP" altLang="en-US" sz="2400" dirty="0"/>
          </a:p>
        </p:txBody>
      </p:sp>
      <p:cxnSp>
        <p:nvCxnSpPr>
          <p:cNvPr id="10" name="直線コネクタ 9"/>
          <p:cNvCxnSpPr/>
          <p:nvPr/>
        </p:nvCxnSpPr>
        <p:spPr>
          <a:xfrm>
            <a:off x="3131840" y="1196752"/>
            <a:ext cx="876626" cy="355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/>
          <p:cNvSpPr txBox="1"/>
          <p:nvPr/>
        </p:nvSpPr>
        <p:spPr>
          <a:xfrm>
            <a:off x="7164288" y="2361684"/>
            <a:ext cx="10699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Good</a:t>
            </a:r>
            <a:endParaRPr kumimoji="1" lang="ja-JP" altLang="en-US" sz="16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210781" y="4293096"/>
            <a:ext cx="1465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Poor</a:t>
            </a:r>
            <a:endParaRPr kumimoji="1" lang="ja-JP" altLang="en-US" sz="16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195736" y="5733256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solidFill>
                  <a:srgbClr val="FF0000"/>
                </a:solidFill>
              </a:rPr>
              <a:t>About 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51</a:t>
            </a:r>
            <a:r>
              <a:rPr kumimoji="1" lang="ja-JP" altLang="en-US" sz="3200" dirty="0" smtClean="0">
                <a:solidFill>
                  <a:srgbClr val="FF0000"/>
                </a:solidFill>
              </a:rPr>
              <a:t>％ 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are positive</a:t>
            </a:r>
          </a:p>
        </p:txBody>
      </p:sp>
    </p:spTree>
    <p:extLst>
      <p:ext uri="{BB962C8B-B14F-4D97-AF65-F5344CB8AC3E}">
        <p14:creationId xmlns:p14="http://schemas.microsoft.com/office/powerpoint/2010/main" val="284290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/>
              <a:t>How much would you pay for a PPM service?</a:t>
            </a:r>
            <a:r>
              <a:rPr lang="ja-JP" altLang="en-US" sz="2400" dirty="0" smtClean="0"/>
              <a:t>（</a:t>
            </a:r>
            <a:r>
              <a:rPr lang="en-US" altLang="ja-JP" sz="2400" dirty="0" smtClean="0"/>
              <a:t>N=194</a:t>
            </a:r>
            <a:r>
              <a:rPr lang="ja-JP" altLang="en-US" sz="2400" dirty="0" smtClean="0"/>
              <a:t>）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34</a:t>
            </a:fld>
            <a:endParaRPr kumimoji="1" lang="ja-JP" altLang="en-US"/>
          </a:p>
        </p:txBody>
      </p:sp>
      <p:graphicFrame>
        <p:nvGraphicFramePr>
          <p:cNvPr id="4" name="グラフ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1575782"/>
              </p:ext>
            </p:extLst>
          </p:nvPr>
        </p:nvGraphicFramePr>
        <p:xfrm>
          <a:off x="1259632" y="980728"/>
          <a:ext cx="6984776" cy="47152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5580112" y="830656"/>
            <a:ext cx="2088232" cy="765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Over 500 Yen </a:t>
            </a:r>
            <a:r>
              <a:rPr lang="en-US" altLang="ja-JP" sz="2400" dirty="0" smtClean="0"/>
              <a:t>1.5%</a:t>
            </a:r>
            <a:endParaRPr kumimoji="1" lang="ja-JP" altLang="en-US" sz="2400" dirty="0"/>
          </a:p>
        </p:txBody>
      </p:sp>
      <p:cxnSp>
        <p:nvCxnSpPr>
          <p:cNvPr id="6" name="直線コネクタ 5"/>
          <p:cNvCxnSpPr/>
          <p:nvPr/>
        </p:nvCxnSpPr>
        <p:spPr>
          <a:xfrm flipH="1">
            <a:off x="4882611" y="1242521"/>
            <a:ext cx="913525" cy="3535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/>
          <p:cNvSpPr txBox="1"/>
          <p:nvPr/>
        </p:nvSpPr>
        <p:spPr>
          <a:xfrm>
            <a:off x="4139952" y="1700808"/>
            <a:ext cx="2736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300-499 Yen</a:t>
            </a:r>
          </a:p>
          <a:p>
            <a:pPr algn="ctr"/>
            <a:r>
              <a:rPr lang="en-US" altLang="ja-JP" sz="2400" dirty="0" smtClean="0"/>
              <a:t>10.8%</a:t>
            </a:r>
            <a:endParaRPr kumimoji="1" lang="ja-JP" altLang="en-US" sz="2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470269" y="3166008"/>
            <a:ext cx="1697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1-299</a:t>
            </a:r>
            <a:r>
              <a:rPr lang="ja-JP" altLang="en-US" sz="2000" dirty="0"/>
              <a:t> </a:t>
            </a:r>
            <a:r>
              <a:rPr lang="en-US" altLang="ja-JP" sz="2000" dirty="0" smtClean="0"/>
              <a:t>Yen</a:t>
            </a:r>
          </a:p>
          <a:p>
            <a:pPr algn="ctr"/>
            <a:r>
              <a:rPr lang="en-US" altLang="ja-JP" sz="2400" dirty="0" smtClean="0"/>
              <a:t>19.1%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858454" y="3972216"/>
            <a:ext cx="1697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400" dirty="0" smtClean="0"/>
              <a:t>Free</a:t>
            </a:r>
          </a:p>
          <a:p>
            <a:pPr algn="ctr"/>
            <a:r>
              <a:rPr lang="en-US" altLang="ja-JP" sz="2400" dirty="0" smtClean="0"/>
              <a:t>68.6%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971600" y="5733256"/>
            <a:ext cx="74888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solidFill>
                  <a:srgbClr val="FF0000"/>
                </a:solidFill>
              </a:rPr>
              <a:t>About 35% are permitted to pay for PPM</a:t>
            </a:r>
            <a:endParaRPr kumimoji="1" lang="en-US" altLang="ja-JP" sz="3200" dirty="0" smtClean="0">
              <a:solidFill>
                <a:srgbClr val="FF000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732240" y="4941168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2000" dirty="0" smtClean="0"/>
              <a:t>1$</a:t>
            </a:r>
            <a:r>
              <a:rPr lang="ja-JP" altLang="en-US" sz="2000" dirty="0" smtClean="0"/>
              <a:t>≒</a:t>
            </a:r>
            <a:r>
              <a:rPr lang="en-US" altLang="ja-JP" sz="2000" dirty="0" smtClean="0"/>
              <a:t>100 Yen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5056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Background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Privacy Policy Manager (PPM)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Prototype of PPM</a:t>
            </a:r>
          </a:p>
          <a:p>
            <a:r>
              <a:rPr lang="en-US" altLang="ja-JP" sz="2800" dirty="0">
                <a:solidFill>
                  <a:schemeClr val="bg1">
                    <a:lumMod val="75000"/>
                  </a:schemeClr>
                </a:solidFill>
              </a:rPr>
              <a:t>Experiment on the acceptability of PPM </a:t>
            </a:r>
            <a:endParaRPr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ja-JP" sz="2800" dirty="0" smtClean="0"/>
              <a:t>Conclusion</a:t>
            </a:r>
            <a:endParaRPr kumimoji="1" lang="en-US" altLang="ja-JP" sz="28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Today’s contents</a:t>
            </a:r>
          </a:p>
          <a:p>
            <a:pPr lvl="1"/>
            <a:r>
              <a:rPr lang="en-US" altLang="ja-JP" dirty="0" smtClean="0"/>
              <a:t>Concept of PPM</a:t>
            </a:r>
          </a:p>
          <a:p>
            <a:pPr lvl="1"/>
            <a:r>
              <a:rPr lang="en-US" altLang="ja-JP" dirty="0" smtClean="0"/>
              <a:t>Development of PPM</a:t>
            </a:r>
          </a:p>
          <a:p>
            <a:pPr lvl="1"/>
            <a:r>
              <a:rPr lang="en-US" altLang="ja-JP" dirty="0"/>
              <a:t>R</a:t>
            </a:r>
            <a:r>
              <a:rPr lang="en-US" altLang="ja-JP" dirty="0" smtClean="0"/>
              <a:t>esult of the earliest experiment</a:t>
            </a:r>
          </a:p>
          <a:p>
            <a:endParaRPr lang="en-US" altLang="ja-JP" dirty="0"/>
          </a:p>
          <a:p>
            <a:r>
              <a:rPr lang="en-US" altLang="ja-JP" dirty="0" smtClean="0"/>
              <a:t>Future work</a:t>
            </a:r>
          </a:p>
          <a:p>
            <a:pPr lvl="1"/>
            <a:r>
              <a:rPr lang="en-US" altLang="ja-JP" dirty="0" smtClean="0"/>
              <a:t>Develop a function to make and modify user preference automatically</a:t>
            </a:r>
          </a:p>
          <a:p>
            <a:pPr lvl="2"/>
            <a:r>
              <a:rPr lang="en-US" altLang="ja-JP" dirty="0" smtClean="0"/>
              <a:t>By feedback from user actions</a:t>
            </a:r>
          </a:p>
          <a:p>
            <a:pPr lvl="1"/>
            <a:r>
              <a:rPr lang="en-US" altLang="ja-JP" dirty="0" smtClean="0"/>
              <a:t>How </a:t>
            </a:r>
            <a:r>
              <a:rPr lang="en-US" altLang="ja-JP" dirty="0"/>
              <a:t>to realize complete</a:t>
            </a:r>
            <a:r>
              <a:rPr lang="ja-JP" altLang="en-US" dirty="0"/>
              <a:t> </a:t>
            </a:r>
            <a:r>
              <a:rPr lang="en-US" altLang="ja-JP" dirty="0"/>
              <a:t>“right to be forgotten”. </a:t>
            </a:r>
          </a:p>
          <a:p>
            <a:pPr lvl="2"/>
            <a:r>
              <a:rPr lang="en-US" altLang="ja-JP" dirty="0"/>
              <a:t>Secure </a:t>
            </a:r>
            <a:r>
              <a:rPr lang="en-US" altLang="ja-JP" dirty="0" smtClean="0"/>
              <a:t>log </a:t>
            </a:r>
            <a:r>
              <a:rPr lang="en-US" altLang="ja-JP" dirty="0"/>
              <a:t>m</a:t>
            </a:r>
            <a:r>
              <a:rPr lang="en-US" altLang="ja-JP" dirty="0" smtClean="0"/>
              <a:t>anagement</a:t>
            </a:r>
            <a:endParaRPr lang="en-US" altLang="ja-JP" dirty="0"/>
          </a:p>
          <a:p>
            <a:pPr lvl="2"/>
            <a:r>
              <a:rPr lang="en-US" altLang="ja-JP" dirty="0"/>
              <a:t>Traceability of </a:t>
            </a:r>
            <a:r>
              <a:rPr lang="en-US" altLang="ja-JP" dirty="0" smtClean="0"/>
              <a:t>Personal data</a:t>
            </a:r>
            <a:endParaRPr lang="en-US" altLang="ja-JP" dirty="0"/>
          </a:p>
          <a:p>
            <a:pPr lvl="2"/>
            <a:r>
              <a:rPr lang="en-US" altLang="ja-JP" dirty="0"/>
              <a:t>Proof of removal of d</a:t>
            </a:r>
            <a:r>
              <a:rPr lang="en-US" altLang="ja-JP" dirty="0" smtClean="0"/>
              <a:t>ata</a:t>
            </a:r>
            <a:endParaRPr lang="en-US" altLang="ja-JP" dirty="0"/>
          </a:p>
          <a:p>
            <a:pPr lvl="1"/>
            <a:r>
              <a:rPr lang="en-US" altLang="ja-JP" dirty="0" smtClean="0"/>
              <a:t>Further experimental analysis</a:t>
            </a:r>
            <a:endParaRPr lang="en-US" altLang="ja-JP" dirty="0"/>
          </a:p>
          <a:p>
            <a:pPr lvl="2"/>
            <a:r>
              <a:rPr lang="en-US" altLang="ja-JP" dirty="0" smtClean="0"/>
              <a:t>Apply to real/huge services</a:t>
            </a:r>
          </a:p>
          <a:p>
            <a:pPr lvl="2"/>
            <a:r>
              <a:rPr lang="en-US" altLang="ja-JP" dirty="0" smtClean="0"/>
              <a:t>Analyze user’s feeling when data is collected and propose a scheme to encourage  user privacy conscious</a:t>
            </a:r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51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A lot of organizations are motivated to utilize personal data more efficiently today. </a:t>
            </a:r>
          </a:p>
          <a:p>
            <a:r>
              <a:rPr lang="en-US" altLang="ja-JP" dirty="0" smtClean="0"/>
              <a:t>However, it isn’t done so well because of </a:t>
            </a:r>
            <a:r>
              <a:rPr lang="en-US" altLang="ja-JP" dirty="0" smtClean="0">
                <a:solidFill>
                  <a:srgbClr val="FF0000"/>
                </a:solidFill>
              </a:rPr>
              <a:t>user privacy concerns</a:t>
            </a:r>
            <a:r>
              <a:rPr lang="en-US" altLang="ja-JP" dirty="0" smtClean="0"/>
              <a:t>. 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  <p:pic>
        <p:nvPicPr>
          <p:cNvPr id="5" name="Picture 4" descr="C:\Users\nakamura\AppData\Local\Microsoft\Windows\Temporary Internet Files\Content.IE5\IET9PGAH\MC90042447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651" y="4293096"/>
            <a:ext cx="1752600" cy="185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雲形吹き出し 5"/>
          <p:cNvSpPr/>
          <p:nvPr/>
        </p:nvSpPr>
        <p:spPr>
          <a:xfrm>
            <a:off x="179512" y="4714552"/>
            <a:ext cx="2808312" cy="1008112"/>
          </a:xfrm>
          <a:prstGeom prst="cloudCallout">
            <a:avLst>
              <a:gd name="adj1" fmla="val 65478"/>
              <a:gd name="adj2" fmla="val 22187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Untrustworthy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雲形吹き出し 6"/>
          <p:cNvSpPr/>
          <p:nvPr/>
        </p:nvSpPr>
        <p:spPr>
          <a:xfrm>
            <a:off x="45154" y="3501008"/>
            <a:ext cx="2808312" cy="1008112"/>
          </a:xfrm>
          <a:prstGeom prst="cloudCallout">
            <a:avLst>
              <a:gd name="adj1" fmla="val 76074"/>
              <a:gd name="adj2" fmla="val 8697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Under </a:t>
            </a:r>
            <a:r>
              <a:rPr lang="en-US" altLang="ja-JP" dirty="0">
                <a:solidFill>
                  <a:schemeClr val="tx1"/>
                </a:solidFill>
              </a:rPr>
              <a:t>surveillance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雲形吹き出し 7"/>
          <p:cNvSpPr/>
          <p:nvPr/>
        </p:nvSpPr>
        <p:spPr>
          <a:xfrm>
            <a:off x="1979712" y="2564904"/>
            <a:ext cx="2808312" cy="1008112"/>
          </a:xfrm>
          <a:prstGeom prst="cloudCallout">
            <a:avLst>
              <a:gd name="adj1" fmla="val 18706"/>
              <a:gd name="adj2" fmla="val 122969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Construct is Unclear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9" name="雲形吹き出し 8"/>
          <p:cNvSpPr/>
          <p:nvPr/>
        </p:nvSpPr>
        <p:spPr>
          <a:xfrm>
            <a:off x="6156176" y="3486246"/>
            <a:ext cx="2808312" cy="1008112"/>
          </a:xfrm>
          <a:prstGeom prst="cloudCallout">
            <a:avLst>
              <a:gd name="adj1" fmla="val -70965"/>
              <a:gd name="adj2" fmla="val 89855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What is purpose?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雲形吹き出し 9"/>
          <p:cNvSpPr/>
          <p:nvPr/>
        </p:nvSpPr>
        <p:spPr>
          <a:xfrm>
            <a:off x="6236568" y="4581128"/>
            <a:ext cx="2808312" cy="1008112"/>
          </a:xfrm>
          <a:prstGeom prst="cloudCallout">
            <a:avLst>
              <a:gd name="adj1" fmla="val -71999"/>
              <a:gd name="adj2" fmla="val 2146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C</a:t>
            </a:r>
            <a:r>
              <a:rPr kumimoji="1" lang="en-US" altLang="ja-JP" dirty="0" smtClean="0">
                <a:solidFill>
                  <a:schemeClr val="tx1"/>
                </a:solidFill>
              </a:rPr>
              <a:t>annot deny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雲形吹き出し 10"/>
          <p:cNvSpPr/>
          <p:nvPr/>
        </p:nvSpPr>
        <p:spPr>
          <a:xfrm>
            <a:off x="4982277" y="2492896"/>
            <a:ext cx="2808312" cy="1008112"/>
          </a:xfrm>
          <a:prstGeom prst="cloudCallout">
            <a:avLst>
              <a:gd name="adj1" fmla="val -45898"/>
              <a:gd name="adj2" fmla="val 125848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What is merit for me?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94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Toward Efficient </a:t>
            </a:r>
            <a:r>
              <a:rPr lang="en-US" altLang="ja-JP" dirty="0"/>
              <a:t>U</a:t>
            </a:r>
            <a:r>
              <a:rPr kumimoji="1" lang="en-US" altLang="ja-JP" dirty="0" smtClean="0"/>
              <a:t>tilization of Personal </a:t>
            </a:r>
            <a:r>
              <a:rPr lang="en-US" altLang="ja-JP" dirty="0"/>
              <a:t>D</a:t>
            </a:r>
            <a:r>
              <a:rPr kumimoji="1" lang="en-US" altLang="ja-JP" dirty="0" smtClean="0"/>
              <a:t>ata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7" name="右矢印 6"/>
          <p:cNvSpPr/>
          <p:nvPr/>
        </p:nvSpPr>
        <p:spPr>
          <a:xfrm rot="3818658">
            <a:off x="3233142" y="2420614"/>
            <a:ext cx="450850" cy="817563"/>
          </a:xfrm>
          <a:prstGeom prst="right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8" name="右矢印 7"/>
          <p:cNvSpPr/>
          <p:nvPr/>
        </p:nvSpPr>
        <p:spPr>
          <a:xfrm rot="6903062">
            <a:off x="5244504" y="2390452"/>
            <a:ext cx="452438" cy="815975"/>
          </a:xfrm>
          <a:prstGeom prst="right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9" name="円/楕円 8"/>
          <p:cNvSpPr/>
          <p:nvPr/>
        </p:nvSpPr>
        <p:spPr>
          <a:xfrm>
            <a:off x="1476076" y="3140547"/>
            <a:ext cx="5976244" cy="86451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 smtClean="0">
                <a:solidFill>
                  <a:schemeClr val="tx1"/>
                </a:solidFill>
                <a:latin typeface="HG丸ｺﾞｼｯｸM-PRO" pitchFamily="50" charset="-128"/>
                <a:ea typeface="HG丸ｺﾞｼｯｸM-PRO" pitchFamily="50" charset="-128"/>
              </a:rPr>
              <a:t>Utilization of personal data based on “good” relationship</a:t>
            </a:r>
            <a:endParaRPr lang="ja-JP" altLang="en-US" sz="2000" dirty="0">
              <a:solidFill>
                <a:schemeClr val="tx1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0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4005486"/>
            <a:ext cx="8147050" cy="10795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defRPr/>
            </a:pPr>
            <a:r>
              <a:rPr lang="en-US" altLang="ja-JP" dirty="0" smtClean="0">
                <a:sym typeface="Wingdings" pitchFamily="2" charset="2"/>
              </a:rPr>
              <a:t>Existing scheme </a:t>
            </a:r>
          </a:p>
          <a:p>
            <a:pPr lvl="1" eaLnBrk="1" fontAlgn="auto" hangingPunct="1">
              <a:spcAft>
                <a:spcPts val="0"/>
              </a:spcAft>
              <a:defRPr/>
            </a:pPr>
            <a:r>
              <a:rPr lang="en-US" altLang="ja-JP" dirty="0" smtClean="0"/>
              <a:t>Show contract or privacy policy</a:t>
            </a:r>
            <a:endParaRPr lang="en-US" altLang="ja-JP" dirty="0"/>
          </a:p>
          <a:p>
            <a:pPr marL="274320" lvl="1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ja-JP" dirty="0" smtClean="0">
                <a:sym typeface="Wingdings" pitchFamily="2" charset="2"/>
              </a:rPr>
              <a:t>Not practical</a:t>
            </a:r>
            <a:endParaRPr lang="en-US" altLang="ja-JP" dirty="0">
              <a:sym typeface="Wingdings" pitchFamily="2" charset="2"/>
            </a:endParaRPr>
          </a:p>
          <a:p>
            <a:pPr eaLnBrk="1" fontAlgn="auto" hangingPunct="1">
              <a:defRPr/>
            </a:pPr>
            <a:endParaRPr lang="en-US" altLang="ja-JP" dirty="0" smtClean="0"/>
          </a:p>
        </p:txBody>
      </p:sp>
      <p:sp>
        <p:nvSpPr>
          <p:cNvPr id="11" name="角丸四角形 10"/>
          <p:cNvSpPr/>
          <p:nvPr/>
        </p:nvSpPr>
        <p:spPr>
          <a:xfrm>
            <a:off x="756345" y="5229250"/>
            <a:ext cx="7560071" cy="100806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We try to construct a user-friendly personal data management system  </a:t>
            </a:r>
            <a:r>
              <a:rPr lang="en-US" altLang="ja-JP" sz="2400" dirty="0" smtClean="0">
                <a:solidFill>
                  <a:srgbClr val="FF0000"/>
                </a:solidFill>
                <a:latin typeface="+mn-ea"/>
                <a:sym typeface="Wingdings" panose="05000000000000000000" pitchFamily="2" charset="2"/>
              </a:rPr>
              <a:t>PPM</a:t>
            </a:r>
            <a:endParaRPr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436543" y="4077072"/>
            <a:ext cx="3527945" cy="10078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</a:rPr>
              <a:t>Almost all users don’t read</a:t>
            </a:r>
            <a:endParaRPr lang="ja-JP" altLang="en-US" dirty="0">
              <a:solidFill>
                <a:schemeClr val="tx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</a:rPr>
              <a:t>No choice without agreeing</a:t>
            </a:r>
            <a:endParaRPr lang="ja-JP" altLang="en-US" dirty="0">
              <a:solidFill>
                <a:schemeClr val="tx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ja-JP" dirty="0" smtClean="0">
                <a:solidFill>
                  <a:schemeClr val="tx1"/>
                </a:solidFill>
              </a:rPr>
              <a:t>Not visible how to use in real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1520" y="1012666"/>
            <a:ext cx="2160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Accountability </a:t>
            </a:r>
            <a:endParaRPr kumimoji="1" lang="ja-JP" altLang="en-US" sz="2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220072" y="97851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User-centric control</a:t>
            </a:r>
            <a:endParaRPr kumimoji="1" lang="ja-JP" altLang="en-US" sz="2400" dirty="0"/>
          </a:p>
        </p:txBody>
      </p:sp>
      <p:sp>
        <p:nvSpPr>
          <p:cNvPr id="14" name="正方形/長方形 13"/>
          <p:cNvSpPr/>
          <p:nvPr/>
        </p:nvSpPr>
        <p:spPr>
          <a:xfrm>
            <a:off x="539552" y="1484784"/>
            <a:ext cx="3456384" cy="1008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  <a:latin typeface="HG丸ｺﾞｼｯｸM-PRO" pitchFamily="50" charset="-128"/>
                <a:ea typeface="HG丸ｺﾞｼｯｸM-PRO" pitchFamily="50" charset="-128"/>
              </a:rPr>
              <a:t>We should make users understand how to use and what is their </a:t>
            </a:r>
            <a:r>
              <a:rPr lang="en-US" altLang="ja-JP" dirty="0" smtClean="0">
                <a:solidFill>
                  <a:schemeClr val="tx1"/>
                </a:solidFill>
                <a:latin typeface="HG丸ｺﾞｼｯｸM-PRO" pitchFamily="50" charset="-128"/>
                <a:ea typeface="HG丸ｺﾞｼｯｸM-PRO" pitchFamily="50" charset="-128"/>
              </a:rPr>
              <a:t>merit</a:t>
            </a:r>
            <a:endParaRPr lang="ja-JP" altLang="en-US" dirty="0">
              <a:solidFill>
                <a:schemeClr val="tx1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488820" y="1484784"/>
            <a:ext cx="3456384" cy="100811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ja-JP" dirty="0">
                <a:solidFill>
                  <a:schemeClr val="tx1"/>
                </a:solidFill>
                <a:latin typeface="HG丸ｺﾞｼｯｸM-PRO" pitchFamily="50" charset="-128"/>
                <a:ea typeface="HG丸ｺﾞｼｯｸM-PRO" pitchFamily="50" charset="-128"/>
              </a:rPr>
              <a:t>We should collect only data which users accept to use</a:t>
            </a:r>
            <a:endParaRPr lang="ja-JP" altLang="en-US" dirty="0">
              <a:solidFill>
                <a:schemeClr val="tx1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1363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Agenda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Background</a:t>
            </a:r>
          </a:p>
          <a:p>
            <a:r>
              <a:rPr lang="en-US" altLang="ja-JP" sz="2800" dirty="0" smtClean="0"/>
              <a:t>Privacy Policy Manager (PPM)</a:t>
            </a: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Prototype of PPM</a:t>
            </a:r>
          </a:p>
          <a:p>
            <a:r>
              <a:rPr lang="en-US" altLang="ja-JP" sz="2800" dirty="0">
                <a:solidFill>
                  <a:schemeClr val="bg1">
                    <a:lumMod val="75000"/>
                  </a:schemeClr>
                </a:solidFill>
              </a:rPr>
              <a:t>Experiment on the acceptability of PPM </a:t>
            </a:r>
            <a:endParaRPr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Conclusion</a:t>
            </a:r>
            <a:endParaRPr kumimoji="1" lang="en-US" altLang="ja-JP" sz="2800" dirty="0" smtClean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7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角丸四角形 72"/>
          <p:cNvSpPr/>
          <p:nvPr/>
        </p:nvSpPr>
        <p:spPr>
          <a:xfrm>
            <a:off x="50606" y="4750313"/>
            <a:ext cx="4142951" cy="1399055"/>
          </a:xfrm>
          <a:prstGeom prst="roundRect">
            <a:avLst>
              <a:gd name="adj" fmla="val 10010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2425845" y="2701869"/>
            <a:ext cx="6613698" cy="3447499"/>
          </a:xfrm>
          <a:prstGeom prst="roundRect">
            <a:avLst>
              <a:gd name="adj" fmla="val 10010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6746325" y="3349941"/>
            <a:ext cx="2232248" cy="2592288"/>
          </a:xfrm>
          <a:prstGeom prst="roundRect">
            <a:avLst/>
          </a:prstGeom>
          <a:noFill/>
          <a:ln w="1905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7306043" y="3997070"/>
            <a:ext cx="1620838" cy="153193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4776569" y="4487715"/>
            <a:ext cx="22054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dirty="0" smtClean="0">
                <a:latin typeface="+mn-ea"/>
                <a:ea typeface="ＭＳ Ｐゴシック" pitchFamily="50" charset="-128"/>
              </a:rPr>
              <a:t>・</a:t>
            </a:r>
            <a:r>
              <a:rPr lang="en-US" altLang="ja-JP" dirty="0" smtClean="0">
                <a:latin typeface="+mn-ea"/>
                <a:ea typeface="ＭＳ Ｐゴシック" pitchFamily="50" charset="-128"/>
              </a:rPr>
              <a:t>Help for agreement</a:t>
            </a:r>
          </a:p>
          <a:p>
            <a:pPr>
              <a:defRPr/>
            </a:pPr>
            <a:r>
              <a:rPr lang="ja-JP" altLang="en-US" dirty="0" smtClean="0">
                <a:latin typeface="+mn-ea"/>
                <a:ea typeface="ＭＳ Ｐゴシック" pitchFamily="50" charset="-128"/>
              </a:rPr>
              <a:t>・</a:t>
            </a:r>
            <a:r>
              <a:rPr lang="en-US" altLang="ja-JP" dirty="0" smtClean="0">
                <a:latin typeface="+mn-ea"/>
                <a:ea typeface="ＭＳ Ｐゴシック" pitchFamily="50" charset="-128"/>
              </a:rPr>
              <a:t>Alternative control </a:t>
            </a:r>
          </a:p>
        </p:txBody>
      </p:sp>
      <p:sp>
        <p:nvSpPr>
          <p:cNvPr id="19" name="円/楕円 18"/>
          <p:cNvSpPr/>
          <p:nvPr/>
        </p:nvSpPr>
        <p:spPr>
          <a:xfrm>
            <a:off x="2473798" y="3230383"/>
            <a:ext cx="1719759" cy="168279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pic>
        <p:nvPicPr>
          <p:cNvPr id="20" name="Picture 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902" y="4310503"/>
            <a:ext cx="536575" cy="665162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</p:spPr>
      </p:pic>
      <p:pic>
        <p:nvPicPr>
          <p:cNvPr id="21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5094" y="3332032"/>
            <a:ext cx="6477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4732" y="3378070"/>
            <a:ext cx="55086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52802" y="4553390"/>
            <a:ext cx="3286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7" descr="http://km.support.apple.com/library/APPLE/APPLECARE_ALLGEOS/HT4995/HT4995_11----e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45806" y="4310503"/>
            <a:ext cx="474662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テキスト ボックス 35"/>
          <p:cNvSpPr txBox="1">
            <a:spLocks noChangeArrowheads="1"/>
          </p:cNvSpPr>
          <p:nvPr/>
        </p:nvSpPr>
        <p:spPr bwMode="auto">
          <a:xfrm>
            <a:off x="2498107" y="3957507"/>
            <a:ext cx="1624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400" dirty="0" smtClean="0">
                <a:latin typeface="HG丸ｺﾞｼｯｸM-PRO" pitchFamily="50" charset="-128"/>
                <a:ea typeface="HG丸ｺﾞｼｯｸM-PRO" pitchFamily="50" charset="-128"/>
              </a:rPr>
              <a:t>Personal data</a:t>
            </a:r>
            <a:endParaRPr lang="ja-JP" altLang="en-US" sz="1400" dirty="0">
              <a:latin typeface="HG丸ｺﾞｼｯｸM-PRO" pitchFamily="50" charset="-128"/>
              <a:ea typeface="HG丸ｺﾞｼｯｸM-PRO" pitchFamily="50" charset="-128"/>
            </a:endParaRPr>
          </a:p>
        </p:txBody>
      </p:sp>
      <p:pic>
        <p:nvPicPr>
          <p:cNvPr id="27" name="Picture 4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85966" y="4057692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 descr="C:\Users\1003.JIPDEC\AppData\Local\Microsoft\Windows\Temporary Internet Files\Content.IE5\NE4VYO1C\MC900434847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28960" y="3873167"/>
            <a:ext cx="78263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9" descr="C:\Users\nakamura\AppData\Local\Microsoft\Windows\Temporary Internet Files\Content.IE5\IET9PGAH\MC900239657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58493" y="4933174"/>
            <a:ext cx="781050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196680" y="3580996"/>
            <a:ext cx="620713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1" descr="C:\Users\nakamura\AppData\Local\Microsoft\Windows\Temporary Internet Files\Content.IE5\O95WO1BU\MC900334070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78051" y="5005182"/>
            <a:ext cx="612775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テキスト ボックス 41"/>
          <p:cNvSpPr txBox="1">
            <a:spLocks noChangeArrowheads="1"/>
          </p:cNvSpPr>
          <p:nvPr/>
        </p:nvSpPr>
        <p:spPr bwMode="auto">
          <a:xfrm>
            <a:off x="7450059" y="4645142"/>
            <a:ext cx="12969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ja-JP" sz="1400" dirty="0" smtClean="0">
                <a:latin typeface="HG丸ｺﾞｼｯｸM-PRO" pitchFamily="50" charset="-128"/>
                <a:ea typeface="HG丸ｺﾞｼｯｸM-PRO" pitchFamily="50" charset="-128"/>
              </a:rPr>
              <a:t>Services</a:t>
            </a:r>
            <a:endParaRPr lang="ja-JP" altLang="en-US" sz="1400" dirty="0"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34" name="テキスト ボックス 91"/>
          <p:cNvSpPr txBox="1">
            <a:spLocks noChangeArrowheads="1"/>
          </p:cNvSpPr>
          <p:nvPr/>
        </p:nvSpPr>
        <p:spPr bwMode="auto">
          <a:xfrm>
            <a:off x="74997" y="4949039"/>
            <a:ext cx="631083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ja-JP" altLang="en-US" sz="1800" b="1" u="sng" dirty="0" smtClean="0">
                <a:solidFill>
                  <a:schemeClr val="tx2"/>
                </a:solidFill>
                <a:latin typeface="HG丸ｺﾞｼｯｸM-PRO" pitchFamily="50" charset="-128"/>
                <a:ea typeface="HG丸ｺﾞｼｯｸM-PRO" pitchFamily="50" charset="-128"/>
              </a:rPr>
              <a:t>◆</a:t>
            </a:r>
            <a:r>
              <a:rPr lang="en-US" altLang="ja-JP" b="1" u="sng" dirty="0">
                <a:solidFill>
                  <a:schemeClr val="tx2"/>
                </a:solidFill>
                <a:latin typeface="HG丸ｺﾞｼｯｸM-PRO" pitchFamily="50" charset="-128"/>
                <a:ea typeface="HG丸ｺﾞｼｯｸM-PRO" pitchFamily="50" charset="-128"/>
              </a:rPr>
              <a:t>M</a:t>
            </a:r>
            <a:r>
              <a:rPr lang="en-US" altLang="ja-JP" sz="1800" b="1" u="sng" dirty="0" smtClean="0">
                <a:solidFill>
                  <a:schemeClr val="tx2"/>
                </a:solidFill>
                <a:latin typeface="HG丸ｺﾞｼｯｸM-PRO" pitchFamily="50" charset="-128"/>
                <a:ea typeface="HG丸ｺﾞｼｯｸM-PRO" pitchFamily="50" charset="-128"/>
              </a:rPr>
              <a:t>ore understandable and easier</a:t>
            </a:r>
          </a:p>
          <a:p>
            <a:pPr algn="l">
              <a:buFont typeface="Arial" pitchFamily="34" charset="0"/>
              <a:buChar char="•"/>
            </a:pPr>
            <a:r>
              <a:rPr lang="en-US" altLang="ja-JP" dirty="0" smtClean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</a:rPr>
              <a:t>One agreement with multiple services in bulk</a:t>
            </a:r>
            <a:endParaRPr lang="en-US" altLang="ja-JP" sz="1800" dirty="0" smtClean="0">
              <a:solidFill>
                <a:srgbClr val="00206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algn="l">
              <a:buFont typeface="Arial" pitchFamily="34" charset="0"/>
              <a:buChar char="•"/>
            </a:pPr>
            <a:r>
              <a:rPr lang="en-US" altLang="ja-JP" sz="1800" dirty="0" smtClean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</a:rPr>
              <a:t>Summarization description</a:t>
            </a:r>
          </a:p>
          <a:p>
            <a:pPr algn="l">
              <a:buFont typeface="Arial" pitchFamily="34" charset="0"/>
              <a:buChar char="•"/>
            </a:pPr>
            <a:r>
              <a:rPr lang="en-US" altLang="ja-JP" dirty="0" smtClean="0">
                <a:solidFill>
                  <a:srgbClr val="002060"/>
                </a:solidFill>
                <a:latin typeface="HG丸ｺﾞｼｯｸM-PRO" pitchFamily="50" charset="-128"/>
                <a:ea typeface="HG丸ｺﾞｼｯｸM-PRO" pitchFamily="50" charset="-128"/>
              </a:rPr>
              <a:t>Visualization of access</a:t>
            </a:r>
            <a:endParaRPr lang="en-US" altLang="ja-JP" sz="1800" dirty="0" smtClean="0">
              <a:solidFill>
                <a:srgbClr val="00206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36" name="上下矢印 35"/>
          <p:cNvSpPr/>
          <p:nvPr/>
        </p:nvSpPr>
        <p:spPr>
          <a:xfrm rot="3366841">
            <a:off x="4620259" y="3648851"/>
            <a:ext cx="576064" cy="881025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円/楕円 43"/>
          <p:cNvSpPr/>
          <p:nvPr/>
        </p:nvSpPr>
        <p:spPr>
          <a:xfrm>
            <a:off x="190847" y="1512038"/>
            <a:ext cx="1620838" cy="1531937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pic>
        <p:nvPicPr>
          <p:cNvPr id="46" name="Picture 9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022" y="2369288"/>
            <a:ext cx="536575" cy="665162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</p:spPr>
      </p:pic>
      <p:pic>
        <p:nvPicPr>
          <p:cNvPr id="47" name="Picture 4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222" y="1462825"/>
            <a:ext cx="6477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0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2860" y="1508863"/>
            <a:ext cx="550862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円弧 48"/>
          <p:cNvSpPr/>
          <p:nvPr/>
        </p:nvSpPr>
        <p:spPr>
          <a:xfrm>
            <a:off x="1811685" y="1924234"/>
            <a:ext cx="2663825" cy="1871662"/>
          </a:xfrm>
          <a:prstGeom prst="arc">
            <a:avLst>
              <a:gd name="adj1" fmla="val 12525785"/>
              <a:gd name="adj2" fmla="val 18696269"/>
            </a:avLst>
          </a:prstGeom>
          <a:ln w="25400">
            <a:solidFill>
              <a:schemeClr val="tx1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pic>
        <p:nvPicPr>
          <p:cNvPr id="53" name="Picture 3" descr="C:\Users\1003.JIPDEC\AppData\Local\Microsoft\Windows\Temporary Internet Files\Content.IE5\NE4VYO1C\MC900434847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23428" y="1114295"/>
            <a:ext cx="78263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テキスト ボックス 91"/>
          <p:cNvSpPr txBox="1">
            <a:spLocks noChangeArrowheads="1"/>
          </p:cNvSpPr>
          <p:nvPr/>
        </p:nvSpPr>
        <p:spPr bwMode="auto">
          <a:xfrm>
            <a:off x="4426794" y="944716"/>
            <a:ext cx="48257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ja-JP" altLang="en-US" b="1" u="sng" dirty="0" smtClean="0">
                <a:solidFill>
                  <a:schemeClr val="tx2"/>
                </a:solidFill>
                <a:latin typeface="HG丸ｺﾞｼｯｸM-PRO" pitchFamily="50" charset="-128"/>
                <a:ea typeface="HG丸ｺﾞｼｯｸM-PRO" pitchFamily="50" charset="-128"/>
              </a:rPr>
              <a:t>◆</a:t>
            </a:r>
            <a:r>
              <a:rPr lang="en-US" altLang="ja-JP" b="1" u="sng" dirty="0" smtClean="0">
                <a:solidFill>
                  <a:schemeClr val="tx2"/>
                </a:solidFill>
                <a:latin typeface="HG丸ｺﾞｼｯｸM-PRO" pitchFamily="50" charset="-128"/>
                <a:ea typeface="HG丸ｺﾞｼｯｸM-PRO" pitchFamily="50" charset="-128"/>
              </a:rPr>
              <a:t>Complicated and troublesome</a:t>
            </a:r>
          </a:p>
          <a:p>
            <a:pPr algn="l">
              <a:buFont typeface="Arial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Multiple agreements, one for each service</a:t>
            </a:r>
          </a:p>
          <a:p>
            <a:pPr algn="l">
              <a:buFont typeface="Arial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Complicated description</a:t>
            </a:r>
          </a:p>
          <a:p>
            <a:pPr algn="l">
              <a:buFont typeface="Arial" pitchFamily="34" charset="0"/>
              <a:buChar char="•"/>
            </a:pPr>
            <a:r>
              <a:rPr lang="en-US" altLang="ja-JP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Unconscious access to personal data</a:t>
            </a:r>
          </a:p>
        </p:txBody>
      </p:sp>
      <p:pic>
        <p:nvPicPr>
          <p:cNvPr id="55" name="Picture 8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8922" y="2612175"/>
            <a:ext cx="3286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37" descr="http://km.support.apple.com/library/APPLE/APPLECARE_ALLGEOS/HT4995/HT4995_11----en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710" y="2396275"/>
            <a:ext cx="474662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テキスト ボックス 35"/>
          <p:cNvSpPr txBox="1">
            <a:spLocks noChangeArrowheads="1"/>
          </p:cNvSpPr>
          <p:nvPr/>
        </p:nvSpPr>
        <p:spPr bwMode="auto">
          <a:xfrm>
            <a:off x="116235" y="2088300"/>
            <a:ext cx="16240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400" dirty="0" smtClean="0">
                <a:latin typeface="HG丸ｺﾞｼｯｸM-PRO" pitchFamily="50" charset="-128"/>
                <a:ea typeface="HG丸ｺﾞｼｯｸM-PRO" pitchFamily="50" charset="-128"/>
              </a:rPr>
              <a:t>Personal data</a:t>
            </a:r>
            <a:endParaRPr lang="ja-JP" altLang="en-US" sz="1400" dirty="0">
              <a:latin typeface="HG丸ｺﾞｼｯｸM-PRO" pitchFamily="50" charset="-128"/>
              <a:ea typeface="HG丸ｺﾞｼｯｸM-PRO" pitchFamily="50" charset="-128"/>
            </a:endParaRPr>
          </a:p>
        </p:txBody>
      </p:sp>
      <p:pic>
        <p:nvPicPr>
          <p:cNvPr id="59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1762" y="1906531"/>
            <a:ext cx="620713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スマイル 61"/>
          <p:cNvSpPr/>
          <p:nvPr/>
        </p:nvSpPr>
        <p:spPr>
          <a:xfrm>
            <a:off x="1700808" y="1973703"/>
            <a:ext cx="648072" cy="648072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1592768" y="1574280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363658" y="1327545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559657" y="1220973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1772816" y="1397639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2214802" y="1719247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2105614" y="1462569"/>
            <a:ext cx="5040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  <a:ea typeface="ＭＳ Ｐゴシック" pitchFamily="50" charset="-128"/>
              </a:rPr>
              <a:t>？</a:t>
            </a:r>
            <a:endParaRPr lang="en-US" altLang="ja-JP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9" name="円弧 68"/>
          <p:cNvSpPr/>
          <p:nvPr/>
        </p:nvSpPr>
        <p:spPr>
          <a:xfrm>
            <a:off x="1732293" y="1676928"/>
            <a:ext cx="2839707" cy="1680064"/>
          </a:xfrm>
          <a:prstGeom prst="arc">
            <a:avLst>
              <a:gd name="adj1" fmla="val 12525785"/>
              <a:gd name="adj2" fmla="val 17634523"/>
            </a:avLst>
          </a:prstGeom>
          <a:ln w="25400">
            <a:solidFill>
              <a:schemeClr val="tx1"/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0" name="テキスト ボックス 91"/>
          <p:cNvSpPr txBox="1">
            <a:spLocks noChangeArrowheads="1"/>
          </p:cNvSpPr>
          <p:nvPr/>
        </p:nvSpPr>
        <p:spPr bwMode="auto">
          <a:xfrm rot="2335381">
            <a:off x="2145010" y="1177419"/>
            <a:ext cx="1180524" cy="30777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Contract</a:t>
            </a:r>
            <a:r>
              <a:rPr lang="ja-JP" altLang="en-US" sz="1400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？</a:t>
            </a:r>
            <a:endParaRPr lang="ja-JP" altLang="en-US" sz="1400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71" name="テキスト ボックス 91"/>
          <p:cNvSpPr txBox="1">
            <a:spLocks noChangeArrowheads="1"/>
          </p:cNvSpPr>
          <p:nvPr/>
        </p:nvSpPr>
        <p:spPr bwMode="auto">
          <a:xfrm rot="20245430">
            <a:off x="2434667" y="1934411"/>
            <a:ext cx="1152128" cy="30777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1400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Access</a:t>
            </a:r>
            <a:r>
              <a:rPr lang="ja-JP" altLang="en-US" sz="1400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？</a:t>
            </a:r>
            <a:endParaRPr lang="ja-JP" altLang="en-US" sz="1400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72" name="テキスト ボックス 91"/>
          <p:cNvSpPr txBox="1">
            <a:spLocks noChangeArrowheads="1"/>
          </p:cNvSpPr>
          <p:nvPr/>
        </p:nvSpPr>
        <p:spPr bwMode="auto">
          <a:xfrm>
            <a:off x="251520" y="965591"/>
            <a:ext cx="1368125" cy="400110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5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ja-JP" sz="2000" b="1" dirty="0" smtClean="0">
                <a:latin typeface="HG丸ｺﾞｼｯｸM-PRO" pitchFamily="50" charset="-128"/>
                <a:ea typeface="HG丸ｺﾞｼｯｸM-PRO" pitchFamily="50" charset="-128"/>
              </a:rPr>
              <a:t>Current</a:t>
            </a:r>
            <a:endParaRPr lang="ja-JP" altLang="en-US" sz="2000" b="1" dirty="0">
              <a:latin typeface="HG丸ｺﾞｼｯｸM-PRO" pitchFamily="50" charset="-128"/>
              <a:ea typeface="HG丸ｺﾞｼｯｸM-PRO" pitchFamily="50" charset="-128"/>
            </a:endParaRPr>
          </a:p>
        </p:txBody>
      </p:sp>
      <p:sp>
        <p:nvSpPr>
          <p:cNvPr id="6" name="右矢印 5"/>
          <p:cNvSpPr/>
          <p:nvPr/>
        </p:nvSpPr>
        <p:spPr bwMode="auto">
          <a:xfrm rot="2905136">
            <a:off x="2172099" y="1990532"/>
            <a:ext cx="898181" cy="1975160"/>
          </a:xfrm>
          <a:prstGeom prst="rightArrow">
            <a:avLst/>
          </a:prstGeom>
          <a:solidFill>
            <a:srgbClr val="FF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HG丸ｺﾞｼｯｸM-PRO" pitchFamily="49" charset="-128"/>
            </a:endParaRPr>
          </a:p>
        </p:txBody>
      </p:sp>
      <p:sp>
        <p:nvSpPr>
          <p:cNvPr id="60" name="タイトル 1"/>
          <p:cNvSpPr txBox="1">
            <a:spLocks/>
          </p:cNvSpPr>
          <p:nvPr/>
        </p:nvSpPr>
        <p:spPr>
          <a:xfrm>
            <a:off x="1038076" y="265113"/>
            <a:ext cx="7278340" cy="510711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Arial" charset="0"/>
                <a:ea typeface="MS UI Gothic" pitchFamily="50" charset="-128"/>
              </a:defRPr>
            </a:lvl9pPr>
          </a:lstStyle>
          <a:p>
            <a:r>
              <a:rPr lang="en-US" altLang="ja-JP" kern="0" dirty="0" smtClean="0">
                <a:latin typeface="+mn-ea"/>
                <a:ea typeface="+mn-ea"/>
              </a:rPr>
              <a:t>PPM</a:t>
            </a:r>
            <a:r>
              <a:rPr lang="ja-JP" altLang="en-US" kern="0" dirty="0" smtClean="0">
                <a:latin typeface="+mn-ea"/>
                <a:ea typeface="+mn-ea"/>
              </a:rPr>
              <a:t>（Ｐｒｉｖａｃｙ　</a:t>
            </a:r>
            <a:r>
              <a:rPr lang="en-US" altLang="ja-JP" kern="0" dirty="0" smtClean="0">
                <a:latin typeface="+mn-ea"/>
                <a:ea typeface="+mn-ea"/>
              </a:rPr>
              <a:t>P</a:t>
            </a:r>
            <a:r>
              <a:rPr lang="ja-JP" altLang="en-US" kern="0" dirty="0" smtClean="0">
                <a:latin typeface="+mn-ea"/>
                <a:ea typeface="+mn-ea"/>
              </a:rPr>
              <a:t>ｏｌｉｃｙ　Ｍａｎａｇｅｒ）</a:t>
            </a:r>
            <a:endParaRPr lang="ja-JP" altLang="en-US" kern="0" dirty="0">
              <a:latin typeface="+mn-ea"/>
              <a:ea typeface="+mn-ea"/>
            </a:endParaRPr>
          </a:p>
        </p:txBody>
      </p:sp>
      <p:sp>
        <p:nvSpPr>
          <p:cNvPr id="35" name="円/楕円 34"/>
          <p:cNvSpPr/>
          <p:nvPr/>
        </p:nvSpPr>
        <p:spPr>
          <a:xfrm>
            <a:off x="4681077" y="2857035"/>
            <a:ext cx="1704751" cy="50405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>
                <a:solidFill>
                  <a:schemeClr val="tx1"/>
                </a:solidFill>
                <a:ea typeface="メイリオ"/>
              </a:rPr>
              <a:t>PPM</a:t>
            </a:r>
            <a:endParaRPr kumimoji="1" lang="ja-JP" altLang="en-US" sz="2400" dirty="0">
              <a:solidFill>
                <a:schemeClr val="tx1"/>
              </a:solidFill>
              <a:ea typeface="メイリオ"/>
            </a:endParaRPr>
          </a:p>
        </p:txBody>
      </p:sp>
      <p:pic>
        <p:nvPicPr>
          <p:cNvPr id="61" name="Picture 3" descr="C:\Users\nakamura\AppData\Local\Microsoft\Windows\Temporary Internet Files\Content.IE5\O95WO1BU\MC900198606[1].wmf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572" y="3167310"/>
            <a:ext cx="1072164" cy="138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" name="上下矢印 73"/>
          <p:cNvSpPr/>
          <p:nvPr/>
        </p:nvSpPr>
        <p:spPr>
          <a:xfrm rot="7522840">
            <a:off x="6527910" y="3738498"/>
            <a:ext cx="576064" cy="881025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044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Existing Concepts</a:t>
            </a:r>
            <a:endParaRPr kumimoji="1" lang="ja-JP" altLang="en-US" dirty="0"/>
          </a:p>
        </p:txBody>
      </p:sp>
      <p:pic>
        <p:nvPicPr>
          <p:cNvPr id="7" name="Picture 2" descr="C:\Users\nakamura\AppData\Local\Temp\MC9004316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439" y="3333460"/>
            <a:ext cx="8223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nakamura\AppData\Local\Temp\MC90043386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0853" y="3567038"/>
            <a:ext cx="6699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1003\AppData\Local\Microsoft\Windows\Temporary Internet Files\Content.IE5\WPITWBGD\MC90003002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1501697"/>
            <a:ext cx="10763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10"/>
          <p:cNvSpPr/>
          <p:nvPr/>
        </p:nvSpPr>
        <p:spPr>
          <a:xfrm>
            <a:off x="1475309" y="2081915"/>
            <a:ext cx="2160587" cy="10745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Picture 2" descr="C:\Users\1003\AppData\Local\Microsoft\Windows\Temporary Internet Files\Content.IE5\PR4ZLDNU\MC900441739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8723" y="1583440"/>
            <a:ext cx="1020762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1547664" y="2508382"/>
            <a:ext cx="835223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Access</a:t>
            </a:r>
          </a:p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Control</a:t>
            </a:r>
            <a:endParaRPr kumimoji="1" lang="ja-JP" altLang="en-US" sz="1400" dirty="0"/>
          </a:p>
        </p:txBody>
      </p:sp>
      <p:sp>
        <p:nvSpPr>
          <p:cNvPr id="14" name="円柱 13"/>
          <p:cNvSpPr/>
          <p:nvPr/>
        </p:nvSpPr>
        <p:spPr>
          <a:xfrm>
            <a:off x="2724869" y="2508382"/>
            <a:ext cx="839019" cy="576064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DB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452404" y="2090668"/>
            <a:ext cx="77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TTP</a:t>
            </a:r>
            <a:endParaRPr kumimoji="1" lang="ja-JP" altLang="en-US" dirty="0"/>
          </a:p>
        </p:txBody>
      </p:sp>
      <p:cxnSp>
        <p:nvCxnSpPr>
          <p:cNvPr id="16" name="直線矢印コネクタ 95"/>
          <p:cNvCxnSpPr>
            <a:cxnSpLocks noChangeShapeType="1"/>
          </p:cNvCxnSpPr>
          <p:nvPr/>
        </p:nvCxnSpPr>
        <p:spPr bwMode="auto">
          <a:xfrm>
            <a:off x="2555256" y="2619184"/>
            <a:ext cx="346" cy="69244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7" name="直線矢印コネクタ 95"/>
          <p:cNvCxnSpPr>
            <a:cxnSpLocks noChangeShapeType="1"/>
          </p:cNvCxnSpPr>
          <p:nvPr/>
        </p:nvCxnSpPr>
        <p:spPr bwMode="auto">
          <a:xfrm flipH="1">
            <a:off x="2915816" y="1857921"/>
            <a:ext cx="622996" cy="9378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8" name="直線矢印コネクタ 95"/>
          <p:cNvCxnSpPr>
            <a:cxnSpLocks noChangeShapeType="1"/>
          </p:cNvCxnSpPr>
          <p:nvPr/>
        </p:nvCxnSpPr>
        <p:spPr bwMode="auto">
          <a:xfrm>
            <a:off x="1703314" y="1769976"/>
            <a:ext cx="450149" cy="19050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0" name="正方形/長方形 19"/>
          <p:cNvSpPr/>
          <p:nvPr/>
        </p:nvSpPr>
        <p:spPr>
          <a:xfrm>
            <a:off x="194093" y="989112"/>
            <a:ext cx="2073651" cy="360040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ja-JP" dirty="0" smtClean="0">
                <a:solidFill>
                  <a:prstClr val="black"/>
                </a:solidFill>
              </a:rPr>
              <a:t>Centralized model</a:t>
            </a: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4572000" y="989112"/>
            <a:ext cx="2059706" cy="360040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ja-JP" dirty="0" smtClean="0">
                <a:solidFill>
                  <a:prstClr val="black"/>
                </a:solidFill>
              </a:rPr>
              <a:t>Distributed model</a:t>
            </a:r>
            <a:endParaRPr lang="en-US" altLang="ja-JP" dirty="0">
              <a:solidFill>
                <a:prstClr val="black"/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5724128" y="2669141"/>
            <a:ext cx="2160587" cy="10745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5796483" y="3095608"/>
            <a:ext cx="835223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Access</a:t>
            </a:r>
          </a:p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Control</a:t>
            </a:r>
            <a:endParaRPr kumimoji="1" lang="ja-JP" altLang="en-US" sz="1400" dirty="0"/>
          </a:p>
        </p:txBody>
      </p:sp>
      <p:sp>
        <p:nvSpPr>
          <p:cNvPr id="25" name="円柱 24"/>
          <p:cNvSpPr/>
          <p:nvPr/>
        </p:nvSpPr>
        <p:spPr>
          <a:xfrm>
            <a:off x="6973688" y="3095608"/>
            <a:ext cx="839019" cy="576064"/>
          </a:xfrm>
          <a:prstGeom prst="ca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DB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26" name="Picture 2" descr="C:\Users\nakamura\AppData\Local\Temp\MC9004316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605" y="2042897"/>
            <a:ext cx="8223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4" descr="C:\Users\nakamura\AppData\Local\Temp\MC90043386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2742" y="2519147"/>
            <a:ext cx="6699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" descr="C:\Users\1003\AppData\Local\Microsoft\Windows\Temporary Internet Files\Content.IE5\WPITWBGD\MC90003002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1828" y="1492913"/>
            <a:ext cx="10763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5" descr="C:\Users\1003.JIPDEC\AppData\Local\Microsoft\Windows\Temporary Internet Files\Content.IE5\E5SDNSU1\MC900434813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96036" y="1061120"/>
            <a:ext cx="94773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0" name="直線矢印コネクタ 95"/>
          <p:cNvCxnSpPr>
            <a:cxnSpLocks noChangeShapeType="1"/>
          </p:cNvCxnSpPr>
          <p:nvPr/>
        </p:nvCxnSpPr>
        <p:spPr bwMode="auto">
          <a:xfrm flipH="1">
            <a:off x="7117704" y="2000191"/>
            <a:ext cx="635188" cy="23132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31" name="直線矢印コネクタ 95"/>
          <p:cNvCxnSpPr>
            <a:cxnSpLocks noChangeShapeType="1"/>
          </p:cNvCxnSpPr>
          <p:nvPr/>
        </p:nvCxnSpPr>
        <p:spPr bwMode="auto">
          <a:xfrm>
            <a:off x="5692539" y="1994476"/>
            <a:ext cx="823677" cy="2700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50" name="スライド番号プレースホルダー 4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  <p:graphicFrame>
        <p:nvGraphicFramePr>
          <p:cNvPr id="57" name="表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065043"/>
              </p:ext>
            </p:extLst>
          </p:nvPr>
        </p:nvGraphicFramePr>
        <p:xfrm>
          <a:off x="490812" y="4221088"/>
          <a:ext cx="8401668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884"/>
                <a:gridCol w="3240360"/>
                <a:gridCol w="3816424"/>
              </a:tblGrid>
              <a:tr h="3600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Model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Feature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Drawback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>
                          <a:solidFill>
                            <a:prstClr val="black"/>
                          </a:solidFill>
                        </a:rPr>
                        <a:t>Centralized</a:t>
                      </a:r>
                      <a:r>
                        <a:rPr lang="en-US" altLang="ja-JP" baseline="0" dirty="0" smtClean="0">
                          <a:solidFill>
                            <a:prstClr val="black"/>
                          </a:solidFill>
                        </a:rPr>
                        <a:t> model</a:t>
                      </a:r>
                      <a:endParaRPr lang="en-US" altLang="ja-JP" dirty="0" smtClean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800" dirty="0" smtClean="0"/>
                        <a:t>TTP manages both access control and personal data storage.</a:t>
                      </a:r>
                      <a:endParaRPr lang="ja-JP" altLang="ja-JP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All personal data must be gathered</a:t>
                      </a:r>
                      <a:r>
                        <a:rPr kumimoji="1" lang="en-US" altLang="ja-JP" baseline="0" dirty="0" smtClean="0"/>
                        <a:t> by TTP.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dirty="0" smtClean="0">
                          <a:solidFill>
                            <a:prstClr val="black"/>
                          </a:solidFill>
                        </a:rPr>
                        <a:t>Distributed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800" dirty="0" smtClean="0"/>
                        <a:t>Each user manages both access control and personal data storage.</a:t>
                      </a:r>
                      <a:endParaRPr lang="ja-JP" altLang="ja-JP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User</a:t>
                      </a:r>
                      <a:r>
                        <a:rPr kumimoji="1" lang="en-US" altLang="ja-JP" baseline="0" dirty="0" smtClean="0"/>
                        <a:t> devices must always be accessed whenever personal data is used. 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5" descr="C:\Users\1003.JIPDEC\AppData\Local\Microsoft\Windows\Temporary Internet Files\Content.IE5\E5SDNSU1\MC900434813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074671"/>
            <a:ext cx="947738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191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PPM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Model</a:t>
            </a:r>
            <a:endParaRPr kumimoji="1" lang="ja-JP" altLang="en-US" dirty="0"/>
          </a:p>
        </p:txBody>
      </p:sp>
      <p:pic>
        <p:nvPicPr>
          <p:cNvPr id="5" name="Picture 5" descr="C:\Users\1003.JIPDEC\AppData\Local\Microsoft\Windows\Temporary Internet Files\Content.IE5\E5SDNSU1\MC900434813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76078" y="981596"/>
            <a:ext cx="947738" cy="10128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nakamura\AppData\Local\Temp\MC90043164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810" y="2780928"/>
            <a:ext cx="822325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nakamura\AppData\Local\Temp\MC90043386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9947" y="3257178"/>
            <a:ext cx="669925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1003\AppData\Local\Microsoft\Windows\Temporary Internet Files\Content.IE5\WPITWBGD\MC90003002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1743" y="1390415"/>
            <a:ext cx="1076325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>
          <a:xfrm>
            <a:off x="3707904" y="2138437"/>
            <a:ext cx="1525053" cy="10025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Picture 2" descr="C:\Users\1003\AppData\Local\Microsoft\Windows\Temporary Internet Files\Content.IE5\PR4ZLDNU\MC900441739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3286" y="1495946"/>
            <a:ext cx="1020762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正方形/長方形 11"/>
          <p:cNvSpPr/>
          <p:nvPr/>
        </p:nvSpPr>
        <p:spPr>
          <a:xfrm>
            <a:off x="4067944" y="2420888"/>
            <a:ext cx="835223" cy="5760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Access</a:t>
            </a:r>
          </a:p>
          <a:p>
            <a:pPr algn="ctr"/>
            <a:r>
              <a:rPr kumimoji="1" lang="en-US" altLang="ja-JP" sz="1400" dirty="0" smtClean="0">
                <a:solidFill>
                  <a:schemeClr val="tx1"/>
                </a:solidFill>
              </a:rPr>
              <a:t>Control</a:t>
            </a:r>
            <a:endParaRPr kumimoji="1" lang="ja-JP" altLang="en-US" sz="1400" dirty="0"/>
          </a:p>
        </p:txBody>
      </p:sp>
      <p:sp>
        <p:nvSpPr>
          <p:cNvPr id="13" name="円柱 12"/>
          <p:cNvSpPr/>
          <p:nvPr/>
        </p:nvSpPr>
        <p:spPr>
          <a:xfrm>
            <a:off x="2250924" y="3479180"/>
            <a:ext cx="565425" cy="36004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DB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080655" y="1311280"/>
            <a:ext cx="7795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PPM</a:t>
            </a:r>
            <a:endParaRPr kumimoji="1" lang="ja-JP" altLang="en-US" dirty="0"/>
          </a:p>
        </p:txBody>
      </p:sp>
      <p:cxnSp>
        <p:nvCxnSpPr>
          <p:cNvPr id="15" name="直線矢印コネクタ 95"/>
          <p:cNvCxnSpPr>
            <a:cxnSpLocks noChangeShapeType="1"/>
          </p:cNvCxnSpPr>
          <p:nvPr/>
        </p:nvCxnSpPr>
        <p:spPr bwMode="auto">
          <a:xfrm flipH="1">
            <a:off x="3084909" y="2606675"/>
            <a:ext cx="908449" cy="53429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6" name="直線矢印コネクタ 95"/>
          <p:cNvCxnSpPr>
            <a:cxnSpLocks noChangeShapeType="1"/>
          </p:cNvCxnSpPr>
          <p:nvPr/>
        </p:nvCxnSpPr>
        <p:spPr bwMode="auto">
          <a:xfrm flipH="1">
            <a:off x="4977806" y="1700808"/>
            <a:ext cx="406049" cy="21602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17" name="直線矢印コネクタ 95"/>
          <p:cNvCxnSpPr>
            <a:cxnSpLocks noChangeShapeType="1"/>
            <a:endCxn id="11" idx="1"/>
          </p:cNvCxnSpPr>
          <p:nvPr/>
        </p:nvCxnSpPr>
        <p:spPr bwMode="auto">
          <a:xfrm>
            <a:off x="3269675" y="1619809"/>
            <a:ext cx="713611" cy="37461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pic>
        <p:nvPicPr>
          <p:cNvPr id="20" name="Picture 3" descr="C:\Users\1003.JIPDEC\AppData\Local\Microsoft\Windows\Temporary Internet Files\Content.IE5\NE4VYO1C\MC900434847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1149" y="3011165"/>
            <a:ext cx="7270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円柱 20"/>
          <p:cNvSpPr/>
          <p:nvPr/>
        </p:nvSpPr>
        <p:spPr>
          <a:xfrm>
            <a:off x="6238823" y="3573016"/>
            <a:ext cx="565425" cy="360040"/>
          </a:xfrm>
          <a:prstGeom prst="ca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DB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22" name="直線矢印コネクタ 95"/>
          <p:cNvCxnSpPr>
            <a:cxnSpLocks noChangeShapeType="1"/>
          </p:cNvCxnSpPr>
          <p:nvPr/>
        </p:nvCxnSpPr>
        <p:spPr bwMode="auto">
          <a:xfrm>
            <a:off x="4977806" y="2564904"/>
            <a:ext cx="812099" cy="617661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23" name="スライド番号プレースホルダー 49"/>
          <p:cNvSpPr txBox="1">
            <a:spLocks/>
          </p:cNvSpPr>
          <p:nvPr/>
        </p:nvSpPr>
        <p:spPr bwMode="auto">
          <a:xfrm>
            <a:off x="8331200" y="6535738"/>
            <a:ext cx="765175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2D8002D-B5B0-4BAC-B1F6-782DDCCE6D9C}" type="slidenum">
              <a:rPr lang="ja-JP" altLang="en-US" smtClean="0"/>
              <a:pPr/>
              <a:t>9</a:t>
            </a:fld>
            <a:endParaRPr lang="ja-JP" altLang="en-US"/>
          </a:p>
        </p:txBody>
      </p:sp>
      <p:sp>
        <p:nvSpPr>
          <p:cNvPr id="24" name="コンテンツ プレースホルダー 2"/>
          <p:cNvSpPr txBox="1">
            <a:spLocks/>
          </p:cNvSpPr>
          <p:nvPr/>
        </p:nvSpPr>
        <p:spPr bwMode="auto">
          <a:xfrm>
            <a:off x="473986" y="4005064"/>
            <a:ext cx="827447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1" fontAlgn="base" hangingPunct="1">
              <a:spcBef>
                <a:spcPct val="1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1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•"/>
              <a:defRPr kumimoji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–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10000"/>
              </a:spcBef>
              <a:spcAft>
                <a:spcPct val="0"/>
              </a:spcAft>
              <a:buChar char="»"/>
              <a:defRPr kumimoji="1"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ja-JP" kern="0" dirty="0"/>
              <a:t>Access control function is independent from databases</a:t>
            </a:r>
          </a:p>
          <a:p>
            <a:pPr lvl="1"/>
            <a:r>
              <a:rPr lang="en-US" altLang="ja-JP" dirty="0"/>
              <a:t>PPM only manages access </a:t>
            </a:r>
            <a:r>
              <a:rPr lang="en-US" altLang="ja-JP" dirty="0" smtClean="0"/>
              <a:t>control. </a:t>
            </a:r>
          </a:p>
          <a:p>
            <a:pPr lvl="1"/>
            <a:r>
              <a:rPr lang="en-US" altLang="ja-JP" kern="0" dirty="0"/>
              <a:t>P</a:t>
            </a:r>
            <a:r>
              <a:rPr lang="en-US" altLang="ja-JP" kern="0" dirty="0" smtClean="0"/>
              <a:t>ersonal </a:t>
            </a:r>
            <a:r>
              <a:rPr lang="en-US" altLang="ja-JP" kern="0" dirty="0"/>
              <a:t>data is stored by users or service providers.</a:t>
            </a:r>
          </a:p>
          <a:p>
            <a:r>
              <a:rPr lang="en-US" altLang="ja-JP" kern="0" dirty="0" smtClean="0"/>
              <a:t>Merits of PPM</a:t>
            </a:r>
            <a:r>
              <a:rPr lang="ja-JP" altLang="en-US" kern="0" dirty="0"/>
              <a:t> </a:t>
            </a:r>
            <a:r>
              <a:rPr lang="en-US" altLang="ja-JP" kern="0" dirty="0" smtClean="0"/>
              <a:t>model</a:t>
            </a:r>
          </a:p>
          <a:p>
            <a:pPr lvl="1"/>
            <a:r>
              <a:rPr lang="en-US" altLang="ja-JP" dirty="0"/>
              <a:t>P</a:t>
            </a:r>
            <a:r>
              <a:rPr lang="en-US" altLang="ja-JP" dirty="0" smtClean="0"/>
              <a:t>ersonal </a:t>
            </a:r>
            <a:r>
              <a:rPr lang="en-US" altLang="ja-JP" dirty="0"/>
              <a:t>data </a:t>
            </a:r>
            <a:r>
              <a:rPr lang="en-US" altLang="ja-JP" dirty="0" smtClean="0"/>
              <a:t>don’t have to </a:t>
            </a:r>
            <a:r>
              <a:rPr lang="en-US" altLang="ja-JP" dirty="0"/>
              <a:t>be gathered by TTP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/>
              <a:t>User devices </a:t>
            </a:r>
            <a:r>
              <a:rPr lang="en-US" altLang="ja-JP" dirty="0" smtClean="0"/>
              <a:t>don’t have to </a:t>
            </a:r>
            <a:r>
              <a:rPr lang="en-US" altLang="ja-JP" dirty="0"/>
              <a:t>be accessed </a:t>
            </a:r>
            <a:r>
              <a:rPr lang="en-US" altLang="ja-JP" dirty="0" smtClean="0"/>
              <a:t>when </a:t>
            </a:r>
            <a:r>
              <a:rPr lang="en-US" altLang="ja-JP" dirty="0"/>
              <a:t>personal data is used.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5453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DDIlab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a-matsunaka">
      <a:majorFont>
        <a:latin typeface="Arial"/>
        <a:ea typeface="MS UI Gothic"/>
        <a:cs typeface=""/>
      </a:majorFont>
      <a:minorFont>
        <a:latin typeface="Arial"/>
        <a:ea typeface="MS UI 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a-matsunak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a-matsunak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a-matsunak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a-matsunak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a-matsunak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a-matsunak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a-matsunak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KDDIlabs</Template>
  <TotalTime>14531</TotalTime>
  <Words>1447</Words>
  <Application>Microsoft Office PowerPoint</Application>
  <PresentationFormat>画面に合わせる (4:3)</PresentationFormat>
  <Paragraphs>468</Paragraphs>
  <Slides>36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4" baseType="lpstr">
      <vt:lpstr>HG丸ｺﾞｼｯｸM-PRO</vt:lpstr>
      <vt:lpstr>ＭＳ Ｐゴシック</vt:lpstr>
      <vt:lpstr>MS UI Gothic</vt:lpstr>
      <vt:lpstr>メイリオ</vt:lpstr>
      <vt:lpstr>Arial</vt:lpstr>
      <vt:lpstr>Calibri</vt:lpstr>
      <vt:lpstr>Wingdings</vt:lpstr>
      <vt:lpstr>KDDIlabs</vt:lpstr>
      <vt:lpstr>Introduction to Privacy Policy Manager (PPM)</vt:lpstr>
      <vt:lpstr>Agenda</vt:lpstr>
      <vt:lpstr>Agenda</vt:lpstr>
      <vt:lpstr>Background</vt:lpstr>
      <vt:lpstr>Toward Efficient Utilization of Personal Data</vt:lpstr>
      <vt:lpstr>Agenda</vt:lpstr>
      <vt:lpstr>PowerPoint プレゼンテーション</vt:lpstr>
      <vt:lpstr>Existing Concepts</vt:lpstr>
      <vt:lpstr>PPM Model</vt:lpstr>
      <vt:lpstr>Development of PPM</vt:lpstr>
      <vt:lpstr>Agenda</vt:lpstr>
      <vt:lpstr>Implemented Functions in the Prototype</vt:lpstr>
      <vt:lpstr>Basic Construction of Approval Schema</vt:lpstr>
      <vt:lpstr>Ⅰ. Personalize descriptions of construct and privacy policy</vt:lpstr>
      <vt:lpstr>Ⅱ. Present options for providing personal data</vt:lpstr>
      <vt:lpstr>Ⅲ. Manage and control personal data</vt:lpstr>
      <vt:lpstr>Ⅳ. Provide log viewer of personal data usage</vt:lpstr>
      <vt:lpstr>Targeting Digital Signage Service as Demonstration</vt:lpstr>
      <vt:lpstr>Agenda</vt:lpstr>
      <vt:lpstr>User Acceptance of PPM Experiment</vt:lpstr>
      <vt:lpstr>Experiment Method</vt:lpstr>
      <vt:lpstr>Result of Pre-questionNAIRE</vt:lpstr>
      <vt:lpstr>Attributes of Participants</vt:lpstr>
      <vt:lpstr>Literacy on ICT</vt:lpstr>
      <vt:lpstr>Privacy concern（N=198）</vt:lpstr>
      <vt:lpstr>Do you have privacy concerns regarding use of your smartphone?（N=130）</vt:lpstr>
      <vt:lpstr>Do you read privacy policies?（N=90）</vt:lpstr>
      <vt:lpstr>Trustworthiness of Types of Organization</vt:lpstr>
      <vt:lpstr>Result of post-questionNAIRE</vt:lpstr>
      <vt:lpstr>Do you understand the concept of the PPM?（N=195）</vt:lpstr>
      <vt:lpstr>Do you think that the PPM can reduce your privacy concerns?（N=194）</vt:lpstr>
      <vt:lpstr>Appropriate organization who manages the PPM（N=198）</vt:lpstr>
      <vt:lpstr>Do you want to use a PPM?（N=191）</vt:lpstr>
      <vt:lpstr>How much would you pay for a PPM service?（N=194）</vt:lpstr>
      <vt:lpstr>Agenda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nakamura</dc:creator>
  <cp:lastModifiedBy>miyake</cp:lastModifiedBy>
  <cp:revision>179</cp:revision>
  <cp:lastPrinted>2014-10-24T07:54:09Z</cp:lastPrinted>
  <dcterms:created xsi:type="dcterms:W3CDTF">2013-08-28T05:43:20Z</dcterms:created>
  <dcterms:modified xsi:type="dcterms:W3CDTF">2015-02-18T08:07:23Z</dcterms:modified>
</cp:coreProperties>
</file>