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67" r:id="rId3"/>
    <p:sldId id="274" r:id="rId4"/>
    <p:sldId id="272" r:id="rId5"/>
    <p:sldId id="270" r:id="rId6"/>
    <p:sldId id="271" r:id="rId7"/>
    <p:sldId id="266" r:id="rId8"/>
    <p:sldId id="27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aft.andreas" initials="akr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924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en-US" sz="4800" b="1" dirty="0" err="1" smtClean="0">
                <a:solidFill>
                  <a:srgbClr val="A0A0A3"/>
                </a:solidFill>
              </a:rPr>
              <a:t>Support</a:t>
            </a:r>
            <a:r>
              <a:rPr lang="pl-PL" altLang="en-US" sz="4800" b="1" dirty="0" smtClean="0">
                <a:solidFill>
                  <a:srgbClr val="A0A0A3"/>
                </a:solidFill>
              </a:rPr>
              <a:t> for </a:t>
            </a:r>
            <a:r>
              <a:rPr lang="pl-PL" altLang="en-US" sz="4800" b="1" dirty="0" err="1" smtClean="0">
                <a:solidFill>
                  <a:srgbClr val="A0A0A3"/>
                </a:solidFill>
              </a:rPr>
              <a:t>authentication</a:t>
            </a:r>
            <a:r>
              <a:rPr lang="pl-PL" altLang="en-US" sz="4800" b="1" dirty="0" smtClean="0">
                <a:solidFill>
                  <a:srgbClr val="A0A0A3"/>
                </a:solidFill>
              </a:rPr>
              <a:t> </a:t>
            </a:r>
            <a:br>
              <a:rPr lang="pl-PL" altLang="en-US" sz="4800" b="1" dirty="0" smtClean="0">
                <a:solidFill>
                  <a:srgbClr val="A0A0A3"/>
                </a:solidFill>
              </a:rPr>
            </a:br>
            <a:r>
              <a:rPr lang="pl-PL" altLang="en-US" sz="4800" b="1" dirty="0" smtClean="0">
                <a:solidFill>
                  <a:srgbClr val="A0A0A3"/>
                </a:solidFill>
              </a:rPr>
              <a:t>of</a:t>
            </a:r>
            <a:r>
              <a:rPr lang="pl-PL" altLang="en-US" sz="4800" b="1" dirty="0" smtClean="0">
                <a:solidFill>
                  <a:srgbClr val="A0A0A3"/>
                </a:solidFill>
              </a:rPr>
              <a:t> </a:t>
            </a:r>
            <a:r>
              <a:rPr lang="pl-PL" altLang="en-US" sz="4800" b="1" dirty="0" smtClean="0">
                <a:solidFill>
                  <a:srgbClr val="A0A0A3"/>
                </a:solidFill>
              </a:rPr>
              <a:t>non-oneM2M devices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594662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</a:t>
            </a:r>
            <a:r>
              <a:rPr lang="pl-PL" altLang="en-US" dirty="0" smtClean="0">
                <a:solidFill>
                  <a:srgbClr val="B42025"/>
                </a:solidFill>
              </a:rPr>
              <a:t>SEC/</a:t>
            </a:r>
            <a:r>
              <a:rPr lang="en-US" altLang="en-US" dirty="0" smtClean="0">
                <a:solidFill>
                  <a:srgbClr val="B42025"/>
                </a:solidFill>
              </a:rPr>
              <a:t>MAS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</a:t>
            </a:r>
            <a:r>
              <a:rPr lang="pl-PL" altLang="en-US" dirty="0" smtClean="0">
                <a:solidFill>
                  <a:srgbClr val="B42025"/>
                </a:solidFill>
              </a:rPr>
              <a:t>Maciej Goluch</a:t>
            </a:r>
            <a:r>
              <a:rPr lang="en-US" altLang="en-US" dirty="0" smtClean="0">
                <a:solidFill>
                  <a:srgbClr val="B42025"/>
                </a:solidFill>
              </a:rPr>
              <a:t>, </a:t>
            </a:r>
            <a:r>
              <a:rPr lang="pl-PL" altLang="en-US" dirty="0" smtClean="0">
                <a:solidFill>
                  <a:srgbClr val="B42025"/>
                </a:solidFill>
              </a:rPr>
              <a:t>Orange</a:t>
            </a:r>
            <a:r>
              <a:rPr lang="en-US" altLang="en-US" dirty="0" smtClean="0">
                <a:solidFill>
                  <a:srgbClr val="B42025"/>
                </a:solidFill>
              </a:rPr>
              <a:t>, </a:t>
            </a:r>
            <a:r>
              <a:rPr lang="pl-PL" altLang="en-US" dirty="0" smtClean="0">
                <a:solidFill>
                  <a:srgbClr val="B42025"/>
                </a:solidFill>
              </a:rPr>
              <a:t>Maciej.Goluch@orange.com</a:t>
            </a:r>
            <a:endParaRPr lang="en-US" altLang="en-US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B42025"/>
                </a:solidFill>
              </a:rPr>
              <a:t>	</a:t>
            </a:r>
            <a:r>
              <a:rPr lang="pl-PL" altLang="en-US" dirty="0" smtClean="0">
                <a:solidFill>
                  <a:srgbClr val="B42025"/>
                </a:solidFill>
              </a:rPr>
              <a:t> Saïd </a:t>
            </a:r>
            <a:r>
              <a:rPr lang="pl-PL" altLang="en-US" dirty="0" err="1" smtClean="0">
                <a:solidFill>
                  <a:srgbClr val="B42025"/>
                </a:solidFill>
              </a:rPr>
              <a:t>Gharout</a:t>
            </a:r>
            <a:r>
              <a:rPr lang="en-US" altLang="en-US" dirty="0" smtClean="0">
                <a:solidFill>
                  <a:srgbClr val="B42025"/>
                </a:solidFill>
              </a:rPr>
              <a:t>, </a:t>
            </a:r>
            <a:r>
              <a:rPr lang="pl-PL" altLang="en-US" dirty="0">
                <a:solidFill>
                  <a:srgbClr val="B42025"/>
                </a:solidFill>
              </a:rPr>
              <a:t>Orange</a:t>
            </a:r>
            <a:r>
              <a:rPr lang="en-US" altLang="en-US" dirty="0">
                <a:solidFill>
                  <a:srgbClr val="B42025"/>
                </a:solidFill>
              </a:rPr>
              <a:t>, </a:t>
            </a:r>
            <a:r>
              <a:rPr lang="pl-PL" altLang="en-US" dirty="0" smtClean="0">
                <a:solidFill>
                  <a:srgbClr val="B42025"/>
                </a:solidFill>
              </a:rPr>
              <a:t>Said.Gharout@orange.com</a:t>
            </a:r>
            <a:endParaRPr lang="en-US" altLang="en-US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B42025"/>
                </a:solidFill>
              </a:rPr>
              <a:t>Meeting </a:t>
            </a:r>
            <a:r>
              <a:rPr lang="en-US" altLang="en-US" dirty="0">
                <a:solidFill>
                  <a:srgbClr val="B42025"/>
                </a:solidFill>
              </a:rPr>
              <a:t>Date: </a:t>
            </a:r>
            <a:r>
              <a:rPr lang="en-US" altLang="en-US" dirty="0" smtClean="0">
                <a:solidFill>
                  <a:srgbClr val="B42025"/>
                </a:solidFill>
              </a:rPr>
              <a:t>2017-</a:t>
            </a:r>
            <a:r>
              <a:rPr lang="pl-PL" altLang="en-US" dirty="0" smtClean="0">
                <a:solidFill>
                  <a:srgbClr val="B42025"/>
                </a:solidFill>
              </a:rPr>
              <a:t>11</a:t>
            </a:r>
            <a:r>
              <a:rPr lang="en-US" altLang="en-US" dirty="0" smtClean="0">
                <a:solidFill>
                  <a:srgbClr val="B42025"/>
                </a:solidFill>
              </a:rPr>
              <a:t>-</a:t>
            </a:r>
            <a:r>
              <a:rPr lang="pl-PL" altLang="en-US" dirty="0" smtClean="0">
                <a:solidFill>
                  <a:srgbClr val="B42025"/>
                </a:solidFill>
              </a:rPr>
              <a:t>13</a:t>
            </a:r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Objectives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33400" y="1752600"/>
            <a:ext cx="807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  <a:p>
            <a:r>
              <a:rPr lang="pl-PL" dirty="0" err="1" smtClean="0"/>
              <a:t>Provide</a:t>
            </a:r>
            <a:r>
              <a:rPr lang="pl-PL" dirty="0" smtClean="0"/>
              <a:t> oneM2M </a:t>
            </a:r>
            <a:r>
              <a:rPr lang="pl-PL" dirty="0" err="1" smtClean="0"/>
              <a:t>support</a:t>
            </a:r>
            <a:r>
              <a:rPr lang="pl-PL" dirty="0" smtClean="0"/>
              <a:t> for </a:t>
            </a:r>
            <a:r>
              <a:rPr lang="pl-PL" dirty="0" err="1" smtClean="0"/>
              <a:t>integration</a:t>
            </a:r>
            <a:r>
              <a:rPr lang="pl-PL" dirty="0"/>
              <a:t> </a:t>
            </a:r>
            <a:r>
              <a:rPr lang="pl-PL" dirty="0" smtClean="0"/>
              <a:t>non-oneM2M </a:t>
            </a:r>
            <a:r>
              <a:rPr lang="pl-PL" dirty="0" err="1" smtClean="0"/>
              <a:t>device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requires</a:t>
            </a:r>
            <a:r>
              <a:rPr lang="pl-PL" dirty="0" smtClean="0"/>
              <a:t> </a:t>
            </a:r>
            <a:r>
              <a:rPr lang="pl-PL" dirty="0" err="1" smtClean="0"/>
              <a:t>authentication</a:t>
            </a:r>
            <a:r>
              <a:rPr lang="pl-PL" dirty="0" smtClean="0"/>
              <a:t> (</a:t>
            </a:r>
            <a:r>
              <a:rPr lang="pl-PL" dirty="0" err="1" smtClean="0"/>
              <a:t>example</a:t>
            </a:r>
            <a:r>
              <a:rPr lang="pl-PL" dirty="0" smtClean="0"/>
              <a:t>: </a:t>
            </a:r>
            <a:r>
              <a:rPr lang="pl-PL" dirty="0" err="1" smtClean="0"/>
              <a:t>home</a:t>
            </a:r>
            <a:r>
              <a:rPr lang="pl-PL" dirty="0" smtClean="0"/>
              <a:t> </a:t>
            </a:r>
            <a:r>
              <a:rPr lang="pl-PL" dirty="0" err="1" smtClean="0"/>
              <a:t>camera</a:t>
            </a:r>
            <a:r>
              <a:rPr lang="pl-PL" dirty="0" smtClean="0"/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l-PL" dirty="0" smtClean="0"/>
              <a:t>Standard </a:t>
            </a:r>
            <a:r>
              <a:rPr lang="pl-PL" dirty="0" err="1" smtClean="0"/>
              <a:t>authentication</a:t>
            </a:r>
            <a:r>
              <a:rPr lang="pl-PL" dirty="0" smtClean="0"/>
              <a:t> </a:t>
            </a:r>
            <a:r>
              <a:rPr lang="pl-PL" dirty="0" err="1" smtClean="0"/>
              <a:t>method</a:t>
            </a:r>
            <a:r>
              <a:rPr lang="pl-PL" dirty="0" smtClean="0"/>
              <a:t> independent from </a:t>
            </a:r>
            <a:r>
              <a:rPr lang="pl-PL" dirty="0" err="1" smtClean="0"/>
              <a:t>vendor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Abstraction</a:t>
            </a:r>
            <a:r>
              <a:rPr lang="pl-PL" dirty="0" smtClean="0"/>
              <a:t> (HAIM) for devices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 smtClean="0"/>
              <a:t>require</a:t>
            </a:r>
            <a:r>
              <a:rPr lang="pl-PL" dirty="0" smtClean="0"/>
              <a:t> </a:t>
            </a:r>
            <a:r>
              <a:rPr lang="pl-PL" dirty="0" err="1"/>
              <a:t>authentication</a:t>
            </a:r>
            <a:r>
              <a:rPr lang="pl-PL" dirty="0"/>
              <a:t> </a:t>
            </a:r>
            <a:r>
              <a:rPr lang="pl-PL" dirty="0" err="1" smtClean="0"/>
              <a:t>allows</a:t>
            </a:r>
            <a:r>
              <a:rPr lang="pl-PL" dirty="0" smtClean="0"/>
              <a:t>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Hide</a:t>
            </a:r>
            <a:r>
              <a:rPr lang="pl-PL" dirty="0" smtClean="0"/>
              <a:t> </a:t>
            </a:r>
            <a:r>
              <a:rPr lang="pl-PL" dirty="0" err="1" smtClean="0"/>
              <a:t>vednor</a:t>
            </a:r>
            <a:r>
              <a:rPr lang="pl-PL" dirty="0" smtClean="0"/>
              <a:t> </a:t>
            </a:r>
            <a:r>
              <a:rPr lang="pl-PL" dirty="0" err="1" smtClean="0"/>
              <a:t>specific</a:t>
            </a:r>
            <a:r>
              <a:rPr lang="pl-PL" dirty="0" smtClean="0"/>
              <a:t> API of the </a:t>
            </a:r>
            <a:r>
              <a:rPr lang="pl-PL" dirty="0" err="1" smtClean="0"/>
              <a:t>device</a:t>
            </a:r>
            <a:r>
              <a:rPr lang="pl-PL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Common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Case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295400" y="19050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User Application</a:t>
            </a:r>
            <a:endParaRPr lang="pl-PL" sz="1400" dirty="0"/>
          </a:p>
        </p:txBody>
      </p:sp>
      <p:sp>
        <p:nvSpPr>
          <p:cNvPr id="5" name="Prostokąt 4"/>
          <p:cNvSpPr/>
          <p:nvPr/>
        </p:nvSpPr>
        <p:spPr>
          <a:xfrm>
            <a:off x="6019800" y="19050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Camera/</a:t>
            </a:r>
          </a:p>
          <a:p>
            <a:pPr algn="ctr"/>
            <a:r>
              <a:rPr lang="pl-PL" sz="1400" dirty="0" err="1" smtClean="0"/>
              <a:t>Dedicated</a:t>
            </a:r>
            <a:r>
              <a:rPr lang="pl-PL" sz="1400" dirty="0" smtClean="0"/>
              <a:t> </a:t>
            </a:r>
            <a:r>
              <a:rPr lang="pl-PL" sz="1400" dirty="0" err="1" smtClean="0"/>
              <a:t>server</a:t>
            </a:r>
            <a:endParaRPr lang="pl-PL" sz="1400" dirty="0"/>
          </a:p>
        </p:txBody>
      </p:sp>
      <p:cxnSp>
        <p:nvCxnSpPr>
          <p:cNvPr id="11" name="Łącznik prosty ze strzałką 10"/>
          <p:cNvCxnSpPr/>
          <p:nvPr/>
        </p:nvCxnSpPr>
        <p:spPr>
          <a:xfrm>
            <a:off x="3429000" y="2057400"/>
            <a:ext cx="2590800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3429000" y="3276600"/>
            <a:ext cx="2590800" cy="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3429000" y="1828800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err="1" smtClean="0"/>
              <a:t>Authentication</a:t>
            </a:r>
            <a:endParaRPr lang="pl-PL" sz="1200" dirty="0"/>
          </a:p>
        </p:txBody>
      </p:sp>
      <p:sp>
        <p:nvSpPr>
          <p:cNvPr id="19" name="pole tekstowe 18"/>
          <p:cNvSpPr txBox="1"/>
          <p:nvPr/>
        </p:nvSpPr>
        <p:spPr>
          <a:xfrm>
            <a:off x="3429000" y="30480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Camera </a:t>
            </a:r>
            <a:r>
              <a:rPr lang="pl-PL" sz="1200" dirty="0" err="1" smtClean="0"/>
              <a:t>configuration</a:t>
            </a:r>
            <a:endParaRPr lang="pl-PL" sz="1200" dirty="0" smtClean="0"/>
          </a:p>
          <a:p>
            <a:pPr algn="ctr"/>
            <a:endParaRPr lang="pl-PL" sz="1200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3429000" y="243840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err="1" smtClean="0"/>
              <a:t>Streaming</a:t>
            </a:r>
            <a:endParaRPr lang="pl-PL" sz="1200" dirty="0"/>
          </a:p>
        </p:txBody>
      </p:sp>
      <p:cxnSp>
        <p:nvCxnSpPr>
          <p:cNvPr id="24" name="Łącznik prosty ze strzałką 23"/>
          <p:cNvCxnSpPr/>
          <p:nvPr/>
        </p:nvCxnSpPr>
        <p:spPr>
          <a:xfrm>
            <a:off x="3429000" y="2667000"/>
            <a:ext cx="2590800" cy="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36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1295400" y="44958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000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</a:t>
            </a:r>
            <a:r>
              <a:rPr lang="pl-PL" dirty="0" smtClean="0"/>
              <a:t>neM2M </a:t>
            </a:r>
            <a:r>
              <a:rPr lang="pl-PL" dirty="0" err="1" smtClean="0"/>
              <a:t>support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295400" y="19050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AE</a:t>
            </a:r>
          </a:p>
          <a:p>
            <a:pPr algn="ctr"/>
            <a:r>
              <a:rPr lang="pl-PL" sz="1050" dirty="0" err="1" smtClean="0"/>
              <a:t>User</a:t>
            </a:r>
            <a:r>
              <a:rPr lang="pl-PL" sz="1050" dirty="0" smtClean="0"/>
              <a:t> </a:t>
            </a:r>
            <a:r>
              <a:rPr lang="pl-PL" sz="1050" dirty="0" err="1" smtClean="0"/>
              <a:t>Application</a:t>
            </a:r>
            <a:endParaRPr lang="pl-PL" sz="1050" dirty="0"/>
          </a:p>
        </p:txBody>
      </p:sp>
      <p:sp>
        <p:nvSpPr>
          <p:cNvPr id="5" name="Prostokąt 4"/>
          <p:cNvSpPr/>
          <p:nvPr/>
        </p:nvSpPr>
        <p:spPr>
          <a:xfrm>
            <a:off x="6019800" y="19050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 dirty="0" smtClean="0"/>
          </a:p>
          <a:p>
            <a:pPr algn="ctr"/>
            <a:r>
              <a:rPr lang="pl-PL" sz="2000" b="1" dirty="0" err="1" smtClean="0"/>
              <a:t>NoDN</a:t>
            </a:r>
            <a:endParaRPr lang="pl-PL" sz="1400" dirty="0" smtClean="0"/>
          </a:p>
          <a:p>
            <a:pPr algn="ctr"/>
            <a:r>
              <a:rPr lang="pl-PL" sz="1400" dirty="0" err="1" smtClean="0"/>
              <a:t>Camera</a:t>
            </a:r>
            <a:r>
              <a:rPr lang="pl-PL" sz="1400" dirty="0" smtClean="0"/>
              <a:t>/</a:t>
            </a:r>
          </a:p>
          <a:p>
            <a:pPr algn="ctr"/>
            <a:r>
              <a:rPr lang="pl-PL" sz="1400" dirty="0" err="1" smtClean="0"/>
              <a:t>Dedicated</a:t>
            </a:r>
            <a:r>
              <a:rPr lang="pl-PL" sz="1400" dirty="0" smtClean="0"/>
              <a:t> </a:t>
            </a:r>
            <a:r>
              <a:rPr lang="pl-PL" sz="1400" dirty="0" err="1" smtClean="0"/>
              <a:t>server</a:t>
            </a:r>
            <a:endParaRPr lang="pl-PL" sz="1400" dirty="0"/>
          </a:p>
        </p:txBody>
      </p:sp>
      <p:sp>
        <p:nvSpPr>
          <p:cNvPr id="13" name="Prostokąt 12"/>
          <p:cNvSpPr/>
          <p:nvPr/>
        </p:nvSpPr>
        <p:spPr>
          <a:xfrm>
            <a:off x="6019800" y="44958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000" dirty="0"/>
          </a:p>
        </p:txBody>
      </p:sp>
      <p:sp>
        <p:nvSpPr>
          <p:cNvPr id="52" name="pole tekstowe 51"/>
          <p:cNvSpPr txBox="1"/>
          <p:nvPr/>
        </p:nvSpPr>
        <p:spPr>
          <a:xfrm>
            <a:off x="3429000" y="243840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err="1" smtClean="0"/>
              <a:t>Streaming</a:t>
            </a:r>
            <a:endParaRPr lang="pl-PL" sz="1200" dirty="0"/>
          </a:p>
        </p:txBody>
      </p:sp>
      <p:cxnSp>
        <p:nvCxnSpPr>
          <p:cNvPr id="18" name="Łącznik łamany 17"/>
          <p:cNvCxnSpPr>
            <a:stCxn id="4" idx="2"/>
            <a:endCxn id="5" idx="2"/>
          </p:cNvCxnSpPr>
          <p:nvPr/>
        </p:nvCxnSpPr>
        <p:spPr>
          <a:xfrm rot="16200000" flipH="1">
            <a:off x="4724400" y="1066800"/>
            <a:ext cx="12700" cy="4724400"/>
          </a:xfrm>
          <a:prstGeom prst="bentConnector3">
            <a:avLst>
              <a:gd name="adj1" fmla="val 16919997"/>
            </a:avLst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/>
          <p:nvPr/>
        </p:nvCxnSpPr>
        <p:spPr>
          <a:xfrm>
            <a:off x="3429000" y="2667000"/>
            <a:ext cx="2590800" cy="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łamany 48"/>
          <p:cNvCxnSpPr/>
          <p:nvPr/>
        </p:nvCxnSpPr>
        <p:spPr>
          <a:xfrm rot="16200000" flipH="1">
            <a:off x="4720167" y="842435"/>
            <a:ext cx="8467" cy="5181600"/>
          </a:xfrm>
          <a:prstGeom prst="bentConnector3">
            <a:avLst>
              <a:gd name="adj1" fmla="val 27798934"/>
            </a:avLst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ole tekstowe 24"/>
          <p:cNvSpPr txBox="1"/>
          <p:nvPr/>
        </p:nvSpPr>
        <p:spPr>
          <a:xfrm>
            <a:off x="1676400" y="5029200"/>
            <a:ext cx="1386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chemeClr val="lt1"/>
                </a:solidFill>
                <a:latin typeface="+mn-lt"/>
                <a:cs typeface="+mn-cs"/>
              </a:rPr>
              <a:t>MN/</a:t>
            </a:r>
            <a:r>
              <a:rPr lang="pl-PL" sz="2000" b="1" dirty="0" err="1" smtClean="0">
                <a:solidFill>
                  <a:schemeClr val="lt1"/>
                </a:solidFill>
                <a:latin typeface="+mn-lt"/>
                <a:cs typeface="+mn-cs"/>
              </a:rPr>
              <a:t>IN-CSE</a:t>
            </a:r>
            <a:endParaRPr lang="pl-PL" sz="2000" b="1" dirty="0" smtClean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6653217" y="5061351"/>
            <a:ext cx="873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000" b="1" dirty="0" err="1" smtClean="0">
                <a:solidFill>
                  <a:schemeClr val="lt1"/>
                </a:solidFill>
                <a:latin typeface="+mn-lt"/>
                <a:cs typeface="+mn-cs"/>
              </a:rPr>
              <a:t>IPE-AE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3429000" y="53340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err="1" smtClean="0"/>
              <a:t>Authentication</a:t>
            </a:r>
            <a:endParaRPr lang="pl-PL" sz="1200" dirty="0" smtClean="0"/>
          </a:p>
          <a:p>
            <a:pPr algn="ctr"/>
            <a:endParaRPr lang="pl-PL" sz="1200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3429000" y="55626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Camera </a:t>
            </a:r>
            <a:r>
              <a:rPr lang="pl-PL" sz="1200" dirty="0" err="1" smtClean="0"/>
              <a:t>configuration</a:t>
            </a:r>
            <a:endParaRPr lang="pl-PL" sz="1200" dirty="0" smtClean="0"/>
          </a:p>
          <a:p>
            <a:pPr algn="ctr"/>
            <a:endParaRPr lang="pl-PL" sz="1200" dirty="0"/>
          </a:p>
        </p:txBody>
      </p:sp>
      <p:sp>
        <p:nvSpPr>
          <p:cNvPr id="29" name="Chmurka 28"/>
          <p:cNvSpPr/>
          <p:nvPr/>
        </p:nvSpPr>
        <p:spPr>
          <a:xfrm>
            <a:off x="3886200" y="2743200"/>
            <a:ext cx="1524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Non-OneM2M </a:t>
            </a:r>
            <a:r>
              <a:rPr lang="pl-PL" sz="1000" dirty="0" err="1" smtClean="0"/>
              <a:t>communication</a:t>
            </a:r>
            <a:endParaRPr lang="pl-PL" sz="1000" dirty="0"/>
          </a:p>
        </p:txBody>
      </p:sp>
      <p:sp>
        <p:nvSpPr>
          <p:cNvPr id="30" name="Chmurka 29"/>
          <p:cNvSpPr/>
          <p:nvPr/>
        </p:nvSpPr>
        <p:spPr>
          <a:xfrm>
            <a:off x="5410200" y="3733800"/>
            <a:ext cx="1600201" cy="609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Non-OneM2M </a:t>
            </a:r>
            <a:r>
              <a:rPr lang="pl-PL" sz="1000" dirty="0" err="1" smtClean="0"/>
              <a:t>communication</a:t>
            </a:r>
            <a:endParaRPr lang="pl-PL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AE </a:t>
            </a:r>
            <a:r>
              <a:rPr lang="pl-PL" dirty="0" err="1" smtClean="0"/>
              <a:t>Authentication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295400" y="19050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AE</a:t>
            </a:r>
          </a:p>
          <a:p>
            <a:pPr algn="ctr"/>
            <a:r>
              <a:rPr lang="pl-PL" sz="1050" dirty="0" err="1" smtClean="0"/>
              <a:t>User</a:t>
            </a:r>
            <a:r>
              <a:rPr lang="pl-PL" sz="1050" dirty="0" smtClean="0"/>
              <a:t> </a:t>
            </a:r>
            <a:r>
              <a:rPr lang="pl-PL" sz="1050" dirty="0" err="1" smtClean="0"/>
              <a:t>Application</a:t>
            </a:r>
            <a:endParaRPr lang="pl-PL" sz="1050" dirty="0"/>
          </a:p>
        </p:txBody>
      </p:sp>
      <p:sp>
        <p:nvSpPr>
          <p:cNvPr id="12" name="Prostokąt 11"/>
          <p:cNvSpPr/>
          <p:nvPr/>
        </p:nvSpPr>
        <p:spPr>
          <a:xfrm>
            <a:off x="1295400" y="44958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MN/</a:t>
            </a:r>
            <a:r>
              <a:rPr lang="pl-PL" sz="2000" b="1" dirty="0" err="1" smtClean="0"/>
              <a:t>IN-CSE</a:t>
            </a:r>
            <a:endParaRPr lang="pl-PL" sz="2000" b="1" dirty="0" smtClean="0"/>
          </a:p>
        </p:txBody>
      </p:sp>
      <p:sp>
        <p:nvSpPr>
          <p:cNvPr id="13" name="Prostokąt 12"/>
          <p:cNvSpPr/>
          <p:nvPr/>
        </p:nvSpPr>
        <p:spPr>
          <a:xfrm>
            <a:off x="6019800" y="44958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err="1" smtClean="0"/>
              <a:t>IPE-AE</a:t>
            </a:r>
            <a:endParaRPr lang="pl-PL" sz="2000" dirty="0"/>
          </a:p>
        </p:txBody>
      </p:sp>
      <p:sp>
        <p:nvSpPr>
          <p:cNvPr id="44" name="pole tekstowe 43"/>
          <p:cNvSpPr txBox="1"/>
          <p:nvPr/>
        </p:nvSpPr>
        <p:spPr>
          <a:xfrm>
            <a:off x="3429000" y="47244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err="1" smtClean="0"/>
              <a:t>Authentication</a:t>
            </a:r>
            <a:endParaRPr lang="pl-PL" sz="1200" dirty="0" smtClean="0"/>
          </a:p>
          <a:p>
            <a:pPr algn="ctr"/>
            <a:endParaRPr lang="pl-PL" sz="1200" dirty="0"/>
          </a:p>
        </p:txBody>
      </p:sp>
      <p:cxnSp>
        <p:nvCxnSpPr>
          <p:cNvPr id="18" name="Łącznik prosty ze strzałką 17"/>
          <p:cNvCxnSpPr/>
          <p:nvPr/>
        </p:nvCxnSpPr>
        <p:spPr>
          <a:xfrm>
            <a:off x="2819400" y="3429000"/>
            <a:ext cx="0" cy="10668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3429000" y="5029200"/>
            <a:ext cx="2590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V="1">
            <a:off x="3124200" y="3429000"/>
            <a:ext cx="0" cy="10668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 flipH="1">
            <a:off x="3429000" y="4724400"/>
            <a:ext cx="2590800" cy="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ole tekstowe 26"/>
          <p:cNvSpPr txBox="1"/>
          <p:nvPr/>
        </p:nvSpPr>
        <p:spPr>
          <a:xfrm>
            <a:off x="2514600" y="3810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1</a:t>
            </a:r>
            <a:endParaRPr lang="pl-PL" sz="1400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4572000" y="50262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2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4572000" y="44196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5</a:t>
            </a:r>
            <a:endParaRPr lang="pl-PL" sz="1400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3048000" y="3810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6</a:t>
            </a:r>
            <a:endParaRPr lang="pl-PL" sz="1400" dirty="0"/>
          </a:p>
        </p:txBody>
      </p:sp>
      <p:cxnSp>
        <p:nvCxnSpPr>
          <p:cNvPr id="20" name="Łącznik prosty ze strzałką 19"/>
          <p:cNvCxnSpPr/>
          <p:nvPr/>
        </p:nvCxnSpPr>
        <p:spPr>
          <a:xfrm>
            <a:off x="6324600" y="3429000"/>
            <a:ext cx="0" cy="10668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 flipV="1">
            <a:off x="6629400" y="3429000"/>
            <a:ext cx="0" cy="10668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ole tekstowe 31"/>
          <p:cNvSpPr txBox="1"/>
          <p:nvPr/>
        </p:nvSpPr>
        <p:spPr>
          <a:xfrm>
            <a:off x="6561513" y="379871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3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6036426" y="3810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4</a:t>
            </a:r>
            <a:endParaRPr lang="pl-PL" sz="1400" dirty="0"/>
          </a:p>
        </p:txBody>
      </p:sp>
      <p:sp>
        <p:nvSpPr>
          <p:cNvPr id="34" name="Chmurka 33"/>
          <p:cNvSpPr/>
          <p:nvPr/>
        </p:nvSpPr>
        <p:spPr>
          <a:xfrm>
            <a:off x="6858000" y="3657600"/>
            <a:ext cx="1524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Non-OneM2M </a:t>
            </a:r>
            <a:r>
              <a:rPr lang="pl-PL" sz="1000" dirty="0" err="1" smtClean="0"/>
              <a:t>communication</a:t>
            </a:r>
            <a:endParaRPr lang="pl-PL" sz="1000" dirty="0"/>
          </a:p>
        </p:txBody>
      </p:sp>
      <p:sp>
        <p:nvSpPr>
          <p:cNvPr id="22" name="Prostokąt 21"/>
          <p:cNvSpPr/>
          <p:nvPr/>
        </p:nvSpPr>
        <p:spPr>
          <a:xfrm>
            <a:off x="6019800" y="19050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 dirty="0" smtClean="0"/>
          </a:p>
          <a:p>
            <a:pPr algn="ctr"/>
            <a:r>
              <a:rPr lang="pl-PL" sz="2000" b="1" dirty="0" err="1" smtClean="0"/>
              <a:t>NoDN</a:t>
            </a:r>
            <a:endParaRPr lang="pl-PL" sz="1400" dirty="0" smtClean="0"/>
          </a:p>
          <a:p>
            <a:pPr algn="ctr"/>
            <a:r>
              <a:rPr lang="pl-PL" sz="1400" dirty="0" err="1" smtClean="0"/>
              <a:t>Camera</a:t>
            </a:r>
            <a:r>
              <a:rPr lang="pl-PL" sz="1400" dirty="0" smtClean="0"/>
              <a:t>/</a:t>
            </a:r>
          </a:p>
          <a:p>
            <a:pPr algn="ctr"/>
            <a:r>
              <a:rPr lang="pl-PL" sz="1400" dirty="0" err="1" smtClean="0"/>
              <a:t>Dedicated</a:t>
            </a:r>
            <a:r>
              <a:rPr lang="pl-PL" sz="1400" dirty="0" smtClean="0"/>
              <a:t> </a:t>
            </a:r>
            <a:r>
              <a:rPr lang="pl-PL" sz="1400" dirty="0" err="1" smtClean="0"/>
              <a:t>server</a:t>
            </a:r>
            <a:endParaRPr lang="pl-PL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Camera </a:t>
            </a:r>
            <a:r>
              <a:rPr lang="pl-PL" dirty="0" err="1" smtClean="0"/>
              <a:t>Configuration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295400" y="19050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AE</a:t>
            </a:r>
          </a:p>
          <a:p>
            <a:pPr algn="ctr"/>
            <a:r>
              <a:rPr lang="pl-PL" sz="1050" dirty="0" err="1" smtClean="0"/>
              <a:t>User</a:t>
            </a:r>
            <a:r>
              <a:rPr lang="pl-PL" sz="1050" dirty="0" smtClean="0"/>
              <a:t> </a:t>
            </a:r>
            <a:r>
              <a:rPr lang="pl-PL" sz="1050" dirty="0" err="1" smtClean="0"/>
              <a:t>Application</a:t>
            </a:r>
            <a:endParaRPr lang="pl-PL" sz="1050" dirty="0"/>
          </a:p>
        </p:txBody>
      </p:sp>
      <p:sp>
        <p:nvSpPr>
          <p:cNvPr id="12" name="Prostokąt 11"/>
          <p:cNvSpPr/>
          <p:nvPr/>
        </p:nvSpPr>
        <p:spPr>
          <a:xfrm>
            <a:off x="1295400" y="44958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MN/</a:t>
            </a:r>
            <a:r>
              <a:rPr lang="pl-PL" sz="2000" b="1" dirty="0" err="1" smtClean="0"/>
              <a:t>IN-CSE</a:t>
            </a:r>
            <a:endParaRPr lang="pl-PL" sz="2000" b="1" dirty="0" smtClean="0"/>
          </a:p>
        </p:txBody>
      </p:sp>
      <p:sp>
        <p:nvSpPr>
          <p:cNvPr id="13" name="Prostokąt 12"/>
          <p:cNvSpPr/>
          <p:nvPr/>
        </p:nvSpPr>
        <p:spPr>
          <a:xfrm>
            <a:off x="6019800" y="44958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err="1" smtClean="0"/>
              <a:t>IPE-AE</a:t>
            </a:r>
            <a:endParaRPr lang="pl-PL" sz="2000" dirty="0"/>
          </a:p>
        </p:txBody>
      </p:sp>
      <p:sp>
        <p:nvSpPr>
          <p:cNvPr id="44" name="pole tekstowe 43"/>
          <p:cNvSpPr txBox="1"/>
          <p:nvPr/>
        </p:nvSpPr>
        <p:spPr>
          <a:xfrm>
            <a:off x="3429000" y="5435139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Camera </a:t>
            </a:r>
            <a:r>
              <a:rPr lang="pl-PL" sz="1200" dirty="0" err="1" smtClean="0"/>
              <a:t>configuration</a:t>
            </a:r>
            <a:endParaRPr lang="pl-PL" sz="1200" dirty="0" smtClean="0"/>
          </a:p>
          <a:p>
            <a:pPr algn="ctr"/>
            <a:endParaRPr lang="pl-PL" sz="1200" dirty="0"/>
          </a:p>
        </p:txBody>
      </p:sp>
      <p:cxnSp>
        <p:nvCxnSpPr>
          <p:cNvPr id="18" name="Łącznik prosty ze strzałką 17"/>
          <p:cNvCxnSpPr/>
          <p:nvPr/>
        </p:nvCxnSpPr>
        <p:spPr>
          <a:xfrm>
            <a:off x="1600200" y="3429000"/>
            <a:ext cx="0" cy="1066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3429000" y="5715000"/>
            <a:ext cx="2590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V="1">
            <a:off x="1905000" y="3429000"/>
            <a:ext cx="0" cy="1066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 flipH="1">
            <a:off x="3429000" y="5410200"/>
            <a:ext cx="2590800" cy="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e tekstowe 15"/>
          <p:cNvSpPr txBox="1"/>
          <p:nvPr/>
        </p:nvSpPr>
        <p:spPr>
          <a:xfrm>
            <a:off x="1295400" y="3810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1</a:t>
            </a:r>
            <a:endParaRPr lang="pl-PL" sz="1400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1905000" y="3810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6</a:t>
            </a:r>
            <a:endParaRPr lang="pl-PL" sz="1400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4495800" y="51816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5</a:t>
            </a:r>
            <a:endParaRPr lang="pl-PL" sz="1400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4495800" y="56388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2</a:t>
            </a:r>
            <a:endParaRPr lang="pl-PL" sz="1400" dirty="0"/>
          </a:p>
        </p:txBody>
      </p:sp>
      <p:cxnSp>
        <p:nvCxnSpPr>
          <p:cNvPr id="23" name="Łącznik prosty ze strzałką 22"/>
          <p:cNvCxnSpPr/>
          <p:nvPr/>
        </p:nvCxnSpPr>
        <p:spPr>
          <a:xfrm>
            <a:off x="7543800" y="3429000"/>
            <a:ext cx="0" cy="1066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 flipV="1">
            <a:off x="7848600" y="3429000"/>
            <a:ext cx="0" cy="10668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ole tekstowe 29"/>
          <p:cNvSpPr txBox="1"/>
          <p:nvPr/>
        </p:nvSpPr>
        <p:spPr>
          <a:xfrm>
            <a:off x="7772400" y="38070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3</a:t>
            </a:r>
          </a:p>
        </p:txBody>
      </p:sp>
      <p:sp>
        <p:nvSpPr>
          <p:cNvPr id="31" name="pole tekstowe 30"/>
          <p:cNvSpPr txBox="1"/>
          <p:nvPr/>
        </p:nvSpPr>
        <p:spPr>
          <a:xfrm>
            <a:off x="7239000" y="3810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4</a:t>
            </a:r>
            <a:endParaRPr lang="pl-PL" sz="1400" dirty="0"/>
          </a:p>
        </p:txBody>
      </p:sp>
      <p:sp>
        <p:nvSpPr>
          <p:cNvPr id="32" name="Chmurka 31"/>
          <p:cNvSpPr/>
          <p:nvPr/>
        </p:nvSpPr>
        <p:spPr>
          <a:xfrm>
            <a:off x="5410200" y="3657600"/>
            <a:ext cx="16764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Non-OneM2M </a:t>
            </a:r>
            <a:r>
              <a:rPr lang="pl-PL" sz="1000" dirty="0" err="1" smtClean="0"/>
              <a:t>communication</a:t>
            </a:r>
            <a:endParaRPr lang="pl-PL" sz="1000" dirty="0"/>
          </a:p>
        </p:txBody>
      </p:sp>
      <p:sp>
        <p:nvSpPr>
          <p:cNvPr id="24" name="Prostokąt 23"/>
          <p:cNvSpPr/>
          <p:nvPr/>
        </p:nvSpPr>
        <p:spPr>
          <a:xfrm>
            <a:off x="6019800" y="19050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 dirty="0" smtClean="0"/>
          </a:p>
          <a:p>
            <a:pPr algn="ctr"/>
            <a:r>
              <a:rPr lang="pl-PL" sz="2000" b="1" dirty="0" err="1" smtClean="0"/>
              <a:t>NoDN</a:t>
            </a:r>
            <a:endParaRPr lang="pl-PL" sz="1400" dirty="0" smtClean="0"/>
          </a:p>
          <a:p>
            <a:pPr algn="ctr"/>
            <a:r>
              <a:rPr lang="pl-PL" sz="1400" dirty="0" err="1" smtClean="0"/>
              <a:t>Camera</a:t>
            </a:r>
            <a:r>
              <a:rPr lang="pl-PL" sz="1400" dirty="0" smtClean="0"/>
              <a:t>/</a:t>
            </a:r>
          </a:p>
          <a:p>
            <a:pPr algn="ctr"/>
            <a:r>
              <a:rPr lang="pl-PL" sz="1400" dirty="0" err="1" smtClean="0"/>
              <a:t>Dedicated</a:t>
            </a:r>
            <a:r>
              <a:rPr lang="pl-PL" sz="1400" dirty="0" smtClean="0"/>
              <a:t> </a:t>
            </a:r>
            <a:r>
              <a:rPr lang="pl-PL" sz="1400" dirty="0" err="1" smtClean="0"/>
              <a:t>server</a:t>
            </a:r>
            <a:endParaRPr lang="pl-PL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</a:t>
            </a:r>
            <a:r>
              <a:rPr lang="pl-PL" dirty="0" smtClean="0"/>
              <a:t>neM2M </a:t>
            </a:r>
            <a:r>
              <a:rPr lang="pl-PL" dirty="0" err="1"/>
              <a:t>support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295400" y="19050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AE</a:t>
            </a:r>
          </a:p>
          <a:p>
            <a:pPr algn="ctr"/>
            <a:r>
              <a:rPr lang="pl-PL" sz="1050" dirty="0" err="1" smtClean="0"/>
              <a:t>User</a:t>
            </a:r>
            <a:r>
              <a:rPr lang="pl-PL" sz="1050" dirty="0" smtClean="0"/>
              <a:t> </a:t>
            </a:r>
            <a:r>
              <a:rPr lang="pl-PL" sz="1050" dirty="0" err="1" smtClean="0"/>
              <a:t>Application</a:t>
            </a:r>
            <a:endParaRPr lang="pl-PL" sz="1050" dirty="0"/>
          </a:p>
        </p:txBody>
      </p:sp>
      <p:cxnSp>
        <p:nvCxnSpPr>
          <p:cNvPr id="11" name="Łącznik prosty ze strzałką 10"/>
          <p:cNvCxnSpPr/>
          <p:nvPr/>
        </p:nvCxnSpPr>
        <p:spPr>
          <a:xfrm>
            <a:off x="1600200" y="3429000"/>
            <a:ext cx="0" cy="106680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3124200" y="3429000"/>
            <a:ext cx="0" cy="106680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rostokąt 11"/>
          <p:cNvSpPr/>
          <p:nvPr/>
        </p:nvSpPr>
        <p:spPr>
          <a:xfrm>
            <a:off x="1295400" y="44958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MN/</a:t>
            </a:r>
            <a:r>
              <a:rPr lang="pl-PL" sz="2000" b="1" dirty="0" err="1" smtClean="0"/>
              <a:t>IN-CSE</a:t>
            </a:r>
            <a:endParaRPr lang="pl-PL" sz="2000" b="1" dirty="0" smtClean="0"/>
          </a:p>
        </p:txBody>
      </p:sp>
      <p:sp>
        <p:nvSpPr>
          <p:cNvPr id="13" name="Prostokąt 12"/>
          <p:cNvSpPr/>
          <p:nvPr/>
        </p:nvSpPr>
        <p:spPr>
          <a:xfrm>
            <a:off x="6019800" y="44958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err="1" smtClean="0"/>
              <a:t>IPE-AE</a:t>
            </a:r>
            <a:endParaRPr lang="pl-PL" sz="2000" dirty="0"/>
          </a:p>
        </p:txBody>
      </p:sp>
      <p:cxnSp>
        <p:nvCxnSpPr>
          <p:cNvPr id="38" name="Łącznik prosty ze strzałką 37"/>
          <p:cNvCxnSpPr/>
          <p:nvPr/>
        </p:nvCxnSpPr>
        <p:spPr>
          <a:xfrm>
            <a:off x="3429000" y="4724400"/>
            <a:ext cx="2590800" cy="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/>
          <p:nvPr/>
        </p:nvCxnSpPr>
        <p:spPr>
          <a:xfrm>
            <a:off x="3429000" y="5791200"/>
            <a:ext cx="2590800" cy="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pole tekstowe 41"/>
          <p:cNvSpPr txBox="1"/>
          <p:nvPr/>
        </p:nvSpPr>
        <p:spPr>
          <a:xfrm>
            <a:off x="3429000" y="4447401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err="1" smtClean="0"/>
              <a:t>Authentication</a:t>
            </a:r>
            <a:endParaRPr lang="pl-PL" sz="1200" dirty="0"/>
          </a:p>
        </p:txBody>
      </p:sp>
      <p:sp>
        <p:nvSpPr>
          <p:cNvPr id="44" name="pole tekstowe 43"/>
          <p:cNvSpPr txBox="1"/>
          <p:nvPr/>
        </p:nvSpPr>
        <p:spPr>
          <a:xfrm>
            <a:off x="3429000" y="55581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Camera </a:t>
            </a:r>
            <a:r>
              <a:rPr lang="pl-PL" sz="1200" dirty="0" err="1" smtClean="0"/>
              <a:t>configuration</a:t>
            </a:r>
            <a:endParaRPr lang="pl-PL" sz="1200" dirty="0" smtClean="0"/>
          </a:p>
          <a:p>
            <a:pPr algn="ctr"/>
            <a:endParaRPr lang="pl-PL" sz="1200" dirty="0"/>
          </a:p>
        </p:txBody>
      </p:sp>
      <p:sp>
        <p:nvSpPr>
          <p:cNvPr id="52" name="pole tekstowe 51"/>
          <p:cNvSpPr txBox="1"/>
          <p:nvPr/>
        </p:nvSpPr>
        <p:spPr>
          <a:xfrm>
            <a:off x="3429000" y="243840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err="1" smtClean="0"/>
              <a:t>Streaming</a:t>
            </a:r>
            <a:endParaRPr lang="pl-PL" sz="1200" dirty="0"/>
          </a:p>
        </p:txBody>
      </p:sp>
      <p:cxnSp>
        <p:nvCxnSpPr>
          <p:cNvPr id="53" name="Łącznik prosty ze strzałką 52"/>
          <p:cNvCxnSpPr/>
          <p:nvPr/>
        </p:nvCxnSpPr>
        <p:spPr>
          <a:xfrm>
            <a:off x="3429000" y="2667000"/>
            <a:ext cx="2590800" cy="0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flipV="1">
            <a:off x="6248400" y="3429000"/>
            <a:ext cx="0" cy="1066800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flipV="1">
            <a:off x="7924800" y="3429000"/>
            <a:ext cx="0" cy="1066800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hmurka 25"/>
          <p:cNvSpPr/>
          <p:nvPr/>
        </p:nvSpPr>
        <p:spPr>
          <a:xfrm>
            <a:off x="6324600" y="3657600"/>
            <a:ext cx="1524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Non-OneM2M </a:t>
            </a:r>
            <a:r>
              <a:rPr lang="pl-PL" sz="1000" dirty="0" err="1" smtClean="0"/>
              <a:t>communication</a:t>
            </a:r>
            <a:endParaRPr lang="pl-PL" sz="1000" dirty="0"/>
          </a:p>
        </p:txBody>
      </p:sp>
      <p:sp>
        <p:nvSpPr>
          <p:cNvPr id="27" name="Chmurka 26"/>
          <p:cNvSpPr/>
          <p:nvPr/>
        </p:nvSpPr>
        <p:spPr>
          <a:xfrm>
            <a:off x="3886200" y="2743200"/>
            <a:ext cx="1524000" cy="533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/>
              <a:t>Non-OneM2M </a:t>
            </a:r>
            <a:r>
              <a:rPr lang="pl-PL" sz="1000" dirty="0" err="1" smtClean="0"/>
              <a:t>communication</a:t>
            </a:r>
            <a:endParaRPr lang="pl-PL" sz="1000" dirty="0"/>
          </a:p>
        </p:txBody>
      </p:sp>
      <p:sp>
        <p:nvSpPr>
          <p:cNvPr id="20" name="Prostokąt 19"/>
          <p:cNvSpPr/>
          <p:nvPr/>
        </p:nvSpPr>
        <p:spPr>
          <a:xfrm>
            <a:off x="6019800" y="1905000"/>
            <a:ext cx="2133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400" dirty="0" smtClean="0"/>
          </a:p>
          <a:p>
            <a:pPr algn="ctr"/>
            <a:r>
              <a:rPr lang="pl-PL" sz="2000" b="1" dirty="0" err="1" smtClean="0"/>
              <a:t>NoDN</a:t>
            </a:r>
            <a:endParaRPr lang="pl-PL" sz="1400" dirty="0" smtClean="0"/>
          </a:p>
          <a:p>
            <a:pPr algn="ctr"/>
            <a:r>
              <a:rPr lang="pl-PL" sz="1400" dirty="0" err="1" smtClean="0"/>
              <a:t>Camera</a:t>
            </a:r>
            <a:r>
              <a:rPr lang="pl-PL" sz="1400" dirty="0" smtClean="0"/>
              <a:t>/</a:t>
            </a:r>
          </a:p>
          <a:p>
            <a:pPr algn="ctr"/>
            <a:r>
              <a:rPr lang="pl-PL" sz="1400" dirty="0" err="1" smtClean="0"/>
              <a:t>Dedicated</a:t>
            </a:r>
            <a:r>
              <a:rPr lang="pl-PL" sz="1400" dirty="0" smtClean="0"/>
              <a:t> </a:t>
            </a:r>
            <a:r>
              <a:rPr lang="pl-PL" sz="1400" dirty="0" err="1" smtClean="0"/>
              <a:t>server</a:t>
            </a:r>
            <a:endParaRPr lang="pl-PL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Next</a:t>
            </a:r>
            <a:r>
              <a:rPr lang="pl-PL" dirty="0" smtClean="0"/>
              <a:t> </a:t>
            </a:r>
            <a:r>
              <a:rPr lang="pl-PL" dirty="0" err="1" smtClean="0"/>
              <a:t>steps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85800" y="1524000"/>
            <a:ext cx="784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Build</a:t>
            </a:r>
            <a:r>
              <a:rPr lang="pl-PL" dirty="0" smtClean="0"/>
              <a:t> </a:t>
            </a:r>
            <a:r>
              <a:rPr lang="pl-PL" dirty="0" err="1" smtClean="0"/>
              <a:t>common</a:t>
            </a:r>
            <a:r>
              <a:rPr lang="pl-PL" dirty="0" smtClean="0"/>
              <a:t> </a:t>
            </a:r>
            <a:r>
              <a:rPr lang="pl-PL" dirty="0" err="1" smtClean="0"/>
              <a:t>understanding</a:t>
            </a:r>
            <a:r>
              <a:rPr lang="pl-PL" dirty="0" smtClean="0"/>
              <a:t> on the idea</a:t>
            </a:r>
          </a:p>
          <a:p>
            <a:r>
              <a:rPr lang="pl-PL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Define</a:t>
            </a:r>
            <a:r>
              <a:rPr lang="pl-PL" dirty="0" smtClean="0"/>
              <a:t> and </a:t>
            </a:r>
            <a:r>
              <a:rPr lang="pl-PL" dirty="0" err="1" smtClean="0"/>
              <a:t>agree</a:t>
            </a:r>
            <a:r>
              <a:rPr lang="pl-PL" dirty="0" smtClean="0"/>
              <a:t> on the </a:t>
            </a:r>
            <a:r>
              <a:rPr lang="pl-PL" dirty="0" err="1" smtClean="0"/>
              <a:t>scope</a:t>
            </a:r>
            <a:endParaRPr lang="pl-PL" dirty="0" smtClean="0"/>
          </a:p>
          <a:p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Define</a:t>
            </a:r>
            <a:r>
              <a:rPr lang="pl-PL" dirty="0" smtClean="0"/>
              <a:t> </a:t>
            </a:r>
            <a:r>
              <a:rPr lang="pl-PL" dirty="0" err="1" smtClean="0"/>
              <a:t>requirements</a:t>
            </a:r>
            <a:r>
              <a:rPr lang="pl-PL" dirty="0" smtClean="0"/>
              <a:t> for </a:t>
            </a:r>
            <a:r>
              <a:rPr lang="pl-PL" dirty="0" err="1" smtClean="0"/>
              <a:t>security</a:t>
            </a:r>
            <a:r>
              <a:rPr lang="pl-PL" dirty="0" smtClean="0"/>
              <a:t> </a:t>
            </a:r>
            <a:r>
              <a:rPr lang="pl-PL" dirty="0" err="1" smtClean="0"/>
              <a:t>aspects</a:t>
            </a:r>
            <a:r>
              <a:rPr lang="pl-PL" dirty="0" smtClean="0"/>
              <a:t>, </a:t>
            </a:r>
            <a:r>
              <a:rPr lang="pl-PL" dirty="0" err="1" smtClean="0"/>
              <a:t>examples</a:t>
            </a:r>
            <a:r>
              <a:rPr lang="pl-PL" dirty="0" smtClean="0"/>
              <a:t>: 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Credentials </a:t>
            </a:r>
            <a:r>
              <a:rPr lang="en-US" dirty="0"/>
              <a:t>has to be </a:t>
            </a:r>
            <a:r>
              <a:rPr lang="en-US" dirty="0" smtClean="0"/>
              <a:t>e</a:t>
            </a:r>
            <a:r>
              <a:rPr lang="pl-PL" dirty="0" err="1" smtClean="0"/>
              <a:t>nd</a:t>
            </a:r>
            <a:r>
              <a:rPr lang="pl-PL" dirty="0" smtClean="0"/>
              <a:t>-to-end</a:t>
            </a:r>
            <a:r>
              <a:rPr lang="en-US" dirty="0" smtClean="0"/>
              <a:t> </a:t>
            </a:r>
            <a:r>
              <a:rPr lang="en-US" dirty="0"/>
              <a:t>protected between AE and </a:t>
            </a:r>
            <a:r>
              <a:rPr lang="en-US" dirty="0" smtClean="0"/>
              <a:t>camera</a:t>
            </a:r>
            <a:endParaRPr lang="pl-PL" dirty="0" smtClean="0"/>
          </a:p>
          <a:p>
            <a:pPr marL="800100" lvl="1" indent="-342900">
              <a:buFontTx/>
              <a:buAutoNum type="arabicPeriod"/>
            </a:pPr>
            <a:r>
              <a:rPr lang="en-US" dirty="0"/>
              <a:t>The credentials have not to be stored in CSE and/or </a:t>
            </a:r>
            <a:r>
              <a:rPr lang="en-US" dirty="0" smtClean="0"/>
              <a:t>IPE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 smtClean="0"/>
              <a:t>Prepare</a:t>
            </a:r>
            <a:r>
              <a:rPr lang="pl-PL" dirty="0" smtClean="0"/>
              <a:t> and </a:t>
            </a:r>
            <a:r>
              <a:rPr lang="pl-PL" dirty="0" err="1" smtClean="0"/>
              <a:t>agree</a:t>
            </a:r>
            <a:r>
              <a:rPr lang="pl-PL" dirty="0" smtClean="0"/>
              <a:t> on a CR/</a:t>
            </a:r>
            <a:r>
              <a:rPr lang="pl-PL" dirty="0" err="1" smtClean="0"/>
              <a:t>CRs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2932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2387</TotalTime>
  <Words>205</Words>
  <Application>Microsoft Office PowerPoint</Application>
  <PresentationFormat>Pokaz na ekranie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Office Theme</vt:lpstr>
      <vt:lpstr>Support for authentication  of non-oneM2M devices</vt:lpstr>
      <vt:lpstr>Objectives</vt:lpstr>
      <vt:lpstr>Common Use Case</vt:lpstr>
      <vt:lpstr>oneM2M support</vt:lpstr>
      <vt:lpstr>AE Authentication</vt:lpstr>
      <vt:lpstr>Camera Configuration</vt:lpstr>
      <vt:lpstr>oneM2M support</vt:lpstr>
      <vt:lpstr>Next steps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Goluch Maciej </cp:lastModifiedBy>
  <cp:revision>87</cp:revision>
  <dcterms:created xsi:type="dcterms:W3CDTF">2012-09-11T22:52:11Z</dcterms:created>
  <dcterms:modified xsi:type="dcterms:W3CDTF">2017-11-10T11:21:11Z</dcterms:modified>
</cp:coreProperties>
</file>