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3"/>
  </p:notesMasterIdLst>
  <p:sldIdLst>
    <p:sldId id="262" r:id="rId5"/>
    <p:sldId id="297" r:id="rId6"/>
    <p:sldId id="298" r:id="rId7"/>
    <p:sldId id="295" r:id="rId8"/>
    <p:sldId id="301" r:id="rId9"/>
    <p:sldId id="299" r:id="rId10"/>
    <p:sldId id="300" r:id="rId11"/>
    <p:sldId id="302" r:id="rId12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Myriad Pro" panose="020B0503030403020204" charset="0"/>
      <p:regular r:id="rId18"/>
      <p:bold r:id="rId19"/>
      <p:italic r:id="rId20"/>
      <p:boldItalic r:id="rId21"/>
    </p:embeddedFont>
    <p:embeddedFont>
      <p:font typeface="Myriad Pro Light" panose="020B0403030403020204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631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19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8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1.fntdata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8E301-3DFA-4C73-9BFF-EDACBE8CE9B5}" type="datetimeFigureOut">
              <a:rPr lang="en-IN" smtClean="0"/>
              <a:t>10-05-2021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A05934-9E10-4F0A-88EF-5F62E8EA335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4509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4285397"/>
            <a:ext cx="12192000" cy="2572603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1444" y="1122363"/>
            <a:ext cx="11296184" cy="2387600"/>
          </a:xfrm>
        </p:spPr>
        <p:txBody>
          <a:bodyPr anchor="b"/>
          <a:lstStyle>
            <a:lvl1pPr algn="ctr">
              <a:defRPr sz="6000" b="1" i="0">
                <a:latin typeface="Myriad Pro" panose="020B05030304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7684" y="194184"/>
            <a:ext cx="2478783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5019675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48782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5341434"/>
            <a:ext cx="12192000" cy="1516566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1444" y="1122363"/>
            <a:ext cx="11296184" cy="2387600"/>
          </a:xfrm>
        </p:spPr>
        <p:txBody>
          <a:bodyPr anchor="b"/>
          <a:lstStyle>
            <a:lvl1pPr algn="ctr">
              <a:defRPr sz="6000" b="1" i="0">
                <a:latin typeface="Myriad Pro" panose="020B05030304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7684" y="194184"/>
            <a:ext cx="2478783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5847556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94554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59780" y="1233866"/>
            <a:ext cx="11296184" cy="2387600"/>
          </a:xfr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Myriad Pro" panose="020B05030304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268" y="305687"/>
            <a:ext cx="2478783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9780" y="3837899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7940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3C0F6329-576D-4C21-8FF7-61FA27709438}" type="datetimeFigureOut">
              <a:rPr lang="en-US" smtClean="0"/>
              <a:pPr/>
              <a:t>5/10/2021</a:t>
            </a:fld>
            <a:endParaRPr lang="en-US">
              <a:latin typeface="Myriad Pro" panose="020B0503030403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endParaRPr lang="en-US">
              <a:latin typeface="Myriad Pro" panose="020B0503030403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‹#›</a:t>
            </a:fld>
            <a:endParaRPr lang="en-US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761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0">
                <a:latin typeface="Myriad Pro" panose="020B05030304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3C0F6329-576D-4C21-8FF7-61FA27709438}" type="datetimeFigureOut">
              <a:rPr lang="en-US" smtClean="0"/>
              <a:pPr/>
              <a:t>5/10/2021</a:t>
            </a:fld>
            <a:endParaRPr lang="en-US">
              <a:latin typeface="Myriad Pro" panose="020B0503030403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endParaRPr lang="en-US">
              <a:latin typeface="Myriad Pro" panose="020B0503030403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451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3C0F6329-576D-4C21-8FF7-61FA27709438}" type="datetimeFigureOut">
              <a:rPr lang="en-US" smtClean="0"/>
              <a:pPr/>
              <a:t>5/10/2021</a:t>
            </a:fld>
            <a:endParaRPr lang="en-US">
              <a:latin typeface="Myriad Pro" panose="020B0503030403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endParaRPr lang="en-US">
              <a:latin typeface="Myriad Pro" panose="020B0503030403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867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3C0F6329-576D-4C21-8FF7-61FA27709438}" type="datetimeFigureOut">
              <a:rPr lang="en-US" smtClean="0"/>
              <a:pPr/>
              <a:t>5/10/2021</a:t>
            </a:fld>
            <a:endParaRPr lang="en-US">
              <a:latin typeface="Myriad Pro" panose="020B0503030403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endParaRPr lang="en-US">
              <a:latin typeface="Myriad Pro" panose="020B0503030403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219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3C0F6329-576D-4C21-8FF7-61FA27709438}" type="datetimeFigureOut">
              <a:rPr lang="en-US" smtClean="0"/>
              <a:pPr/>
              <a:t>5/10/2021</a:t>
            </a:fld>
            <a:endParaRPr lang="en-US">
              <a:latin typeface="Myriad Pro" panose="020B0503030403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endParaRPr lang="en-US">
              <a:latin typeface="Myriad Pro" panose="020B0503030403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‹#›</a:t>
            </a:fld>
            <a:endParaRPr lang="en-US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594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‹#›</a:t>
            </a:fld>
            <a:endParaRPr lang="en-US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596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4696" y="0"/>
            <a:ext cx="7850299" cy="1173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696" y="149391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97628" y="6492875"/>
            <a:ext cx="4943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‹#›</a:t>
            </a:fld>
            <a:endParaRPr lang="en-US">
              <a:latin typeface="Myriad Pro" panose="020B0503030403020204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1155282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07572" y="105845"/>
            <a:ext cx="1207227" cy="90409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497638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5592496" y="6592129"/>
            <a:ext cx="1023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solidFill>
                  <a:schemeClr val="bg1">
                    <a:lumMod val="75000"/>
                  </a:schemeClr>
                </a:solidFill>
                <a:latin typeface="Myriad Pro Light" panose="020B0603030403020204" pitchFamily="34" charset="0"/>
              </a:rPr>
              <a:t>© 2020 oneM2M</a:t>
            </a:r>
          </a:p>
          <a:p>
            <a:endParaRPr lang="en-US" sz="900">
              <a:solidFill>
                <a:schemeClr val="bg1">
                  <a:lumMod val="50000"/>
                </a:schemeClr>
              </a:solidFill>
              <a:latin typeface="Myriad Pro Light" panose="020B06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894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C63133"/>
          </a:solidFill>
          <a:latin typeface="Myriad Pro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futureiot.tech/global-initiative-pushes-for-sustainability-in-iot-deployments/" TargetMode="External"/><Relationship Id="rId2" Type="http://schemas.openxmlformats.org/officeDocument/2006/relationships/hyperlink" Target="https://www.totaltele.com/509367/oneM2M-launches-new-initiative-to-promote-sustainability-via-IoT-technologies-and-open-standard-systems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enterprisetalk.com/news/onem2m-launches-new-initiative-to-promote-sustainability-via-iot-technologies-and-open-standard-systems/" TargetMode="External"/><Relationship Id="rId5" Type="http://schemas.openxmlformats.org/officeDocument/2006/relationships/hyperlink" Target="http://www.connectivity4ir.co.uk/article/184596/New-initiative-promotes-sustainability-via-IoT-technologies-and-open-standard-systems.aspx" TargetMode="External"/><Relationship Id="rId4" Type="http://schemas.openxmlformats.org/officeDocument/2006/relationships/hyperlink" Target="https://itbrief.com.au/story/onem2m-launches-new-iot-initiative-focused-on-sustainability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/>
              <a:t>oneM2M Sustainability Initiative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1B550-7CF2-4283-9092-C0AEF1549117}" type="slidenum">
              <a:rPr lang="en-US" smtClean="0"/>
              <a:t>1</a:t>
            </a:fld>
            <a:endParaRPr lang="en-US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PRELIMINARY WORKPLAN (Work-in-Progress)</a:t>
            </a:r>
          </a:p>
          <a:p>
            <a:endParaRPr lang="en-US"/>
          </a:p>
          <a:p>
            <a:r>
              <a:rPr lang="en-US">
                <a:latin typeface="Myriad Pro"/>
              </a:rPr>
              <a:t>5/8/2021</a:t>
            </a:r>
          </a:p>
        </p:txBody>
      </p:sp>
    </p:spTree>
    <p:extLst>
      <p:ext uri="{BB962C8B-B14F-4D97-AF65-F5344CB8AC3E}">
        <p14:creationId xmlns:p14="http://schemas.microsoft.com/office/powerpoint/2010/main" val="3547558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B0CA7-2701-43B2-A83C-C86CC8620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0"/>
            <a:ext cx="9642730" cy="1173570"/>
          </a:xfrm>
        </p:spPr>
        <p:txBody>
          <a:bodyPr>
            <a:normAutofit fontScale="90000"/>
          </a:bodyPr>
          <a:lstStyle/>
          <a:p>
            <a:r>
              <a:rPr lang="en-US">
                <a:latin typeface="Myriad Pro"/>
              </a:rPr>
              <a:t>Positive coverage for the launch of oneM2M's Sustainability initiative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55B0-C16A-4BA7-9160-2B7ECDF626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sz="2000" dirty="0">
                <a:latin typeface="Myriad Pro"/>
              </a:rPr>
              <a:t>Covered in 19 outlets including:</a:t>
            </a:r>
            <a:endParaRPr lang="en-US" sz="2000" dirty="0">
              <a:latin typeface="Myriad Pro"/>
            </a:endParaRPr>
          </a:p>
          <a:p>
            <a:pPr lvl="1"/>
            <a:r>
              <a:rPr lang="en-GB" sz="1600" dirty="0">
                <a:latin typeface="Myriad Pro"/>
              </a:rPr>
              <a:t>Total Telecom - </a:t>
            </a:r>
            <a:r>
              <a:rPr lang="en-GB" sz="1600" dirty="0">
                <a:latin typeface="Myriad Pro"/>
                <a:hlinkClick r:id="rId2"/>
              </a:rPr>
              <a:t>oneM2M launches new initiative to promote sustainability via IoT technologies and open-standard systems</a:t>
            </a:r>
            <a:endParaRPr lang="en-GB" sz="1600" dirty="0">
              <a:latin typeface="Myriad Pro"/>
            </a:endParaRPr>
          </a:p>
          <a:p>
            <a:pPr lvl="1"/>
            <a:r>
              <a:rPr lang="en-GB" sz="1600" dirty="0">
                <a:latin typeface="Myriad Pro"/>
              </a:rPr>
              <a:t>Future IoT - </a:t>
            </a:r>
            <a:r>
              <a:rPr lang="en-GB" sz="1600" dirty="0">
                <a:latin typeface="Myriad Pro"/>
                <a:hlinkClick r:id="rId3"/>
              </a:rPr>
              <a:t>Global initiative pushes for sustainability in IoT deployments</a:t>
            </a:r>
            <a:endParaRPr lang="en-US" sz="1600" dirty="0">
              <a:latin typeface="Myriad Pro"/>
            </a:endParaRPr>
          </a:p>
          <a:p>
            <a:pPr lvl="1"/>
            <a:r>
              <a:rPr lang="en-US" sz="1600" dirty="0">
                <a:latin typeface="Myriad Pro"/>
              </a:rPr>
              <a:t>IT Brief - </a:t>
            </a:r>
            <a:r>
              <a:rPr lang="en-US" sz="1600" dirty="0">
                <a:latin typeface="Myriad Pro"/>
                <a:hlinkClick r:id="rId4"/>
              </a:rPr>
              <a:t>oneM2M launches new IoT initiative focused on sustainability</a:t>
            </a:r>
            <a:endParaRPr lang="en-US" sz="1600" dirty="0">
              <a:latin typeface="Myriad Pro"/>
            </a:endParaRPr>
          </a:p>
          <a:p>
            <a:pPr lvl="1"/>
            <a:r>
              <a:rPr lang="en-US" sz="1600" dirty="0">
                <a:latin typeface="Myriad Pro"/>
                <a:hlinkClick r:id="rId5"/>
              </a:rPr>
              <a:t>Connectivity for the 4th Industrial Revolution</a:t>
            </a:r>
            <a:r>
              <a:rPr lang="en-US" sz="1600" dirty="0">
                <a:latin typeface="Myriad Pro"/>
              </a:rPr>
              <a:t> </a:t>
            </a:r>
          </a:p>
          <a:p>
            <a:pPr lvl="1"/>
            <a:r>
              <a:rPr lang="en-US" sz="1600" dirty="0">
                <a:latin typeface="Myriad Pro"/>
                <a:hlinkClick r:id="rId6"/>
              </a:rPr>
              <a:t>Enterprise Talk</a:t>
            </a:r>
            <a:endParaRPr lang="en-US" sz="1600" dirty="0">
              <a:latin typeface="Myriad Pro"/>
            </a:endParaRPr>
          </a:p>
          <a:p>
            <a:endParaRPr lang="en-US" sz="1600" dirty="0">
              <a:latin typeface="Myriad Pro"/>
            </a:endParaRPr>
          </a:p>
          <a:p>
            <a:r>
              <a:rPr lang="en-US" sz="2000" dirty="0">
                <a:latin typeface="Myriad Pro"/>
              </a:rPr>
              <a:t>Speaking Invitations </a:t>
            </a:r>
          </a:p>
          <a:p>
            <a:pPr lvl="1"/>
            <a:r>
              <a:rPr lang="en-US" sz="1600" dirty="0">
                <a:latin typeface="Myriad Pro"/>
              </a:rPr>
              <a:t>6GWorld Webinar </a:t>
            </a:r>
            <a:r>
              <a:rPr lang="en-US" sz="1600" dirty="0">
                <a:solidFill>
                  <a:srgbClr val="C00000"/>
                </a:solidFill>
                <a:latin typeface="Myriad Pro"/>
              </a:rPr>
              <a:t>(Completed April 21, 2021)</a:t>
            </a:r>
          </a:p>
          <a:p>
            <a:pPr lvl="1"/>
            <a:r>
              <a:rPr lang="en-US" sz="1600" dirty="0">
                <a:latin typeface="Myriad Pro"/>
              </a:rPr>
              <a:t>Interview with Dale on the Peggy Smedley Radio show </a:t>
            </a:r>
            <a:r>
              <a:rPr lang="en-US" sz="1600" dirty="0">
                <a:solidFill>
                  <a:srgbClr val="C00000"/>
                </a:solidFill>
                <a:latin typeface="Myriad Pro"/>
              </a:rPr>
              <a:t>(Scheduled May 2021)</a:t>
            </a:r>
          </a:p>
          <a:p>
            <a:pPr lvl="1"/>
            <a:r>
              <a:rPr lang="en-US" sz="1600" dirty="0">
                <a:latin typeface="Myriad Pro"/>
              </a:rPr>
              <a:t>AIOTI Event </a:t>
            </a:r>
            <a:r>
              <a:rPr lang="en-US" sz="1600" dirty="0">
                <a:solidFill>
                  <a:srgbClr val="C00000"/>
                </a:solidFill>
                <a:latin typeface="Myriad Pro"/>
              </a:rPr>
              <a:t>(Scheduled September 2021)</a:t>
            </a:r>
          </a:p>
          <a:p>
            <a:endParaRPr lang="en-US" sz="2000" dirty="0">
              <a:latin typeface="Myriad Pro"/>
            </a:endParaRPr>
          </a:p>
          <a:p>
            <a:endParaRPr lang="en-US" sz="2000" dirty="0"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175556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6B47-1B6F-4BD5-B6F6-B4C60B2E7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Myriad Pro"/>
              </a:rPr>
              <a:t>High-level 'Next Steps'</a:t>
            </a: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66F3C5-82B2-4D95-ACD2-809EEFEA0B22}"/>
              </a:ext>
            </a:extLst>
          </p:cNvPr>
          <p:cNvSpPr txBox="1"/>
          <p:nvPr/>
        </p:nvSpPr>
        <p:spPr>
          <a:xfrm>
            <a:off x="3650672" y="1693718"/>
            <a:ext cx="721994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/>
              <a:t>Invite your organization's colleagues who are involved in sustainability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cs typeface="Calibri"/>
              </a:rPr>
              <a:t>Sustainability experts interested in leveraging IoT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cs typeface="Calibri"/>
              </a:rPr>
              <a:t>Others?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341FEF-4B48-4A46-88B3-21453A39FEF4}"/>
              </a:ext>
            </a:extLst>
          </p:cNvPr>
          <p:cNvSpPr/>
          <p:nvPr/>
        </p:nvSpPr>
        <p:spPr>
          <a:xfrm>
            <a:off x="521276" y="1629640"/>
            <a:ext cx="3099954" cy="10390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ea typeface="+mn-lt"/>
                <a:cs typeface="+mn-lt"/>
              </a:rPr>
              <a:t>1. Planning &amp; Recruiting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9583BED-64DC-4B25-857B-6C0072906E9D}"/>
              </a:ext>
            </a:extLst>
          </p:cNvPr>
          <p:cNvSpPr/>
          <p:nvPr/>
        </p:nvSpPr>
        <p:spPr>
          <a:xfrm>
            <a:off x="1270286" y="3300844"/>
            <a:ext cx="5559136" cy="1030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cs typeface="Calibri"/>
              </a:rPr>
              <a:t>2. </a:t>
            </a:r>
            <a:r>
              <a:rPr lang="en-US">
                <a:ea typeface="+mn-lt"/>
                <a:cs typeface="+mn-lt"/>
              </a:rPr>
              <a:t>Raise Profile &amp; Organize Communities of Interest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406E7E7-D7C8-4CBC-88EB-BC048CFEDFAF}"/>
              </a:ext>
            </a:extLst>
          </p:cNvPr>
          <p:cNvSpPr/>
          <p:nvPr/>
        </p:nvSpPr>
        <p:spPr>
          <a:xfrm>
            <a:off x="2945821" y="4954730"/>
            <a:ext cx="5844886" cy="10390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cs typeface="Calibri"/>
              </a:rPr>
              <a:t>3</a:t>
            </a:r>
            <a:r>
              <a:rPr lang="en-US">
                <a:ea typeface="+mn-lt"/>
                <a:cs typeface="+mn-lt"/>
              </a:rPr>
              <a:t>. Longer Term Initiatives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E3B647-0443-4387-AA5E-DF460684B1AB}"/>
              </a:ext>
            </a:extLst>
          </p:cNvPr>
          <p:cNvSpPr txBox="1"/>
          <p:nvPr/>
        </p:nvSpPr>
        <p:spPr>
          <a:xfrm>
            <a:off x="6828558" y="3321625"/>
            <a:ext cx="4475018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/>
              <a:t>Publish short articles/example applications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Arrange webinar(s)</a:t>
            </a:r>
            <a:endParaRPr lang="en-US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cs typeface="Calibri"/>
              </a:rPr>
              <a:t>Longer-format 'thought-leadership' Papers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781E1D-88DD-45AC-AFBF-B1E5CA657712}"/>
              </a:ext>
            </a:extLst>
          </p:cNvPr>
          <p:cNvSpPr txBox="1"/>
          <p:nvPr/>
        </p:nvSpPr>
        <p:spPr>
          <a:xfrm>
            <a:off x="8794171" y="4880261"/>
            <a:ext cx="3366655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/>
              <a:t>Sector Liaisons (on-going)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cs typeface="Calibri"/>
              </a:rPr>
              <a:t>New standardization requirements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cs typeface="Calibri"/>
              </a:rPr>
              <a:t>Pilot/Test-bed projects</a:t>
            </a:r>
          </a:p>
        </p:txBody>
      </p:sp>
    </p:spTree>
    <p:extLst>
      <p:ext uri="{BB962C8B-B14F-4D97-AF65-F5344CB8AC3E}">
        <p14:creationId xmlns:p14="http://schemas.microsoft.com/office/powerpoint/2010/main" val="3605216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A2C093D-A4D8-45A3-917C-78BC40E65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0"/>
            <a:ext cx="9836915" cy="1173570"/>
          </a:xfrm>
        </p:spPr>
        <p:txBody>
          <a:bodyPr>
            <a:noAutofit/>
          </a:bodyPr>
          <a:lstStyle/>
          <a:p>
            <a:r>
              <a:rPr lang="en-GB" sz="3200">
                <a:latin typeface="Myriad Pro"/>
              </a:rPr>
              <a:t>Request for suggestions and volunteers </a:t>
            </a:r>
            <a:br>
              <a:rPr lang="en-GB" sz="3200">
                <a:latin typeface="Myriad Pro"/>
              </a:rPr>
            </a:br>
            <a:r>
              <a:rPr lang="en-GB" sz="3200">
                <a:latin typeface="Myriad Pro"/>
              </a:rPr>
              <a:t>(</a:t>
            </a:r>
            <a:r>
              <a:rPr lang="en-GB" sz="3200">
                <a:solidFill>
                  <a:schemeClr val="bg2">
                    <a:lumMod val="50000"/>
                  </a:schemeClr>
                </a:solidFill>
                <a:latin typeface="Myriad Pro"/>
              </a:rPr>
              <a:t>black text = firm</a:t>
            </a:r>
            <a:r>
              <a:rPr lang="en-GB" sz="3200">
                <a:latin typeface="Myriad Pro"/>
              </a:rPr>
              <a:t>, red text = proposed)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1265122D-EF6A-47F6-B656-37971B578B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8551286"/>
              </p:ext>
            </p:extLst>
          </p:nvPr>
        </p:nvGraphicFramePr>
        <p:xfrm>
          <a:off x="309583" y="1223257"/>
          <a:ext cx="11687684" cy="5125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8750">
                  <a:extLst>
                    <a:ext uri="{9D8B030D-6E8A-4147-A177-3AD203B41FA5}">
                      <a16:colId xmlns:a16="http://schemas.microsoft.com/office/drawing/2014/main" val="1895711775"/>
                    </a:ext>
                  </a:extLst>
                </a:gridCol>
                <a:gridCol w="931334">
                  <a:extLst>
                    <a:ext uri="{9D8B030D-6E8A-4147-A177-3AD203B41FA5}">
                      <a16:colId xmlns:a16="http://schemas.microsoft.com/office/drawing/2014/main" val="635675053"/>
                    </a:ext>
                  </a:extLst>
                </a:gridCol>
                <a:gridCol w="956733">
                  <a:extLst>
                    <a:ext uri="{9D8B030D-6E8A-4147-A177-3AD203B41FA5}">
                      <a16:colId xmlns:a16="http://schemas.microsoft.com/office/drawing/2014/main" val="200045724"/>
                    </a:ext>
                  </a:extLst>
                </a:gridCol>
                <a:gridCol w="897467">
                  <a:extLst>
                    <a:ext uri="{9D8B030D-6E8A-4147-A177-3AD203B41FA5}">
                      <a16:colId xmlns:a16="http://schemas.microsoft.com/office/drawing/2014/main" val="923694523"/>
                    </a:ext>
                  </a:extLst>
                </a:gridCol>
                <a:gridCol w="956733">
                  <a:extLst>
                    <a:ext uri="{9D8B030D-6E8A-4147-A177-3AD203B41FA5}">
                      <a16:colId xmlns:a16="http://schemas.microsoft.com/office/drawing/2014/main" val="3938060030"/>
                    </a:ext>
                  </a:extLst>
                </a:gridCol>
                <a:gridCol w="855133">
                  <a:extLst>
                    <a:ext uri="{9D8B030D-6E8A-4147-A177-3AD203B41FA5}">
                      <a16:colId xmlns:a16="http://schemas.microsoft.com/office/drawing/2014/main" val="2707471870"/>
                    </a:ext>
                  </a:extLst>
                </a:gridCol>
                <a:gridCol w="897467">
                  <a:extLst>
                    <a:ext uri="{9D8B030D-6E8A-4147-A177-3AD203B41FA5}">
                      <a16:colId xmlns:a16="http://schemas.microsoft.com/office/drawing/2014/main" val="991310292"/>
                    </a:ext>
                  </a:extLst>
                </a:gridCol>
                <a:gridCol w="948267">
                  <a:extLst>
                    <a:ext uri="{9D8B030D-6E8A-4147-A177-3AD203B41FA5}">
                      <a16:colId xmlns:a16="http://schemas.microsoft.com/office/drawing/2014/main" val="125478259"/>
                    </a:ext>
                  </a:extLst>
                </a:gridCol>
                <a:gridCol w="939800">
                  <a:extLst>
                    <a:ext uri="{9D8B030D-6E8A-4147-A177-3AD203B41FA5}">
                      <a16:colId xmlns:a16="http://schemas.microsoft.com/office/drawing/2014/main" val="93738076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7654939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Apr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May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Jun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Jul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Aug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Sep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Oct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Nov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Dec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85699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/>
                        <a:t>oneM2M SSC Meetings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800" b="1"/>
                        <a:t>4/20 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800" b="1"/>
                        <a:t>SSC Kick-off Meeting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GB" sz="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45054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5/20 -</a:t>
                      </a:r>
                      <a:r>
                        <a:rPr lang="en-GB" sz="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45054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 </a:t>
                      </a:r>
                      <a:endParaRPr kumimoji="0" lang="en-GB" sz="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45054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45054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SSC Monthly Meeting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GB" sz="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45054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6/24 -</a:t>
                      </a:r>
                      <a:r>
                        <a:rPr lang="en-GB" sz="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45054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 </a:t>
                      </a:r>
                      <a:endParaRPr kumimoji="0" lang="en-GB" sz="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45054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4505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SSC Monthly </a:t>
                      </a:r>
                      <a:r>
                        <a:rPr kumimoji="0" lang="en-GB" sz="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45054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Meeting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GB" sz="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45054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7/22 -</a:t>
                      </a:r>
                      <a:r>
                        <a:rPr lang="en-GB" sz="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45054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 </a:t>
                      </a:r>
                      <a:endParaRPr kumimoji="0" lang="en-GB" sz="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45054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4505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SSC Monthly </a:t>
                      </a:r>
                      <a:r>
                        <a:rPr kumimoji="0" lang="en-GB" sz="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45054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Meeting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GB" sz="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45054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8/19 -</a:t>
                      </a:r>
                      <a:r>
                        <a:rPr lang="en-GB" sz="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45054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 </a:t>
                      </a:r>
                      <a:endParaRPr kumimoji="0" lang="en-GB" sz="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45054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4505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SSC Monthly </a:t>
                      </a:r>
                      <a:r>
                        <a:rPr kumimoji="0" lang="en-GB" sz="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45054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Meeting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GB" sz="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45054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9/23 -</a:t>
                      </a:r>
                      <a:r>
                        <a:rPr lang="en-GB" sz="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45054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 </a:t>
                      </a:r>
                      <a:endParaRPr kumimoji="0" lang="en-GB" sz="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45054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4505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SSC Monthly </a:t>
                      </a:r>
                      <a:r>
                        <a:rPr kumimoji="0" lang="en-GB" sz="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45054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Meeting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GB" sz="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45054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10/21 -</a:t>
                      </a:r>
                      <a:r>
                        <a:rPr lang="en-GB" sz="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45054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 </a:t>
                      </a:r>
                      <a:endParaRPr kumimoji="0" lang="en-GB" sz="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45054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4505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SSC Monthly </a:t>
                      </a:r>
                      <a:r>
                        <a:rPr kumimoji="0" lang="en-GB" sz="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45054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Meeting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GB" sz="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45054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11/28 -</a:t>
                      </a:r>
                      <a:r>
                        <a:rPr lang="en-GB" sz="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45054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 </a:t>
                      </a:r>
                      <a:endParaRPr kumimoji="0" lang="en-GB" sz="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45054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4505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SSC Monthly </a:t>
                      </a:r>
                      <a:r>
                        <a:rPr kumimoji="0" lang="en-GB" sz="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45054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Meeting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GB" sz="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45054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12/16 -</a:t>
                      </a:r>
                      <a:r>
                        <a:rPr lang="en-GB" sz="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45054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 </a:t>
                      </a:r>
                      <a:endParaRPr kumimoji="0" lang="en-GB" sz="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45054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4505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SSC Monthly </a:t>
                      </a:r>
                      <a:r>
                        <a:rPr kumimoji="0" lang="en-GB" sz="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45054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Meeting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67527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Recruiting Phase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2713" indent="-112713" algn="l">
                        <a:buFont typeface="Arial" panose="020B0604020202020204" pitchFamily="34" charset="0"/>
                        <a:buChar char="•"/>
                      </a:pPr>
                      <a:endParaRPr lang="en-GB" sz="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2713" indent="-112713" algn="l">
                        <a:buFont typeface="Arial" panose="020B0604020202020204" pitchFamily="34" charset="0"/>
                        <a:buChar char="•"/>
                      </a:pPr>
                      <a:endParaRPr lang="en-GB" sz="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2713" indent="-112713" algn="l">
                        <a:buFont typeface="Arial" panose="020B0604020202020204" pitchFamily="34" charset="0"/>
                        <a:buChar char="•"/>
                      </a:pPr>
                      <a:endParaRPr lang="en-GB" sz="800" b="1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8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68162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Quarterly Report </a:t>
                      </a:r>
                    </a:p>
                    <a:p>
                      <a:r>
                        <a:rPr lang="en-GB" sz="1100"/>
                        <a:t>(to SC, MARCOM, TP)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2713" indent="-112713" algn="ctr">
                        <a:buFont typeface="Arial" panose="020B0604020202020204" pitchFamily="34" charset="0"/>
                        <a:buChar char="•"/>
                      </a:pPr>
                      <a:endParaRPr lang="en-GB" sz="8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12713" indent="-112713" algn="ctr">
                        <a:buFont typeface="Arial" panose="020B0604020202020204" pitchFamily="34" charset="0"/>
                        <a:buChar char="•"/>
                      </a:pPr>
                      <a:endParaRPr lang="en-GB" sz="8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1"/>
                        <a:t>SSC Quarterly Report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8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SSC Quarterly Report</a:t>
                      </a:r>
                    </a:p>
                    <a:p>
                      <a:pPr marL="112713" indent="-112713" algn="ctr">
                        <a:buFont typeface="Arial" panose="020B0604020202020204" pitchFamily="34" charset="0"/>
                        <a:buChar char="•"/>
                      </a:pPr>
                      <a:endParaRPr lang="en-GB" sz="800" b="1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/>
                        <a:t>SSC Quarterly Report</a:t>
                      </a:r>
                    </a:p>
                    <a:p>
                      <a:pPr algn="ctr"/>
                      <a:endParaRPr lang="en-GB" sz="8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38604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/>
                        <a:t>Speaking Events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800" b="1"/>
                        <a:t>6GWorld web event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800" b="1"/>
                        <a:t>Peggy Smedley Show (podcast)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GB" sz="8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GB" sz="8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GB" sz="8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8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AIOTI event – IoT/Edge and UN SDGs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382888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/>
                        <a:t>Liaison Activities (AIOTI, ATIS, ETSI, GSMA, others)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8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GB" sz="800" b="1"/>
                        <a:t>Liaison initiated with AIOTI Digital for Green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074179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/>
                        <a:t>Executive Insight Articles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800" b="1"/>
                        <a:t>Dale Seed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800" b="1"/>
                        <a:t>(Convida)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800" b="1"/>
                        <a:t>Girish Ramachandran (TCS)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b="0" i="1" u="none" strike="noStrike" noProof="0">
                          <a:solidFill>
                            <a:srgbClr val="C00000"/>
                          </a:solidFill>
                          <a:latin typeface="Calibri"/>
                        </a:rPr>
                        <a:t>TBD</a:t>
                      </a:r>
                      <a:endParaRPr lang="en-GB" sz="8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en-GB" sz="800" b="0" i="1" u="none" strike="noStrike" noProof="0">
                          <a:solidFill>
                            <a:srgbClr val="C00000"/>
                          </a:solidFill>
                          <a:latin typeface="Calibri"/>
                        </a:rPr>
                        <a:t>TBD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kumimoji="0" lang="en-GB" sz="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TBD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kumimoji="0" lang="en-GB" sz="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TBD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kumimoji="0" lang="en-GB" sz="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TBD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kumimoji="0" lang="en-GB" sz="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TBD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kumimoji="0" lang="en-GB" sz="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TBD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638412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400"/>
                        <a:t>Webinars (e.g., industry experts)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8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800" b="0" i="1" u="none" strike="noStrike" noProof="0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40360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400"/>
                        <a:t>Position Papers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8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b="0" i="1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800" b="0" i="1" u="none" strike="noStrike" noProof="0">
                          <a:solidFill>
                            <a:srgbClr val="C00000"/>
                          </a:solidFill>
                          <a:latin typeface="Calibri"/>
                        </a:rPr>
                        <a:t>IoT and Sustainability (TBD)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0" i="1">
                          <a:solidFill>
                            <a:srgbClr val="C00000"/>
                          </a:solidFill>
                        </a:rPr>
                        <a:t>How IoT helps corporates to meet supply-chain reporting obligations (TBD)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014258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Short</a:t>
                      </a:r>
                      <a:r>
                        <a:rPr lang="en-US" sz="1400" b="0" i="0">
                          <a:solidFill>
                            <a:srgbClr val="545054"/>
                          </a:solidFill>
                          <a:effectLst/>
                          <a:latin typeface="Calibri" panose="020F0502020204030204" pitchFamily="34" charset="0"/>
                        </a:rPr>
                        <a:t> Articles on IoT Sustainability​</a:t>
                      </a:r>
                      <a:endParaRPr lang="en-US" sz="1400" b="0" i="0">
                        <a:solidFill>
                          <a:srgbClr val="545054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auto"/>
                      <a:r>
                        <a:rPr lang="en-GB" b="1" i="0">
                          <a:solidFill>
                            <a:srgbClr val="545054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auto"/>
                      <a:r>
                        <a:rPr lang="en-GB" b="1" i="1">
                          <a:solidFill>
                            <a:srgbClr val="545054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8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Architecture &amp; Governance magazine​</a:t>
                      </a:r>
                    </a:p>
                    <a:p>
                      <a:pPr algn="ctr" rtl="0" fontAlgn="base"/>
                      <a:r>
                        <a:rPr lang="en-GB" sz="8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8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ETSI Enjoy! article​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auto"/>
                      <a:r>
                        <a:rPr lang="en-GB" b="1" i="0">
                          <a:solidFill>
                            <a:srgbClr val="545054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auto"/>
                      <a:r>
                        <a:rPr lang="en-GB" b="1" i="0">
                          <a:solidFill>
                            <a:srgbClr val="545054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auto"/>
                      <a:r>
                        <a:rPr lang="en-GB" b="1" i="0">
                          <a:solidFill>
                            <a:srgbClr val="545054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auto"/>
                      <a:r>
                        <a:rPr lang="en-GB" b="1" i="0">
                          <a:solidFill>
                            <a:srgbClr val="545054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auto"/>
                      <a:r>
                        <a:rPr lang="en-GB" b="1" i="0">
                          <a:solidFill>
                            <a:srgbClr val="545054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315437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>
                          <a:solidFill>
                            <a:srgbClr val="C00000"/>
                          </a:solidFill>
                        </a:rPr>
                        <a:t>Guest Speaker Series?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8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100" b="1" i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82131324"/>
                  </a:ext>
                </a:extLst>
              </a:tr>
            </a:tbl>
          </a:graphicData>
        </a:graphic>
      </p:graphicFrame>
      <p:sp>
        <p:nvSpPr>
          <p:cNvPr id="4" name="Arrow: Right 3">
            <a:extLst>
              <a:ext uri="{FF2B5EF4-FFF2-40B4-BE49-F238E27FC236}">
                <a16:creationId xmlns:a16="http://schemas.microsoft.com/office/drawing/2014/main" id="{8DD56B88-BCB6-4E53-89C8-6796D0D3F0A8}"/>
              </a:ext>
            </a:extLst>
          </p:cNvPr>
          <p:cNvSpPr/>
          <p:nvPr/>
        </p:nvSpPr>
        <p:spPr>
          <a:xfrm>
            <a:off x="2988734" y="2099759"/>
            <a:ext cx="6872636" cy="279374"/>
          </a:xfrm>
          <a:prstGeom prst="rightArrow">
            <a:avLst>
              <a:gd name="adj1" fmla="val 89683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/>
              <a:t>Ad hoc initially, leading to sub-groups/deliverables as contributors and areas of common interest emerge</a:t>
            </a:r>
          </a:p>
        </p:txBody>
      </p:sp>
    </p:spTree>
    <p:extLst>
      <p:ext uri="{BB962C8B-B14F-4D97-AF65-F5344CB8AC3E}">
        <p14:creationId xmlns:p14="http://schemas.microsoft.com/office/powerpoint/2010/main" val="501062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6134D-C520-4852-B65D-7B7268F23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0"/>
            <a:ext cx="9452230" cy="1173570"/>
          </a:xfrm>
        </p:spPr>
        <p:txBody>
          <a:bodyPr>
            <a:normAutofit/>
          </a:bodyPr>
          <a:lstStyle/>
          <a:p>
            <a:r>
              <a:rPr lang="en-US">
                <a:latin typeface="Myriad Pro"/>
              </a:rPr>
              <a:t>Case-study ideas – 1-page format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BB571-B666-46BF-9FB0-E6EFB638DCC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>
                <a:latin typeface="Myriad Pro"/>
              </a:rPr>
              <a:t>Aim for short case studies (see template on right) and include an image/illustration as needed</a:t>
            </a:r>
          </a:p>
          <a:p>
            <a:endParaRPr lang="en-US"/>
          </a:p>
          <a:p>
            <a:r>
              <a:rPr lang="en-US">
                <a:latin typeface="Myriad Pro"/>
              </a:rPr>
              <a:t>Promote via:</a:t>
            </a:r>
            <a:endParaRPr lang="en-US"/>
          </a:p>
          <a:p>
            <a:pPr lvl="1"/>
            <a:r>
              <a:rPr lang="en-US">
                <a:latin typeface="Myriad Pro"/>
              </a:rPr>
              <a:t>oneM2M executive interview (on oneM2M.org, LinkedIn and Twitter)</a:t>
            </a:r>
          </a:p>
          <a:p>
            <a:pPr lvl="1"/>
            <a:r>
              <a:rPr lang="en-US">
                <a:latin typeface="Myriad Pro"/>
              </a:rPr>
              <a:t>Short article in trade press where there is demand for 1 or 2 articles per month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BE52471-40A4-41B1-B255-86316D84CC93}"/>
              </a:ext>
            </a:extLst>
          </p:cNvPr>
          <p:cNvSpPr/>
          <p:nvPr/>
        </p:nvSpPr>
        <p:spPr>
          <a:xfrm>
            <a:off x="6838083" y="1911059"/>
            <a:ext cx="4788476" cy="536864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545054"/>
                </a:solidFill>
                <a:cs typeface="Calibri"/>
              </a:rPr>
              <a:t>Headline - "Benefit Delivered"</a:t>
            </a:r>
            <a:endParaRPr lang="en-US">
              <a:solidFill>
                <a:srgbClr val="545054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0A32E19-1985-4E92-94E9-540BF76648F2}"/>
              </a:ext>
            </a:extLst>
          </p:cNvPr>
          <p:cNvSpPr/>
          <p:nvPr/>
        </p:nvSpPr>
        <p:spPr>
          <a:xfrm>
            <a:off x="6838082" y="2502764"/>
            <a:ext cx="4788476" cy="1246908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solidFill>
                  <a:srgbClr val="545054"/>
                </a:solidFill>
                <a:cs typeface="Calibri"/>
              </a:rPr>
              <a:t>Description of situation and problem/challenge addressed</a:t>
            </a:r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E6AC836-9F67-4ED4-B8A2-9518A04F808D}"/>
              </a:ext>
            </a:extLst>
          </p:cNvPr>
          <p:cNvSpPr/>
          <p:nvPr/>
        </p:nvSpPr>
        <p:spPr>
          <a:xfrm>
            <a:off x="6864059" y="3804513"/>
            <a:ext cx="4788476" cy="1246908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285750" indent="-285750">
              <a:buFont typeface="Arial"/>
              <a:buChar char="•"/>
            </a:pPr>
            <a:r>
              <a:rPr lang="en-US">
                <a:solidFill>
                  <a:srgbClr val="545054"/>
                </a:solidFill>
                <a:cs typeface="Calibri"/>
              </a:rPr>
              <a:t>Description of solution (technical, implementation, change management etc.)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solidFill>
                  <a:srgbClr val="545054"/>
                </a:solidFill>
                <a:cs typeface="Calibri"/>
              </a:rPr>
              <a:t>Significant outcomes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776AC9A-5726-49B3-876A-68A60955AB0D}"/>
              </a:ext>
            </a:extLst>
          </p:cNvPr>
          <p:cNvSpPr/>
          <p:nvPr/>
        </p:nvSpPr>
        <p:spPr>
          <a:xfrm>
            <a:off x="6864058" y="5106263"/>
            <a:ext cx="4788476" cy="1246908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545054"/>
                </a:solidFill>
                <a:cs typeface="Calibri"/>
              </a:rPr>
              <a:t>Key dependencies that led to a successful outcome</a:t>
            </a: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545054"/>
                </a:solidFill>
                <a:cs typeface="Calibri"/>
              </a:rPr>
              <a:t>Advice/recommendations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1FFDC9-C3F3-4F79-AB39-597D48C3FD03}"/>
              </a:ext>
            </a:extLst>
          </p:cNvPr>
          <p:cNvSpPr txBox="1"/>
          <p:nvPr/>
        </p:nvSpPr>
        <p:spPr>
          <a:xfrm>
            <a:off x="7261514" y="1425286"/>
            <a:ext cx="356581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latin typeface="Myriad Pro"/>
              </a:rPr>
              <a:t>Suggested Case-study Format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389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164EF-FBA1-470A-85F5-811AB450E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Myriad Pro"/>
              </a:rPr>
              <a:t>Webinar Ideas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DCBA66-19BE-439D-9096-C6732615A9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>
                <a:latin typeface="Myriad Pro"/>
              </a:rPr>
              <a:t>Cross-disciplinary experts discuss opportunities at the intersection of IoT and sustainability</a:t>
            </a:r>
          </a:p>
          <a:p>
            <a:pPr lvl="1"/>
            <a:r>
              <a:rPr lang="en-US" sz="2000">
                <a:latin typeface="Myriad Pro"/>
              </a:rPr>
              <a:t>IoT experts - possibilities enabled by IoT technologies</a:t>
            </a:r>
            <a:endParaRPr lang="en-US" sz="2000"/>
          </a:p>
          <a:p>
            <a:pPr lvl="1"/>
            <a:r>
              <a:rPr lang="en-US" sz="2000">
                <a:latin typeface="Myriad Pro"/>
              </a:rPr>
              <a:t>Sustainability experts - what goals organizations are setting themselves</a:t>
            </a:r>
            <a:endParaRPr lang="en-US" sz="2000"/>
          </a:p>
          <a:p>
            <a:pPr lvl="1"/>
            <a:r>
              <a:rPr lang="en-US" sz="2000">
                <a:latin typeface="Myriad Pro"/>
              </a:rPr>
              <a:t>Corporate representatives – how is sustainability being tackled in one organization? </a:t>
            </a:r>
            <a:endParaRPr lang="en-US" sz="2000"/>
          </a:p>
          <a:p>
            <a:endParaRPr lang="en-US" sz="2400"/>
          </a:p>
          <a:p>
            <a:r>
              <a:rPr lang="en-US" sz="2400">
                <a:latin typeface="Myriad Pro"/>
              </a:rPr>
              <a:t>Industry-analyst discussion</a:t>
            </a:r>
          </a:p>
          <a:p>
            <a:pPr lvl="1"/>
            <a:r>
              <a:rPr lang="en-US" sz="2000">
                <a:latin typeface="Myriad Pro"/>
              </a:rPr>
              <a:t>Moderated discussion among analysts that have written about ICT and sustainability</a:t>
            </a:r>
          </a:p>
          <a:p>
            <a:pPr lvl="1"/>
            <a:endParaRPr lang="en-US" sz="2000">
              <a:latin typeface="Myriad Pro"/>
            </a:endParaRPr>
          </a:p>
          <a:p>
            <a:r>
              <a:rPr lang="en-US" sz="2400">
                <a:latin typeface="Myriad Pro"/>
              </a:rPr>
              <a:t>Other topics?</a:t>
            </a:r>
          </a:p>
        </p:txBody>
      </p:sp>
    </p:spTree>
    <p:extLst>
      <p:ext uri="{BB962C8B-B14F-4D97-AF65-F5344CB8AC3E}">
        <p14:creationId xmlns:p14="http://schemas.microsoft.com/office/powerpoint/2010/main" val="2708022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A4F38-6635-41D1-B01B-8D3C391CD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0"/>
            <a:ext cx="9737980" cy="1173570"/>
          </a:xfrm>
        </p:spPr>
        <p:txBody>
          <a:bodyPr>
            <a:normAutofit/>
          </a:bodyPr>
          <a:lstStyle/>
          <a:p>
            <a:r>
              <a:rPr lang="en-US">
                <a:latin typeface="Myriad Pro"/>
              </a:rPr>
              <a:t>Ideas for Thought-leadership Papers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CD78DC-CC33-4102-B6AD-7359D4837F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>
                <a:latin typeface="Myriad Pro"/>
              </a:rPr>
              <a:t>Collection of case studies on how IoT technologies and solutions are enabling sustainability </a:t>
            </a:r>
          </a:p>
          <a:p>
            <a:pPr lvl="1"/>
            <a:r>
              <a:rPr lang="en-US">
                <a:latin typeface="Myriad Pro"/>
              </a:rPr>
              <a:t>based on 5-10 member contributions</a:t>
            </a:r>
          </a:p>
          <a:p>
            <a:endParaRPr lang="en-US">
              <a:latin typeface="Myriad Pro"/>
            </a:endParaRPr>
          </a:p>
          <a:p>
            <a:r>
              <a:rPr lang="en-GB">
                <a:latin typeface="Myriad Pro"/>
              </a:rPr>
              <a:t>How IoT can help corporates to meet supply-chain/sustainability reporting obligations </a:t>
            </a:r>
          </a:p>
          <a:p>
            <a:endParaRPr lang="en-GB">
              <a:latin typeface="Myriad Pro"/>
            </a:endParaRPr>
          </a:p>
          <a:p>
            <a:r>
              <a:rPr lang="en-GB">
                <a:latin typeface="Myriad Pro"/>
              </a:rPr>
              <a:t>Contribute IoT/oneM2M perspective to other industry initiatives</a:t>
            </a:r>
          </a:p>
          <a:p>
            <a:endParaRPr lang="en-GB">
              <a:latin typeface="Myriad Pro"/>
            </a:endParaRPr>
          </a:p>
          <a:p>
            <a:r>
              <a:rPr lang="en-GB">
                <a:latin typeface="Myriad Pro"/>
              </a:rPr>
              <a:t>Other?</a:t>
            </a:r>
            <a:endParaRPr lang="en-GB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98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A4F38-6635-41D1-B01B-8D3C391CD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0"/>
            <a:ext cx="9737980" cy="1173570"/>
          </a:xfrm>
        </p:spPr>
        <p:txBody>
          <a:bodyPr>
            <a:normAutofit/>
          </a:bodyPr>
          <a:lstStyle/>
          <a:p>
            <a:r>
              <a:rPr lang="en-US">
                <a:latin typeface="Myriad Pro"/>
              </a:rPr>
              <a:t>Ideas for Guest Speaker Series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CD78DC-CC33-4102-B6AD-7359D4837F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696" y="1493919"/>
            <a:ext cx="11132374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>
                <a:latin typeface="Myriad Pro"/>
              </a:rPr>
              <a:t>Invite folks from industry, academia, research, government, SDOs, etc. to share with us their experiences and thoughts regarding sustainability and/or IoT technologies and deployments.</a:t>
            </a:r>
          </a:p>
          <a:p>
            <a:pPr lvl="1"/>
            <a:r>
              <a:rPr lang="en-US" sz="2200">
                <a:latin typeface="Myriad Pro"/>
              </a:rPr>
              <a:t>E.g., Success stories, challenges, requirements, use cases, deployment experiences, etc.</a:t>
            </a:r>
          </a:p>
          <a:p>
            <a:r>
              <a:rPr lang="en-US" sz="2200">
                <a:latin typeface="Myriad Pro"/>
              </a:rPr>
              <a:t>These sessions would be informal, include open discussion with oneM2M SSC members and could take place in our regular oneM2M conference calls</a:t>
            </a:r>
          </a:p>
          <a:p>
            <a:r>
              <a:rPr lang="en-US" sz="2200">
                <a:latin typeface="Myriad Pro"/>
              </a:rPr>
              <a:t>May be well-suited for individuals who have related experiences to share, but do not have the time &amp; bandwidth to attend oneM2M SSC on a more regular basis</a:t>
            </a:r>
          </a:p>
          <a:p>
            <a:r>
              <a:rPr lang="en-GB" sz="2200">
                <a:latin typeface="Myriad Pro"/>
              </a:rPr>
              <a:t>oneM2M SSC can leverage these discussions to kick-start ideas for more formal oneM2M speaking events, webinars, position papers, short articles and standardization use cases and requirements.</a:t>
            </a:r>
            <a:endParaRPr lang="en-GB" sz="2200"/>
          </a:p>
          <a:p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16488059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ne2m">
      <a:dk1>
        <a:srgbClr val="545054"/>
      </a:dk1>
      <a:lt1>
        <a:sysClr val="window" lastClr="FFFFFF"/>
      </a:lt1>
      <a:dk2>
        <a:srgbClr val="000000"/>
      </a:dk2>
      <a:lt2>
        <a:srgbClr val="E7E6E6"/>
      </a:lt2>
      <a:accent1>
        <a:srgbClr val="C00000"/>
      </a:accent1>
      <a:accent2>
        <a:srgbClr val="545054"/>
      </a:accent2>
      <a:accent3>
        <a:srgbClr val="A5A5A5"/>
      </a:accent3>
      <a:accent4>
        <a:srgbClr val="F6921E"/>
      </a:accent4>
      <a:accent5>
        <a:srgbClr val="716896"/>
      </a:accent5>
      <a:accent6>
        <a:srgbClr val="005480"/>
      </a:accent6>
      <a:hlink>
        <a:srgbClr val="668C97"/>
      </a:hlink>
      <a:folHlink>
        <a:srgbClr val="44546A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C8D3E02FD7B7947A33757BBEDEE0A0E" ma:contentTypeVersion="4" ma:contentTypeDescription="Create a new document." ma:contentTypeScope="" ma:versionID="6dcee11e1442f09427431f02d2a90c60">
  <xsd:schema xmlns:xsd="http://www.w3.org/2001/XMLSchema" xmlns:xs="http://www.w3.org/2001/XMLSchema" xmlns:p="http://schemas.microsoft.com/office/2006/metadata/properties" xmlns:ns2="d5f99dd6-2482-4904-94c2-fb6dcddcc6b7" targetNamespace="http://schemas.microsoft.com/office/2006/metadata/properties" ma:root="true" ma:fieldsID="5e2a2a2ef96ce1176ec6d9087c0ffa5c" ns2:_="">
    <xsd:import namespace="d5f99dd6-2482-4904-94c2-fb6dcddcc6b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f99dd6-2482-4904-94c2-fb6dcddcc6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129016B-9184-443E-918E-F35B496509CA}">
  <ds:schemaRefs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purl.org/dc/terms/"/>
    <ds:schemaRef ds:uri="d5f99dd6-2482-4904-94c2-fb6dcddcc6b7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7329974-4425-4489-ACCA-8193D30BDE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3863F89-07EB-4D08-8994-AEF92304BF8C}">
  <ds:schemaRefs>
    <ds:schemaRef ds:uri="d5f99dd6-2482-4904-94c2-fb6dcddcc6b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738</Words>
  <Application>Microsoft Office PowerPoint</Application>
  <PresentationFormat>Widescreen</PresentationFormat>
  <Paragraphs>137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Myriad Pro</vt:lpstr>
      <vt:lpstr>Myriad Pro Light</vt:lpstr>
      <vt:lpstr>Arial</vt:lpstr>
      <vt:lpstr>Calibri</vt:lpstr>
      <vt:lpstr>Office Theme</vt:lpstr>
      <vt:lpstr>oneM2M Sustainability Initiative</vt:lpstr>
      <vt:lpstr>Positive coverage for the launch of oneM2M's Sustainability initiative</vt:lpstr>
      <vt:lpstr>High-level 'Next Steps'</vt:lpstr>
      <vt:lpstr>Request for suggestions and volunteers  (black text = firm, red text = proposed)</vt:lpstr>
      <vt:lpstr>Case-study ideas – 1-page format</vt:lpstr>
      <vt:lpstr>Webinar Ideas</vt:lpstr>
      <vt:lpstr>Ideas for Thought-leadership Papers</vt:lpstr>
      <vt:lpstr>Ideas for Guest Speaker Series</vt:lpstr>
    </vt:vector>
  </TitlesOfParts>
  <Company>iconectiv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Swedlund, Nils</dc:creator>
  <cp:lastModifiedBy>Dale</cp:lastModifiedBy>
  <cp:revision>2</cp:revision>
  <dcterms:created xsi:type="dcterms:W3CDTF">2017-09-21T15:46:31Z</dcterms:created>
  <dcterms:modified xsi:type="dcterms:W3CDTF">2021-05-10T11:03:11Z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0x0101004C8D3E02FD7B7947A33757BBEDEE0A0E</vt:lpwstr>
  </property>
</Properties>
</file>