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62" r:id="rId5"/>
    <p:sldId id="297" r:id="rId6"/>
    <p:sldId id="298" r:id="rId7"/>
    <p:sldId id="295" r:id="rId8"/>
    <p:sldId id="303" r:id="rId9"/>
    <p:sldId id="304" r:id="rId10"/>
    <p:sldId id="305" r:id="rId11"/>
    <p:sldId id="307" r:id="rId12"/>
    <p:sldId id="306" r:id="rId13"/>
    <p:sldId id="301" r:id="rId14"/>
    <p:sldId id="30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yriad Pro" panose="020B0503030403020204" charset="0"/>
      <p:regular r:id="rId21"/>
      <p:bold r:id="rId22"/>
      <p:italic r:id="rId23"/>
      <p:boldItalic r:id="rId24"/>
    </p:embeddedFont>
    <p:embeddedFont>
      <p:font typeface="Myriad Pro Light" panose="020B0403030403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6/21/2021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6/21/2021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6/21/2021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6/21/2021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6/21/2021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ggysmedleyshow.com/iot-and-sustainability" TargetMode="External"/><Relationship Id="rId2" Type="http://schemas.openxmlformats.org/officeDocument/2006/relationships/hyperlink" Target="https://www.6gworld.com/department-category/webinar-is-iot-growth-destroying-or-healing-the-planet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google.com/spreadsheets/d/1RikZmqw7vbcXsvmrHTCGTgK2TDCld51rI7za7ZtpYAk/edit?ts=605e4d00#gid=7080028" TargetMode="External"/><Relationship Id="rId4" Type="http://schemas.openxmlformats.org/officeDocument/2006/relationships/hyperlink" Target="https://www.iottechexpo.com/europ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membership/executive-viewpoints/683-g-ramachandra-iot-standardization-would-help-us-to-reuse-a-common-platform-which-itself-is-beneficial-for-sustainability" TargetMode="External"/><Relationship Id="rId2" Type="http://schemas.openxmlformats.org/officeDocument/2006/relationships/hyperlink" Target="https://onem2m.org/membership/executive-viewpoints/681-onem2m-promotes-interoperability-scalability-modularity-and-re-use-which-are-core-principles-of-sustainability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rchitectureandgovernance.com/app-tech/using-iot-to-promote-sustainability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-2IcuoiqCev3dRzlaNtjyxv8KjLULBiX_LwR9Fel9KY/edit?usp=shari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oneM2M Sustainability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SSC 4 Agenda</a:t>
            </a:r>
          </a:p>
          <a:p>
            <a:r>
              <a:rPr lang="en-US" dirty="0">
                <a:latin typeface="Myriad Pro"/>
              </a:rPr>
              <a:t>6/23/2021</a:t>
            </a:r>
          </a:p>
          <a:p>
            <a:r>
              <a:rPr lang="en-US" dirty="0">
                <a:latin typeface="Myriad Pro"/>
              </a:rPr>
              <a:t>Dale Seed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134D-C520-4852-B65D-7B7268F2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52230" cy="1173570"/>
          </a:xfrm>
        </p:spPr>
        <p:txBody>
          <a:bodyPr>
            <a:normAutofit/>
          </a:bodyPr>
          <a:lstStyle/>
          <a:p>
            <a:r>
              <a:rPr lang="en-US">
                <a:latin typeface="Myriad Pro"/>
              </a:rPr>
              <a:t>Case-study ideas – 1-page format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943" y="1425286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Myriad Pro"/>
              </a:rPr>
              <a:t>Aim for short case studies (see template on right) and include an image/illustration as needed</a:t>
            </a:r>
          </a:p>
          <a:p>
            <a:endParaRPr lang="en-US" dirty="0"/>
          </a:p>
          <a:p>
            <a:r>
              <a:rPr lang="en-US" dirty="0">
                <a:latin typeface="Myriad Pro"/>
              </a:rPr>
              <a:t>Promote via:</a:t>
            </a:r>
            <a:endParaRPr lang="en-US" dirty="0"/>
          </a:p>
          <a:p>
            <a:pPr lvl="1"/>
            <a:r>
              <a:rPr lang="en-US" dirty="0">
                <a:latin typeface="Myriad Pro"/>
              </a:rPr>
              <a:t>oneM2M executive interview (on oneM2M.org, LinkedIn and Twitter)</a:t>
            </a:r>
          </a:p>
          <a:p>
            <a:pPr lvl="1"/>
            <a:r>
              <a:rPr lang="en-US" dirty="0">
                <a:latin typeface="Myriad Pro"/>
              </a:rPr>
              <a:t>Short article in trade press where there is demand for 1 or 2 articles per month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E52471-40A4-41B1-B255-86316D84CC93}"/>
              </a:ext>
            </a:extLst>
          </p:cNvPr>
          <p:cNvSpPr/>
          <p:nvPr/>
        </p:nvSpPr>
        <p:spPr>
          <a:xfrm>
            <a:off x="6838083" y="1911059"/>
            <a:ext cx="4788476" cy="53686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545054"/>
                </a:solidFill>
                <a:cs typeface="Calibri"/>
              </a:rPr>
              <a:t>Headline - "Benefit Delivered"</a:t>
            </a:r>
            <a:endParaRPr lang="en-US">
              <a:solidFill>
                <a:srgbClr val="545054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A32E19-1985-4E92-94E9-540BF76648F2}"/>
              </a:ext>
            </a:extLst>
          </p:cNvPr>
          <p:cNvSpPr/>
          <p:nvPr/>
        </p:nvSpPr>
        <p:spPr>
          <a:xfrm>
            <a:off x="6838082" y="2502764"/>
            <a:ext cx="4788476" cy="124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545054"/>
                </a:solidFill>
                <a:cs typeface="Calibri"/>
              </a:rPr>
              <a:t>Description of situation and problem/challenge addressed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6AC836-9F67-4ED4-B8A2-9518A04F808D}"/>
              </a:ext>
            </a:extLst>
          </p:cNvPr>
          <p:cNvSpPr/>
          <p:nvPr/>
        </p:nvSpPr>
        <p:spPr>
          <a:xfrm>
            <a:off x="6864059" y="3804513"/>
            <a:ext cx="4788476" cy="124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Description of solution (technical, implementation, change management etc.)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Significant outcomes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76AC9A-5726-49B3-876A-68A60955AB0D}"/>
              </a:ext>
            </a:extLst>
          </p:cNvPr>
          <p:cNvSpPr/>
          <p:nvPr/>
        </p:nvSpPr>
        <p:spPr>
          <a:xfrm>
            <a:off x="6864058" y="5106263"/>
            <a:ext cx="4788476" cy="124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Key dependencies that led to a successful outcome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Advice/recommendations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FFDC9-C3F3-4F79-AB39-597D48C3FD03}"/>
              </a:ext>
            </a:extLst>
          </p:cNvPr>
          <p:cNvSpPr txBox="1"/>
          <p:nvPr/>
        </p:nvSpPr>
        <p:spPr>
          <a:xfrm>
            <a:off x="7261514" y="1425286"/>
            <a:ext cx="35658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Myriad Pro"/>
              </a:rPr>
              <a:t>Suggested Case-study Format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1F724-12EF-446D-8FAE-CBF42AE94098}"/>
              </a:ext>
            </a:extLst>
          </p:cNvPr>
          <p:cNvSpPr/>
          <p:nvPr/>
        </p:nvSpPr>
        <p:spPr>
          <a:xfrm>
            <a:off x="-187193" y="5723069"/>
            <a:ext cx="671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C00000"/>
                </a:solidFill>
                <a:latin typeface="Myriad Pro"/>
                <a:sym typeface="Wingdings" panose="05000000000000000000" pitchFamily="2" charset="2"/>
              </a:rPr>
              <a:t> Looking for case-study topics and volunteers </a:t>
            </a:r>
            <a:endParaRPr lang="en-US" sz="2400" dirty="0">
              <a:solidFill>
                <a:srgbClr val="C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938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4F38-6635-41D1-B01B-8D3C391C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3798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Guest Speaker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78DC-CC33-4102-B6AD-7359D483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13237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Myriad Pro"/>
              </a:rPr>
              <a:t>Invite folks from industry, academia, research, government, SDOs, etc. to share with us their experiences and thoughts regarding sustainability and/or IoT technologies and deployments.</a:t>
            </a:r>
          </a:p>
          <a:p>
            <a:pPr lvl="1"/>
            <a:r>
              <a:rPr lang="en-US" sz="2200">
                <a:latin typeface="Myriad Pro"/>
              </a:rPr>
              <a:t>E.g., Success stories, challenges, requirements, use cases, deployment experiences, etc.</a:t>
            </a:r>
          </a:p>
          <a:p>
            <a:r>
              <a:rPr lang="en-US" sz="2200">
                <a:latin typeface="Myriad Pro"/>
              </a:rPr>
              <a:t>These sessions would be informal, include open discussion with oneM2M SSC members and could take place in our regular oneM2M conference calls</a:t>
            </a:r>
          </a:p>
          <a:p>
            <a:r>
              <a:rPr lang="en-US" sz="2200">
                <a:latin typeface="Myriad Pro"/>
              </a:rPr>
              <a:t>May be well-suited for individuals who have related experiences to share, but do not have the time &amp; bandwidth to attend oneM2M SSC on a more regular basis</a:t>
            </a:r>
          </a:p>
          <a:p>
            <a:r>
              <a:rPr lang="en-GB" sz="2200">
                <a:latin typeface="Myriad Pro"/>
              </a:rPr>
              <a:t>oneM2M SSC can leverage these discussions to kick-start ideas for more formal oneM2M speaking events, webinars, position papers, short articles and standardization use cases and requirements.</a:t>
            </a:r>
            <a:endParaRPr lang="en-GB" sz="2200"/>
          </a:p>
          <a:p>
            <a:endParaRPr lang="en-US" sz="2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C76BA-BD71-4CB9-BCB2-82EA288E5C77}"/>
              </a:ext>
            </a:extLst>
          </p:cNvPr>
          <p:cNvSpPr/>
          <p:nvPr/>
        </p:nvSpPr>
        <p:spPr>
          <a:xfrm>
            <a:off x="459352" y="5703941"/>
            <a:ext cx="671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C00000"/>
                </a:solidFill>
                <a:latin typeface="Myriad Pro"/>
                <a:sym typeface="Wingdings" panose="05000000000000000000" pitchFamily="2" charset="2"/>
              </a:rPr>
              <a:t> Looking for volunteers and topics</a:t>
            </a:r>
            <a:endParaRPr lang="en-US" sz="2400" dirty="0">
              <a:solidFill>
                <a:srgbClr val="C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4880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Myriad Pro"/>
              </a:rPr>
              <a:t>Review SSC workplan</a:t>
            </a:r>
          </a:p>
          <a:p>
            <a:pPr lvl="1"/>
            <a:r>
              <a:rPr lang="en-GB" sz="2000" dirty="0">
                <a:latin typeface="Myriad Pro"/>
              </a:rPr>
              <a:t>2021 meeting schedule</a:t>
            </a:r>
          </a:p>
          <a:p>
            <a:pPr lvl="1"/>
            <a:r>
              <a:rPr lang="en-GB" sz="2000" dirty="0">
                <a:latin typeface="Myriad Pro"/>
              </a:rPr>
              <a:t>speaking events</a:t>
            </a:r>
          </a:p>
          <a:p>
            <a:pPr lvl="1"/>
            <a:r>
              <a:rPr lang="en-GB" sz="2000" dirty="0">
                <a:latin typeface="Myriad Pro"/>
              </a:rPr>
              <a:t>liaison activities </a:t>
            </a:r>
          </a:p>
          <a:p>
            <a:pPr lvl="1"/>
            <a:r>
              <a:rPr lang="en-GB" sz="2000" dirty="0">
                <a:latin typeface="Myriad Pro"/>
              </a:rPr>
              <a:t>webinars</a:t>
            </a:r>
          </a:p>
          <a:p>
            <a:pPr lvl="1"/>
            <a:r>
              <a:rPr lang="en-GB" sz="2000" dirty="0">
                <a:latin typeface="Myriad Pro"/>
              </a:rPr>
              <a:t>articles</a:t>
            </a:r>
          </a:p>
          <a:p>
            <a:pPr lvl="1"/>
            <a:r>
              <a:rPr lang="en-GB" sz="2000" dirty="0">
                <a:latin typeface="Myriad Pro"/>
              </a:rPr>
              <a:t>white papers </a:t>
            </a:r>
          </a:p>
          <a:p>
            <a:pPr lvl="1"/>
            <a:r>
              <a:rPr lang="en-GB" sz="2000" dirty="0">
                <a:latin typeface="Myriad Pro"/>
              </a:rPr>
              <a:t>case studies</a:t>
            </a:r>
          </a:p>
          <a:p>
            <a:pPr lvl="1"/>
            <a:r>
              <a:rPr lang="en-GB" sz="2000" dirty="0">
                <a:latin typeface="Myriad Pro"/>
              </a:rPr>
              <a:t>guest speakers</a:t>
            </a:r>
          </a:p>
          <a:p>
            <a:r>
              <a:rPr lang="en-US" dirty="0">
                <a:latin typeface="Myriad Pro"/>
              </a:rPr>
              <a:t>Open discussion</a:t>
            </a:r>
          </a:p>
          <a:p>
            <a:pPr lvl="1"/>
            <a:r>
              <a:rPr lang="en-US" sz="2000" dirty="0">
                <a:latin typeface="Myriad Pro"/>
              </a:rPr>
              <a:t>E.g., Ideas / proposals not covered by existing workplan</a:t>
            </a: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B47-1B6F-4BD5-B6F6-B4C60B2E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High-level 'Next Steps'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6F3C5-82B2-4D95-ACD2-809EEFEA0B22}"/>
              </a:ext>
            </a:extLst>
          </p:cNvPr>
          <p:cNvSpPr txBox="1"/>
          <p:nvPr/>
        </p:nvSpPr>
        <p:spPr>
          <a:xfrm>
            <a:off x="3650672" y="1693718"/>
            <a:ext cx="72199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Invite your organization's colleagues who are involved in sustainability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Sustainability experts interested in leveraging IoT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Others?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341FEF-4B48-4A46-88B3-21453A39FEF4}"/>
              </a:ext>
            </a:extLst>
          </p:cNvPr>
          <p:cNvSpPr/>
          <p:nvPr/>
        </p:nvSpPr>
        <p:spPr>
          <a:xfrm>
            <a:off x="521276" y="1629640"/>
            <a:ext cx="3099954" cy="10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+mn-lt"/>
                <a:cs typeface="+mn-lt"/>
              </a:rPr>
              <a:t>1. Planning &amp; Recruiting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583BED-64DC-4B25-857B-6C0072906E9D}"/>
              </a:ext>
            </a:extLst>
          </p:cNvPr>
          <p:cNvSpPr/>
          <p:nvPr/>
        </p:nvSpPr>
        <p:spPr>
          <a:xfrm>
            <a:off x="1270286" y="3300844"/>
            <a:ext cx="5559136" cy="1030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2. </a:t>
            </a:r>
            <a:r>
              <a:rPr lang="en-US">
                <a:ea typeface="+mn-lt"/>
                <a:cs typeface="+mn-lt"/>
              </a:rPr>
              <a:t>Raise Profile &amp; Organize Communities of Interest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06E7E7-D7C8-4CBC-88EB-BC048CFEDFAF}"/>
              </a:ext>
            </a:extLst>
          </p:cNvPr>
          <p:cNvSpPr/>
          <p:nvPr/>
        </p:nvSpPr>
        <p:spPr>
          <a:xfrm>
            <a:off x="2945821" y="4954730"/>
            <a:ext cx="5844886" cy="10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3</a:t>
            </a:r>
            <a:r>
              <a:rPr lang="en-US">
                <a:ea typeface="+mn-lt"/>
                <a:cs typeface="+mn-lt"/>
              </a:rPr>
              <a:t>. Longer Term Initiatives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3B647-0443-4387-AA5E-DF460684B1AB}"/>
              </a:ext>
            </a:extLst>
          </p:cNvPr>
          <p:cNvSpPr txBox="1"/>
          <p:nvPr/>
        </p:nvSpPr>
        <p:spPr>
          <a:xfrm>
            <a:off x="6828558" y="3321625"/>
            <a:ext cx="44750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Publish short articles/example applications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Arrange webinar(s)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Longer-format 'thought-leadership' Papers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781E1D-88DD-45AC-AFBF-B1E5CA657712}"/>
              </a:ext>
            </a:extLst>
          </p:cNvPr>
          <p:cNvSpPr txBox="1"/>
          <p:nvPr/>
        </p:nvSpPr>
        <p:spPr>
          <a:xfrm>
            <a:off x="8794171" y="4880261"/>
            <a:ext cx="336665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Sector Liaisons (on-going)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New standardization requirements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Pilot/Test-bed projects</a:t>
            </a:r>
          </a:p>
        </p:txBody>
      </p:sp>
    </p:spTree>
    <p:extLst>
      <p:ext uri="{BB962C8B-B14F-4D97-AF65-F5344CB8AC3E}">
        <p14:creationId xmlns:p14="http://schemas.microsoft.com/office/powerpoint/2010/main" val="360521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2C093D-A4D8-45A3-917C-78BC40E6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836915" cy="1173570"/>
          </a:xfrm>
        </p:spPr>
        <p:txBody>
          <a:bodyPr>
            <a:noAutofit/>
          </a:bodyPr>
          <a:lstStyle/>
          <a:p>
            <a:r>
              <a:rPr lang="en-GB" sz="3200">
                <a:latin typeface="Myriad Pro"/>
              </a:rPr>
              <a:t>Request for suggestions and volunteers </a:t>
            </a:r>
            <a:br>
              <a:rPr lang="en-GB" sz="3200">
                <a:latin typeface="Myriad Pro"/>
              </a:rPr>
            </a:br>
            <a:r>
              <a:rPr lang="en-GB" sz="3200">
                <a:latin typeface="Myriad Pro"/>
              </a:rPr>
              <a:t>(</a:t>
            </a:r>
            <a:r>
              <a:rPr lang="en-GB" sz="3200">
                <a:solidFill>
                  <a:schemeClr val="bg2">
                    <a:lumMod val="50000"/>
                  </a:schemeClr>
                </a:solidFill>
                <a:latin typeface="Myriad Pro"/>
              </a:rPr>
              <a:t>black text = firm</a:t>
            </a:r>
            <a:r>
              <a:rPr lang="en-GB" sz="3200">
                <a:latin typeface="Myriad Pro"/>
              </a:rPr>
              <a:t>, red text = proposed)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265122D-EF6A-47F6-B656-37971B578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56700"/>
              </p:ext>
            </p:extLst>
          </p:nvPr>
        </p:nvGraphicFramePr>
        <p:xfrm>
          <a:off x="309583" y="1223257"/>
          <a:ext cx="11687684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750">
                  <a:extLst>
                    <a:ext uri="{9D8B030D-6E8A-4147-A177-3AD203B41FA5}">
                      <a16:colId xmlns:a16="http://schemas.microsoft.com/office/drawing/2014/main" val="1895711775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63567505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200045724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2369452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3938060030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707471870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9131029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2547825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37380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6549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6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oneM2M SSC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4/20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SSC Kick-off Meeting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5/20 -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SSC Monthly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6/23 -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7/22 -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8/19 -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9/23 -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10/21 -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11/28 -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12/16 -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1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Quarterly Report </a:t>
                      </a:r>
                    </a:p>
                    <a:p>
                      <a:r>
                        <a:rPr lang="en-GB" sz="1100"/>
                        <a:t>(to SC, MARCOM, 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/>
                        <a:t>SSC Quarterly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SSC Quarterly Report</a:t>
                      </a:r>
                    </a:p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/>
                        <a:t>SSC Quarterly Report</a:t>
                      </a:r>
                    </a:p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6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Speaking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6GWorld web 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Peggy Smedley Show (podcast)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AIOTI event – IoT/Edge and UN SDGs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IoT Tech Expo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2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Liaison Activities (AIOTI, ATIS, ETSI, GSMA, others)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800" b="1"/>
                        <a:t>Liaison initiated with AIOTI Digital for 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41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/>
                        <a:t>Webinars (e.g., industry experts)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1" u="none" strike="noStrike" noProof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1" dirty="0">
                          <a:solidFill>
                            <a:srgbClr val="C00000"/>
                          </a:solidFill>
                        </a:rPr>
                        <a:t>Low-code/zero energy devices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6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/>
                        <a:t>Position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800" b="0" i="1" u="none" strike="noStrike" noProof="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IoT for Sustainability White Paper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1" dirty="0">
                          <a:solidFill>
                            <a:srgbClr val="C00000"/>
                          </a:solidFill>
                        </a:rPr>
                        <a:t>IoT and supply-chain reporting obligations (TBD)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2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Executive Viewpoint 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Dale Seed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(Convida)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 dirty="0"/>
                        <a:t>Girish Ramachandran (TCS)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Klaus Grobe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(ADVA)</a:t>
                      </a:r>
                      <a:endParaRPr lang="en-GB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 van </a:t>
                      </a:r>
                      <a:r>
                        <a:rPr lang="en-GB" sz="8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Gorp</a:t>
                      </a: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(</a:t>
                      </a:r>
                      <a:r>
                        <a:rPr lang="en-GB" sz="8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Nyenrode</a:t>
                      </a: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Business Universiteit)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98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r>
                        <a:rPr lang="en-US" sz="1400" b="0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 Articles on IoT Sustainability​</a:t>
                      </a:r>
                      <a:endParaRPr lang="en-US" sz="1400" b="0" i="0" dirty="0">
                        <a:solidFill>
                          <a:srgbClr val="54505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1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Architecture &amp; Governance </a:t>
                      </a:r>
                      <a:b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magazine​​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ETSI Enjoy! article​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54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Case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82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Guest Speaker Series?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131324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8DD56B88-BCB6-4E53-89C8-6796D0D3F0A8}"/>
              </a:ext>
            </a:extLst>
          </p:cNvPr>
          <p:cNvSpPr/>
          <p:nvPr/>
        </p:nvSpPr>
        <p:spPr>
          <a:xfrm>
            <a:off x="2988734" y="2099759"/>
            <a:ext cx="6872636" cy="279374"/>
          </a:xfrm>
          <a:prstGeom prst="rightArrow">
            <a:avLst>
              <a:gd name="adj1" fmla="val 896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/>
              <a:t>Ad hoc initially, leading to sub-groups/deliverables as contributors and areas of common interest emerge</a:t>
            </a:r>
          </a:p>
        </p:txBody>
      </p:sp>
    </p:spTree>
    <p:extLst>
      <p:ext uri="{BB962C8B-B14F-4D97-AF65-F5344CB8AC3E}">
        <p14:creationId xmlns:p14="http://schemas.microsoft.com/office/powerpoint/2010/main" val="50106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Speaking Events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Myriad Pro"/>
              </a:rPr>
              <a:t>Completed Events: </a:t>
            </a:r>
          </a:p>
          <a:p>
            <a:pPr lvl="1"/>
            <a:r>
              <a:rPr lang="en-US" sz="1600" dirty="0">
                <a:latin typeface="Myriad Pro"/>
              </a:rPr>
              <a:t>6GWorld Webinar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(Completed April 21, 2021) - </a:t>
            </a:r>
            <a:r>
              <a:rPr lang="en-US" sz="1600" dirty="0">
                <a:solidFill>
                  <a:srgbClr val="C00000"/>
                </a:solidFill>
                <a:latin typeface="Myriad Pro"/>
                <a:hlinkClick r:id="rId2"/>
              </a:rPr>
              <a:t>link</a:t>
            </a:r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Interview with Dale on the Peggy Smedley Radio show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(Completed June 9, 2021) – </a:t>
            </a:r>
            <a:r>
              <a:rPr lang="en-US" sz="1600" dirty="0">
                <a:solidFill>
                  <a:srgbClr val="C00000"/>
                </a:solidFill>
                <a:latin typeface="Myriad Pro"/>
                <a:hlinkClick r:id="rId3"/>
              </a:rPr>
              <a:t>link</a:t>
            </a:r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r>
              <a:rPr lang="en-US" sz="2000" dirty="0">
                <a:latin typeface="Myriad Pro"/>
              </a:rPr>
              <a:t>Invitations: </a:t>
            </a:r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TSDSI-CDOT-oneM2M - The National Standards for IoT Seminar (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Scheduled July 2021)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AIOTI Event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(Scheduled September 2021)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Myriad Pro"/>
              </a:rPr>
              <a:t>Other potential opportunities:</a:t>
            </a:r>
          </a:p>
          <a:p>
            <a:pPr lvl="2"/>
            <a:endParaRPr lang="en-US" sz="1200" dirty="0">
              <a:solidFill>
                <a:srgbClr val="C00000"/>
              </a:solidFill>
              <a:latin typeface="Myriad Pro"/>
            </a:endParaRPr>
          </a:p>
          <a:p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0F2236-CD97-4904-8FD4-6B147F7A7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6906"/>
              </p:ext>
            </p:extLst>
          </p:nvPr>
        </p:nvGraphicFramePr>
        <p:xfrm>
          <a:off x="1138505" y="3677006"/>
          <a:ext cx="7599096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585">
                  <a:extLst>
                    <a:ext uri="{9D8B030D-6E8A-4147-A177-3AD203B41FA5}">
                      <a16:colId xmlns:a16="http://schemas.microsoft.com/office/drawing/2014/main" val="4035772246"/>
                    </a:ext>
                  </a:extLst>
                </a:gridCol>
                <a:gridCol w="1478099">
                  <a:extLst>
                    <a:ext uri="{9D8B030D-6E8A-4147-A177-3AD203B41FA5}">
                      <a16:colId xmlns:a16="http://schemas.microsoft.com/office/drawing/2014/main" val="3570350317"/>
                    </a:ext>
                  </a:extLst>
                </a:gridCol>
                <a:gridCol w="1583890">
                  <a:extLst>
                    <a:ext uri="{9D8B030D-6E8A-4147-A177-3AD203B41FA5}">
                      <a16:colId xmlns:a16="http://schemas.microsoft.com/office/drawing/2014/main" val="2656235176"/>
                    </a:ext>
                  </a:extLst>
                </a:gridCol>
                <a:gridCol w="2534522">
                  <a:extLst>
                    <a:ext uri="{9D8B030D-6E8A-4147-A177-3AD203B41FA5}">
                      <a16:colId xmlns:a16="http://schemas.microsoft.com/office/drawing/2014/main" val="1100443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Physical or virtual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Panel or topic information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936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IoT Tech Expo Europe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23-24 November 2021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Physical, Amsterdam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Please click </a:t>
                      </a:r>
                      <a:r>
                        <a:rPr lang="en-US" sz="1400" u="sng" dirty="0">
                          <a:effectLst/>
                          <a:hlinkClick r:id="rId5"/>
                        </a:rPr>
                        <a:t>here</a:t>
                      </a:r>
                      <a:r>
                        <a:rPr lang="en-US" sz="1400" dirty="0">
                          <a:effectLst/>
                        </a:rPr>
                        <a:t> for available panels.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408548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65669C8-0C2D-4529-83D4-4EDB2A5B9C84}"/>
              </a:ext>
            </a:extLst>
          </p:cNvPr>
          <p:cNvSpPr/>
          <p:nvPr/>
        </p:nvSpPr>
        <p:spPr>
          <a:xfrm>
            <a:off x="6437744" y="4637435"/>
            <a:ext cx="5419559" cy="1772602"/>
          </a:xfrm>
          <a:prstGeom prst="wedgeRoundRectCallout">
            <a:avLst>
              <a:gd name="adj1" fmla="val -33512"/>
              <a:gd name="adj2" fmla="val -758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/>
              <a:t>Relevant Panels: </a:t>
            </a:r>
          </a:p>
          <a:p>
            <a:endParaRPr lang="en-US" sz="500" u="sng" dirty="0"/>
          </a:p>
          <a:p>
            <a:pPr marL="342900" indent="-342900">
              <a:buAutoNum type="arabicParenR"/>
            </a:pPr>
            <a:r>
              <a:rPr lang="en-US" sz="1400" dirty="0"/>
              <a:t>Fuel of the Future Panel – a Holistic look at the Smart Energy &amp; Sustainability Space</a:t>
            </a:r>
            <a:br>
              <a:rPr lang="en-US" sz="1400" dirty="0"/>
            </a:b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Women in </a:t>
            </a:r>
            <a:r>
              <a:rPr lang="en-US" sz="1400" dirty="0" err="1"/>
              <a:t>TechEx</a:t>
            </a:r>
            <a:r>
              <a:rPr lang="en-US" sz="1400" dirty="0"/>
              <a:t> Panel - A look at the opportunities disruptive technologies provide to create a more sustainable future – the shift to Society 5.0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07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Liaison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1830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Myriad Pro"/>
              </a:rPr>
              <a:t>AIOTI - Digital for Green</a:t>
            </a:r>
          </a:p>
          <a:p>
            <a:pPr lvl="1"/>
            <a:r>
              <a:rPr lang="en-US" sz="1600" dirty="0">
                <a:latin typeface="Myriad Pro"/>
              </a:rPr>
              <a:t>oneM2M SSC presented overview and collaboration proposal at AIOTI Digital for Green monthly meeting on June 4</a:t>
            </a:r>
            <a:r>
              <a:rPr lang="en-US" sz="1600" baseline="30000" dirty="0">
                <a:latin typeface="Myriad Pro"/>
              </a:rPr>
              <a:t>th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Digital for Green is planning to present an overview of their vision document to oneM2M SSC (Jul 22</a:t>
            </a:r>
            <a:r>
              <a:rPr lang="en-US" sz="1600" baseline="30000" dirty="0">
                <a:latin typeface="Myriad Pro"/>
              </a:rPr>
              <a:t>nd</a:t>
            </a:r>
            <a:r>
              <a:rPr lang="en-US" sz="1600" dirty="0">
                <a:latin typeface="Myriad Pro"/>
              </a:rPr>
              <a:t> SSC 5 meeting)</a:t>
            </a:r>
          </a:p>
          <a:p>
            <a:pPr lvl="1"/>
            <a:r>
              <a:rPr lang="en-US" sz="1600" dirty="0">
                <a:latin typeface="Myriad Pro"/>
              </a:rPr>
              <a:t>Some initial opportunities for collaboration were discussed</a:t>
            </a:r>
          </a:p>
          <a:p>
            <a:pPr lvl="2"/>
            <a:r>
              <a:rPr lang="en-US" sz="1200" dirty="0">
                <a:latin typeface="Myriad Pro"/>
              </a:rPr>
              <a:t>E.g., AIOTI Energy and Buildings WGs</a:t>
            </a:r>
          </a:p>
          <a:p>
            <a:pPr lvl="1"/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ATIS Next G Alliance – Green G</a:t>
            </a:r>
          </a:p>
          <a:p>
            <a:pPr lvl="1"/>
            <a:r>
              <a:rPr lang="en-US" sz="1600" dirty="0">
                <a:latin typeface="Myriad Pro"/>
              </a:rPr>
              <a:t>Green G is working on a white paper focusing on the current landscape of telecom sustainability</a:t>
            </a:r>
          </a:p>
          <a:p>
            <a:pPr lvl="1"/>
            <a:r>
              <a:rPr lang="en-US" sz="1600" dirty="0">
                <a:latin typeface="Myriad Pro"/>
              </a:rPr>
              <a:t>Green G is open to collaborations with other organizations</a:t>
            </a:r>
          </a:p>
          <a:p>
            <a:pPr lvl="1"/>
            <a:r>
              <a:rPr lang="en-US" sz="1600" dirty="0">
                <a:latin typeface="Myriad Pro"/>
              </a:rPr>
              <a:t>oneM2M SSC could consider sending a LS to Green G</a:t>
            </a:r>
          </a:p>
          <a:p>
            <a:pPr lvl="1"/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Other possible liaisons?</a:t>
            </a:r>
          </a:p>
          <a:p>
            <a:pPr lvl="1"/>
            <a:r>
              <a:rPr lang="en-US" sz="1600" dirty="0">
                <a:latin typeface="Myriad Pro"/>
              </a:rPr>
              <a:t>E.g., GSMA, ETSI, …</a:t>
            </a:r>
          </a:p>
          <a:p>
            <a:pPr lvl="2"/>
            <a:endParaRPr lang="en-US" sz="1200" dirty="0">
              <a:solidFill>
                <a:srgbClr val="C00000"/>
              </a:solidFill>
              <a:latin typeface="Myriad Pro"/>
            </a:endParaRPr>
          </a:p>
          <a:p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5814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18304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latin typeface="Myriad Pro"/>
              </a:rPr>
              <a:t>Initial planning discussions underway for a possible webinar that ties together the following:</a:t>
            </a:r>
          </a:p>
          <a:p>
            <a:pPr lvl="1"/>
            <a:r>
              <a:rPr lang="en-US" sz="1600" dirty="0">
                <a:latin typeface="Myriad Pro"/>
              </a:rPr>
              <a:t>The importance of IoT technologies and standardization in helping to improve the sustainability of our planet</a:t>
            </a:r>
          </a:p>
          <a:p>
            <a:pPr lvl="1"/>
            <a:r>
              <a:rPr lang="en-US" sz="1600" dirty="0">
                <a:latin typeface="Myriad Pro"/>
              </a:rPr>
              <a:t>How state-of-the art research in ultra low power IoT devices can further minimize the carbon footprint of IoT technologies</a:t>
            </a:r>
          </a:p>
          <a:p>
            <a:pPr lvl="1"/>
            <a:r>
              <a:rPr lang="en-US" sz="1600" dirty="0">
                <a:latin typeface="Myriad Pro"/>
              </a:rPr>
              <a:t>The ability of the oneM2M standard to scale down and run on resource constrained IoT devices </a:t>
            </a:r>
          </a:p>
          <a:p>
            <a:pPr marL="457200" lvl="1" indent="0">
              <a:buNone/>
            </a:pPr>
            <a:endParaRPr lang="en-US" sz="1600" dirty="0">
              <a:latin typeface="Myriad Pro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600" i="1" dirty="0">
                <a:latin typeface="Myriad Pro"/>
                <a:sym typeface="Wingdings" panose="05000000000000000000" pitchFamily="2" charset="2"/>
              </a:rPr>
              <a:t>Current participants: DT, Convida, InterDigital, others?</a:t>
            </a:r>
          </a:p>
          <a:p>
            <a:pPr marL="457200" lvl="1" indent="0">
              <a:buNone/>
            </a:pPr>
            <a:endParaRPr lang="en-US" sz="1600" i="1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Other ideas and volunteers for webinars?</a:t>
            </a:r>
          </a:p>
          <a:p>
            <a:pPr lvl="1"/>
            <a:r>
              <a:rPr lang="en-US" sz="1600" dirty="0">
                <a:latin typeface="Myriad Pro"/>
              </a:rPr>
              <a:t>E.g., Cross-disciplinary experts discuss opportunities at the intersection of IoT and sustainability</a:t>
            </a:r>
          </a:p>
          <a:p>
            <a:pPr lvl="2"/>
            <a:r>
              <a:rPr lang="en-US" sz="1400" dirty="0">
                <a:latin typeface="Myriad Pro"/>
              </a:rPr>
              <a:t>IoT experts - possibilities enabled by IoT technologies</a:t>
            </a:r>
            <a:endParaRPr lang="en-US" sz="1400" dirty="0"/>
          </a:p>
          <a:p>
            <a:pPr lvl="2"/>
            <a:r>
              <a:rPr lang="en-US" sz="1400" dirty="0">
                <a:latin typeface="Myriad Pro"/>
              </a:rPr>
              <a:t>Sustainability experts - what goals organizations are setting themselves</a:t>
            </a:r>
            <a:endParaRPr lang="en-US" sz="1400" dirty="0"/>
          </a:p>
          <a:p>
            <a:pPr lvl="2"/>
            <a:r>
              <a:rPr lang="en-US" sz="1400" dirty="0">
                <a:latin typeface="Myriad Pro"/>
              </a:rPr>
              <a:t>Corporate representatives – how is sustainability being tackled in one organization? </a:t>
            </a:r>
            <a:endParaRPr lang="en-US" sz="1400" dirty="0"/>
          </a:p>
          <a:p>
            <a:pPr lvl="1"/>
            <a:endParaRPr lang="en-US" sz="2000" dirty="0"/>
          </a:p>
          <a:p>
            <a:pPr lvl="1"/>
            <a:r>
              <a:rPr lang="en-US" sz="1600" dirty="0">
                <a:latin typeface="Myriad Pro"/>
              </a:rPr>
              <a:t>E.g., Industry-analyst discussion</a:t>
            </a:r>
          </a:p>
          <a:p>
            <a:pPr lvl="2"/>
            <a:r>
              <a:rPr lang="en-US" sz="1400" dirty="0">
                <a:latin typeface="Myriad Pro"/>
              </a:rPr>
              <a:t>Moderated discussion among analysts that have written about ICT and sustainability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marL="0" indent="0">
              <a:buNone/>
            </a:pPr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2056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1830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Myriad Pro"/>
              </a:rPr>
              <a:t>Executive Viewpoint Series:</a:t>
            </a:r>
          </a:p>
          <a:p>
            <a:pPr lvl="1"/>
            <a:r>
              <a:rPr lang="en-US" sz="1600" dirty="0">
                <a:latin typeface="Myriad Pro"/>
              </a:rPr>
              <a:t>DALE SEED : </a:t>
            </a:r>
            <a:r>
              <a:rPr lang="en-US" sz="1600" dirty="0">
                <a:latin typeface="Myriad Pro"/>
                <a:hlinkClick r:id="rId2"/>
              </a:rPr>
              <a:t>“oneM2M PROMOTES INTEROPERABILITY, SCALABILITY, MODULARITY AND RE-USE WHICH ARE CORE PRINCIPLES OF SUSTAINABILITY”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G. RAMACHANDRAN :</a:t>
            </a:r>
            <a:r>
              <a:rPr lang="en-US" sz="1600" dirty="0">
                <a:latin typeface="Myriad Pro"/>
                <a:hlinkClick r:id="rId3"/>
              </a:rPr>
              <a:t> “IOT STANDARDIZATION WOULD HELP US TO REUSE A COMMON PLATFORM, WHICH ITSELF IS BENEFICIAL FOR SUSTAINABILITY.”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KLAUSE GROBE: </a:t>
            </a:r>
            <a:r>
              <a:rPr lang="en-GB" sz="1600" cap="all" dirty="0">
                <a:latin typeface="Myriad Pro"/>
              </a:rPr>
              <a:t>“All organizations need to embrace sustainability, whether it is out of concern for climate change, resource depletion or customer demand”</a:t>
            </a:r>
          </a:p>
          <a:p>
            <a:pPr marL="457200" lvl="1" indent="0">
              <a:buNone/>
            </a:pPr>
            <a:endParaRPr lang="en-US" sz="1600" cap="all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Others:</a:t>
            </a:r>
          </a:p>
          <a:p>
            <a:pPr lvl="1"/>
            <a:r>
              <a:rPr lang="en-US" sz="1600" dirty="0">
                <a:latin typeface="Myriad Pro"/>
              </a:rPr>
              <a:t>How IoT can promote sustainability for the Architecture &amp; Governance publication – </a:t>
            </a:r>
            <a:r>
              <a:rPr lang="en-US" sz="1600" dirty="0">
                <a:latin typeface="Myriad Pro"/>
                <a:hlinkClick r:id="rId4"/>
              </a:rPr>
              <a:t>link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Sustainability Through IoT and Standardization for ETSI Enjoy! 3</a:t>
            </a:r>
            <a:r>
              <a:rPr lang="en-US" sz="1600" baseline="30000" dirty="0">
                <a:latin typeface="Myriad Pro"/>
              </a:rPr>
              <a:t>rd</a:t>
            </a:r>
            <a:r>
              <a:rPr lang="en-US" sz="1600" dirty="0">
                <a:latin typeface="Myriad Pro"/>
              </a:rPr>
              <a:t> quarter publication - submitted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marL="0" indent="0">
              <a:buNone/>
            </a:pPr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3252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White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18304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latin typeface="Myriad Pro"/>
              </a:rPr>
              <a:t>Paper #1 – Topic: IoT and Sustainability </a:t>
            </a:r>
          </a:p>
          <a:p>
            <a:pPr lvl="1"/>
            <a:r>
              <a:rPr lang="en-US" sz="1600" dirty="0">
                <a:latin typeface="Myriad Pro"/>
              </a:rPr>
              <a:t>Link to outline - </a:t>
            </a:r>
            <a:r>
              <a:rPr lang="en-US" sz="1400" u="sng" dirty="0">
                <a:hlinkClick r:id="rId2"/>
              </a:rPr>
              <a:t>https://docs.google.com/document/d/1-2IcuoiqCev3dRzlaNtjyxv8KjLULBiX_LwR9Fel9KY/edit?usp=sharing</a:t>
            </a:r>
            <a:endParaRPr lang="en-US" sz="1400" u="sng" dirty="0"/>
          </a:p>
          <a:p>
            <a:pPr lvl="1"/>
            <a:r>
              <a:rPr lang="en-US" sz="1600" dirty="0">
                <a:latin typeface="Myriad Pro"/>
              </a:rPr>
              <a:t>List of contributors thus far: ADVA, BT, DT, Nokia, Orange, TCS and Convida</a:t>
            </a:r>
          </a:p>
          <a:p>
            <a:pPr marL="457200" lvl="1" indent="0">
              <a:buNone/>
            </a:pPr>
            <a:endParaRPr lang="en-US" sz="1600" dirty="0">
              <a:latin typeface="Myriad Pro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rgbClr val="C00000"/>
                </a:solidFill>
                <a:latin typeface="Myriad Pro"/>
                <a:sym typeface="Wingdings" panose="05000000000000000000" pitchFamily="2" charset="2"/>
              </a:rPr>
              <a:t> Others are welcome to contribute to this paper but need to speak up soon </a:t>
            </a:r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Other ideas and volunteers for additional papers?</a:t>
            </a:r>
          </a:p>
          <a:p>
            <a:pPr lvl="1"/>
            <a:r>
              <a:rPr lang="en-US" sz="1600" dirty="0">
                <a:latin typeface="Myriad Pro"/>
              </a:rPr>
              <a:t>E.g., Collection of case studies on how IoT technologies and solutions are enabling sustainability </a:t>
            </a:r>
          </a:p>
          <a:p>
            <a:pPr lvl="1"/>
            <a:r>
              <a:rPr lang="en-US" sz="1600" dirty="0">
                <a:latin typeface="Myriad Pro"/>
              </a:rPr>
              <a:t>based on 5-10 member contributions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E.g., How IoT can help corporates to meet supply-chain/sustainability reporting obligations 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E.g., Contribute IoT/oneM2M perspective to other industry initiatives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Others?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marL="0" indent="0">
              <a:buNone/>
            </a:pPr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051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1232</Words>
  <Application>Microsoft Office PowerPoint</Application>
  <PresentationFormat>Widescreen</PresentationFormat>
  <Paragraphs>211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Wingdings</vt:lpstr>
      <vt:lpstr>Myriad Pro</vt:lpstr>
      <vt:lpstr>Myriad Pro Light</vt:lpstr>
      <vt:lpstr>Arial</vt:lpstr>
      <vt:lpstr>Calibri</vt:lpstr>
      <vt:lpstr>Office Theme</vt:lpstr>
      <vt:lpstr>oneM2M Sustainability Initiative</vt:lpstr>
      <vt:lpstr>Agenda</vt:lpstr>
      <vt:lpstr>High-level 'Next Steps'</vt:lpstr>
      <vt:lpstr>Request for suggestions and volunteers  (black text = firm, red text = proposed)</vt:lpstr>
      <vt:lpstr>Speaking Events</vt:lpstr>
      <vt:lpstr>Liaison Activities</vt:lpstr>
      <vt:lpstr>Webinars</vt:lpstr>
      <vt:lpstr>Articles</vt:lpstr>
      <vt:lpstr>White Papers</vt:lpstr>
      <vt:lpstr>Case-study ideas – 1-page format</vt:lpstr>
      <vt:lpstr>Guest Speaker Series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</cp:lastModifiedBy>
  <cp:revision>18</cp:revision>
  <dcterms:created xsi:type="dcterms:W3CDTF">2017-09-21T15:46:31Z</dcterms:created>
  <dcterms:modified xsi:type="dcterms:W3CDTF">2021-06-22T01:42:17Z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