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0"/>
  </p:notesMasterIdLst>
  <p:sldIdLst>
    <p:sldId id="262" r:id="rId5"/>
    <p:sldId id="297" r:id="rId6"/>
    <p:sldId id="295" r:id="rId7"/>
    <p:sldId id="303" r:id="rId8"/>
    <p:sldId id="308" r:id="rId9"/>
    <p:sldId id="304" r:id="rId10"/>
    <p:sldId id="305" r:id="rId11"/>
    <p:sldId id="307" r:id="rId12"/>
    <p:sldId id="306" r:id="rId13"/>
    <p:sldId id="301" r:id="rId14"/>
    <p:sldId id="312" r:id="rId15"/>
    <p:sldId id="311" r:id="rId16"/>
    <p:sldId id="309" r:id="rId17"/>
    <p:sldId id="313" r:id="rId18"/>
    <p:sldId id="302"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Myriad Pro" panose="020B0503030403020204" charset="0"/>
      <p:regular r:id="rId25"/>
      <p:bold r:id="rId26"/>
      <p:italic r:id="rId27"/>
      <p:boldItalic r:id="rId28"/>
    </p:embeddedFont>
    <p:embeddedFont>
      <p:font typeface="Myriad Pro Light" panose="020B040303040302020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31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8E301-3DFA-4C73-9BFF-EDACBE8CE9B5}" type="datetimeFigureOut">
              <a:rPr lang="en-IN" smtClean="0"/>
              <a:t>22-09-2021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05934-9E10-4F0A-88EF-5F62E8EA335B}" type="slidenum">
              <a:rPr lang="en-IN" smtClean="0"/>
              <a:t>‹#›</a:t>
            </a:fld>
            <a:endParaRPr lang="en-IN"/>
          </a:p>
        </p:txBody>
      </p:sp>
    </p:spTree>
    <p:extLst>
      <p:ext uri="{BB962C8B-B14F-4D97-AF65-F5344CB8AC3E}">
        <p14:creationId xmlns:p14="http://schemas.microsoft.com/office/powerpoint/2010/main" val="8450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019675"/>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4878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847556"/>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945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59780" y="1233866"/>
            <a:ext cx="11296184" cy="2387600"/>
          </a:xfrm>
        </p:spPr>
        <p:txBody>
          <a:bodyPr anchor="b">
            <a:normAutofit/>
          </a:bodyPr>
          <a:lstStyle>
            <a:lvl1pPr algn="l">
              <a:defRPr sz="4800" b="1" i="0">
                <a:solidFill>
                  <a:schemeClr val="tx1"/>
                </a:solidFill>
                <a:latin typeface="Myriad Pro" panose="020B0503030403020204" pitchFamily="34" charset="0"/>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3268" y="305687"/>
            <a:ext cx="2478783" cy="1856358"/>
          </a:xfrm>
          <a:prstGeom prst="rect">
            <a:avLst/>
          </a:prstGeom>
        </p:spPr>
      </p:pic>
      <p:sp>
        <p:nvSpPr>
          <p:cNvPr id="3" name="Subtitle 2"/>
          <p:cNvSpPr>
            <a:spLocks noGrp="1"/>
          </p:cNvSpPr>
          <p:nvPr>
            <p:ph type="subTitle" idx="1" hasCustomPrompt="1"/>
          </p:nvPr>
        </p:nvSpPr>
        <p:spPr>
          <a:xfrm>
            <a:off x="659780" y="3837899"/>
            <a:ext cx="9144000" cy="1655762"/>
          </a:xfrm>
        </p:spPr>
        <p:txBody>
          <a:bodyPr/>
          <a:lstStyle>
            <a:lvl1pPr marL="0" indent="0" algn="l">
              <a:buNone/>
              <a:defRPr sz="2400" b="0" i="0">
                <a:solidFill>
                  <a:schemeClr val="tx1">
                    <a:lumMod val="50000"/>
                    <a:lumOff val="50000"/>
                  </a:schemeClr>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79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9/22/2021</a:t>
            </a:fld>
            <a:endParaRPr lang="en-US">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Tree>
    <p:extLst>
      <p:ext uri="{BB962C8B-B14F-4D97-AF65-F5344CB8AC3E}">
        <p14:creationId xmlns:p14="http://schemas.microsoft.com/office/powerpoint/2010/main" val="210276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1" i="0">
                <a:latin typeface="Myriad Pro" panose="020B0503030403020204" pitchFamily="34"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9/22/2021</a:t>
            </a:fld>
            <a:endParaRPr lang="en-US">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160145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9/22/2021</a:t>
            </a:fld>
            <a:endParaRPr lang="en-US">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89386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b="1" i="0">
                <a:latin typeface="Myriad Pro" panose="020B0503030403020204"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9/22/2021</a:t>
            </a:fld>
            <a:endParaRPr lang="en-US">
              <a:latin typeface="Myriad Pro" panose="020B0503030403020204" pitchFamily="34" charset="0"/>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9" name="Slide Number Placeholder 8"/>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296121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9/22/2021</a:t>
            </a:fld>
            <a:endParaRPr lang="en-US">
              <a:latin typeface="Myriad Pro" panose="020B0503030403020204" pitchFamily="34" charset="0"/>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5" name="Slide Number Placeholder 4"/>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Tree>
    <p:extLst>
      <p:ext uri="{BB962C8B-B14F-4D97-AF65-F5344CB8AC3E}">
        <p14:creationId xmlns:p14="http://schemas.microsoft.com/office/powerpoint/2010/main" val="300159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Tree>
    <p:extLst>
      <p:ext uri="{BB962C8B-B14F-4D97-AF65-F5344CB8AC3E}">
        <p14:creationId xmlns:p14="http://schemas.microsoft.com/office/powerpoint/2010/main" val="407159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5592496" y="6592129"/>
            <a:ext cx="1023037" cy="369332"/>
          </a:xfrm>
          <a:prstGeom prst="rect">
            <a:avLst/>
          </a:prstGeom>
          <a:noFill/>
        </p:spPr>
        <p:txBody>
          <a:bodyPr wrap="none" rtlCol="0">
            <a:spAutoFit/>
          </a:bodyPr>
          <a:lstStyle/>
          <a:p>
            <a:r>
              <a:rPr lang="en-US" sz="900">
                <a:solidFill>
                  <a:schemeClr val="bg1">
                    <a:lumMod val="75000"/>
                  </a:schemeClr>
                </a:solidFill>
                <a:latin typeface="Myriad Pro Light" panose="020B0603030403020204" pitchFamily="34" charset="0"/>
              </a:rPr>
              <a:t>© 2020 oneM2M</a:t>
            </a:r>
          </a:p>
          <a:p>
            <a:endParaRPr lang="en-US" sz="900">
              <a:solidFill>
                <a:schemeClr val="bg1">
                  <a:lumMod val="50000"/>
                </a:schemeClr>
              </a:solidFill>
              <a:latin typeface="Myriad Pro Light" panose="020B0603030403020204" pitchFamily="34" charset="0"/>
            </a:endParaRPr>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Lst>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cs.com/holistic-elderly-care-the-future-is-now" TargetMode="External"/><Relationship Id="rId2" Type="http://schemas.openxmlformats.org/officeDocument/2006/relationships/hyperlink" Target="https://www.tcs.com/tcs-clever-energy-management-solution" TargetMode="External"/><Relationship Id="rId1" Type="http://schemas.openxmlformats.org/officeDocument/2006/relationships/slideLayout" Target="../slideLayouts/slideLayout6.xml"/><Relationship Id="rId5" Type="http://schemas.openxmlformats.org/officeDocument/2006/relationships/hyperlink" Target="https://www.tcs.com/tcs-digifleet" TargetMode="External"/><Relationship Id="rId4" Type="http://schemas.openxmlformats.org/officeDocument/2006/relationships/hyperlink" Target="https://www.tcs.com/helping-seniors-shine-on"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tcs.com/holistic-elderly-care-the-future-is-now" TargetMode="External"/><Relationship Id="rId2" Type="http://schemas.openxmlformats.org/officeDocument/2006/relationships/hyperlink" Target="https://www.tcs.com/tcs-clever-energy-management-solution" TargetMode="External"/><Relationship Id="rId1" Type="http://schemas.openxmlformats.org/officeDocument/2006/relationships/slideLayout" Target="../slideLayouts/slideLayout6.xml"/><Relationship Id="rId5" Type="http://schemas.openxmlformats.org/officeDocument/2006/relationships/hyperlink" Target="https://www.tcs.com/tcs-digifleet" TargetMode="External"/><Relationship Id="rId4" Type="http://schemas.openxmlformats.org/officeDocument/2006/relationships/hyperlink" Target="https://www.tcs.com/helping-seniors-shine-on"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rvitorino@ubiwhere.com" TargetMode="External"/><Relationship Id="rId2" Type="http://schemas.openxmlformats.org/officeDocument/2006/relationships/hyperlink" Target="https://riot-es.org/"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tiaassessor.com/"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peggysmedleyshow.com/iot-and-sustainability" TargetMode="External"/><Relationship Id="rId2" Type="http://schemas.openxmlformats.org/officeDocument/2006/relationships/hyperlink" Target="https://www.6gworld.com/department-category/webinar-is-iot-growth-destroying-or-healing-the-planet/" TargetMode="External"/><Relationship Id="rId1" Type="http://schemas.openxmlformats.org/officeDocument/2006/relationships/slideLayout" Target="../slideLayouts/slideLayout4.xml"/><Relationship Id="rId6" Type="http://schemas.openxmlformats.org/officeDocument/2006/relationships/hyperlink" Target="https://www.6gworld.com/6gsymposium/" TargetMode="External"/><Relationship Id="rId5" Type="http://schemas.openxmlformats.org/officeDocument/2006/relationships/hyperlink" Target="https://click.grenadine.co/fzt8ji/zeqDOhCn" TargetMode="External"/><Relationship Id="rId4" Type="http://schemas.openxmlformats.org/officeDocument/2006/relationships/hyperlink" Target="https://tsdsi.in/c-dot-tsdsi-webinar-series-the-national-standards-for-io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iottechexpo.com/europe/" TargetMode="External"/><Relationship Id="rId2" Type="http://schemas.openxmlformats.org/officeDocument/2006/relationships/hyperlink" Target="https://www.callandcontactcentreexpo.co.uk/" TargetMode="External"/><Relationship Id="rId1" Type="http://schemas.openxmlformats.org/officeDocument/2006/relationships/slideLayout" Target="../slideLayouts/slideLayout4.xml"/><Relationship Id="rId5" Type="http://schemas.openxmlformats.org/officeDocument/2006/relationships/hyperlink" Target="https://secure-web.cisco.com/1xYo1TMK_deQJDM8LpwrEOJ1fW6aGgFduAztPxGxyp0s_DQQuEWSKWN6EhM4-CEx84iYQKHPkGom35sEFi2KY05miV7EQ_ndejjTHZcE3wmYkkWqB084T1eOw-Cr9IujZURCOGJOtwkML_Gu8jAg5cfO7E4r-2whep6mccWjOraDTKsm4xz-UUmyZjYtcj8LEjbalYCGKyoqe-iRfGh0VhEmg_lFnTarBR0PsfwFCvHYkuxVtS-Hn0tjCZBmlsNJFYQFSQS3JQvY8HOjX2Y4o3dGiOULPMD3xt8leM3r5GwuthcW47UaVm4x8GbTxP5qBwN0lH1ND6WRahdO8qGcn_P1sji2vTL3-HiqsHhxXuKdS2KfZQDvjuDD9xx9Q0P4aovl7xnNFF4llu9YZ5amP-Mx6lgDfg-dQwrJ0Syb9rSM1rmCgHhHzazVHw6KeAR-opiE-GxbSvevgaGMD5nduuQ/https%3A%2F%2Fwww.embeddedtechconvention.com%2F" TargetMode="External"/><Relationship Id="rId4" Type="http://schemas.openxmlformats.org/officeDocument/2006/relationships/hyperlink" Target="https://docs.google.com/spreadsheets/d/1RikZmqw7vbcXsvmrHTCGTgK2TDCld51rI7za7ZtpYAk/edit?ts=605e4d00"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member.onem2m.org/Application/documentApp/documentinfo/?documentId=34089&amp;fromList=Y"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onem2m.org/iot-events/event/689-webinar-sustainable-iot-low-code-low-maintenance-and-ultra-low-power-approaches"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hyperlink" Target="https://www.iotforall.com/iot-communications-size-matters" TargetMode="External"/><Relationship Id="rId3" Type="http://schemas.openxmlformats.org/officeDocument/2006/relationships/hyperlink" Target="https://onem2m.org/membership/executive-viewpoints/683-g-ramachandra-iot-standardization-would-help-us-to-reuse-a-common-platform-which-itself-is-beneficial-for-sustainability" TargetMode="External"/><Relationship Id="rId7" Type="http://schemas.openxmlformats.org/officeDocument/2006/relationships/hyperlink" Target="https://www.etsi.org/e-brochure/Magazine/July-2021/mobile/index.html" TargetMode="External"/><Relationship Id="rId2" Type="http://schemas.openxmlformats.org/officeDocument/2006/relationships/hyperlink" Target="https://onem2m.org/membership/executive-viewpoints/681-onem2m-promotes-interoperability-scalability-modularity-and-re-use-which-are-core-principles-of-sustainability" TargetMode="External"/><Relationship Id="rId1" Type="http://schemas.openxmlformats.org/officeDocument/2006/relationships/slideLayout" Target="../slideLayouts/slideLayout4.xml"/><Relationship Id="rId6" Type="http://schemas.openxmlformats.org/officeDocument/2006/relationships/hyperlink" Target="https://www.architectureandgovernance.com/app-tech/using-iot-to-promote-sustainability/" TargetMode="External"/><Relationship Id="rId5" Type="http://schemas.openxmlformats.org/officeDocument/2006/relationships/hyperlink" Target="https://www.onem2m.org/membership/executive-viewpoints/722-d-m-van-gorp-businesses-should-use-technology-not-so-much-for-cost-saving-but-to-make-value-chains-more-sustainable" TargetMode="External"/><Relationship Id="rId4" Type="http://schemas.openxmlformats.org/officeDocument/2006/relationships/hyperlink" Target="https://onem2m.org/membership/executive-viewpoints/688-k-grobe-all-organizations-need-to-embrace-sustainability-whether-it-is-out-of-concern-for-climate-change-resource-depletion-or-customer-demand"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docs.google.com/document/d/1-2IcuoiqCev3dRzlaNtjyxv8KjLULBiX_LwR9Fel9KY/edit?usp=sharing"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a:t>oneM2M Sustainability Initiative</a:t>
            </a:r>
          </a:p>
        </p:txBody>
      </p:sp>
      <p:sp>
        <p:nvSpPr>
          <p:cNvPr id="4" name="Slide Number Placeholder 3"/>
          <p:cNvSpPr>
            <a:spLocks noGrp="1"/>
          </p:cNvSpPr>
          <p:nvPr>
            <p:ph type="sldNum" sz="quarter" idx="12"/>
          </p:nvPr>
        </p:nvSpPr>
        <p:spPr/>
        <p:txBody>
          <a:bodyPr/>
          <a:lstStyle/>
          <a:p>
            <a:fld id="{CF81B550-7CF2-4283-9092-C0AEF1549117}" type="slidenum">
              <a:rPr lang="en-US" smtClean="0"/>
              <a:t>1</a:t>
            </a:fld>
            <a:endParaRPr lang="en-US"/>
          </a:p>
        </p:txBody>
      </p:sp>
      <p:sp>
        <p:nvSpPr>
          <p:cNvPr id="6" name="Subtitle 5"/>
          <p:cNvSpPr>
            <a:spLocks noGrp="1"/>
          </p:cNvSpPr>
          <p:nvPr>
            <p:ph type="subTitle" idx="1"/>
          </p:nvPr>
        </p:nvSpPr>
        <p:spPr/>
        <p:txBody>
          <a:bodyPr vert="horz" lIns="91440" tIns="45720" rIns="91440" bIns="45720" rtlCol="0" anchor="t">
            <a:normAutofit/>
          </a:bodyPr>
          <a:lstStyle/>
          <a:p>
            <a:r>
              <a:rPr lang="en-US" dirty="0"/>
              <a:t>SSC 6 Agenda</a:t>
            </a:r>
          </a:p>
          <a:p>
            <a:r>
              <a:rPr lang="en-US" dirty="0">
                <a:latin typeface="Myriad Pro"/>
              </a:rPr>
              <a:t>9/23/2021</a:t>
            </a:r>
          </a:p>
          <a:p>
            <a:r>
              <a:rPr lang="en-US" dirty="0">
                <a:latin typeface="Myriad Pro"/>
              </a:rPr>
              <a:t>Dale Seed</a:t>
            </a:r>
          </a:p>
        </p:txBody>
      </p:sp>
    </p:spTree>
    <p:extLst>
      <p:ext uri="{BB962C8B-B14F-4D97-AF65-F5344CB8AC3E}">
        <p14:creationId xmlns:p14="http://schemas.microsoft.com/office/powerpoint/2010/main" val="3547558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6134D-C520-4852-B65D-7B7268F23259}"/>
              </a:ext>
            </a:extLst>
          </p:cNvPr>
          <p:cNvSpPr>
            <a:spLocks noGrp="1"/>
          </p:cNvSpPr>
          <p:nvPr>
            <p:ph type="title"/>
          </p:nvPr>
        </p:nvSpPr>
        <p:spPr>
          <a:xfrm>
            <a:off x="334696" y="0"/>
            <a:ext cx="9452230" cy="1173570"/>
          </a:xfrm>
        </p:spPr>
        <p:txBody>
          <a:bodyPr>
            <a:normAutofit/>
          </a:bodyPr>
          <a:lstStyle/>
          <a:p>
            <a:r>
              <a:rPr lang="en-US" dirty="0">
                <a:latin typeface="Myriad Pro"/>
              </a:rPr>
              <a:t>Candidate Case-studies</a:t>
            </a:r>
            <a:endParaRPr lang="en-US" dirty="0"/>
          </a:p>
        </p:txBody>
      </p:sp>
      <p:sp>
        <p:nvSpPr>
          <p:cNvPr id="3" name="Content Placeholder 2">
            <a:extLst>
              <a:ext uri="{FF2B5EF4-FFF2-40B4-BE49-F238E27FC236}">
                <a16:creationId xmlns:a16="http://schemas.microsoft.com/office/drawing/2014/main" id="{84CBB571-B666-46BF-9FB0-E6EFB638DCCF}"/>
              </a:ext>
            </a:extLst>
          </p:cNvPr>
          <p:cNvSpPr>
            <a:spLocks noGrp="1"/>
          </p:cNvSpPr>
          <p:nvPr>
            <p:ph sz="half" idx="1"/>
          </p:nvPr>
        </p:nvSpPr>
        <p:spPr>
          <a:xfrm>
            <a:off x="669942" y="1425286"/>
            <a:ext cx="7346593" cy="4351338"/>
          </a:xfrm>
        </p:spPr>
        <p:txBody>
          <a:bodyPr vert="horz" lIns="91440" tIns="45720" rIns="91440" bIns="45720" rtlCol="0" anchor="t">
            <a:normAutofit fontScale="92500" lnSpcReduction="20000"/>
          </a:bodyPr>
          <a:lstStyle/>
          <a:p>
            <a:r>
              <a:rPr lang="en-US" dirty="0">
                <a:solidFill>
                  <a:srgbClr val="C00000"/>
                </a:solidFill>
                <a:latin typeface="Myriad Pro"/>
              </a:rPr>
              <a:t>TCS IoT centric solutions:</a:t>
            </a:r>
          </a:p>
          <a:p>
            <a:pPr marL="800100" lvl="1" indent="-342900">
              <a:spcBef>
                <a:spcPts val="0"/>
              </a:spcBef>
              <a:buFont typeface="+mj-lt"/>
              <a:buAutoNum type="arabicPeriod"/>
              <a:tabLst>
                <a:tab pos="457200" algn="l"/>
              </a:tabLst>
            </a:pPr>
            <a:r>
              <a:rPr lang="en-US" sz="2000" dirty="0">
                <a:solidFill>
                  <a:srgbClr val="C00000"/>
                </a:solidFill>
                <a:effectLst/>
                <a:latin typeface="Arial" panose="020B0604020202020204" pitchFamily="34" charset="0"/>
                <a:ea typeface="Times New Roman" panose="02020603050405020304" pitchFamily="18" charset="0"/>
              </a:rPr>
              <a:t>Energy management solution – TCS Clever Energy  </a:t>
            </a:r>
            <a:r>
              <a:rPr lang="en-US" sz="2000" dirty="0">
                <a:effectLst/>
                <a:latin typeface="Arial" panose="020B0604020202020204" pitchFamily="34" charset="0"/>
                <a:ea typeface="Times New Roman" panose="02020603050405020304" pitchFamily="18" charset="0"/>
              </a:rPr>
              <a:t>- (</a:t>
            </a:r>
            <a:r>
              <a:rPr lang="en-US" sz="2000" dirty="0">
                <a:effectLst/>
                <a:latin typeface="Arial" panose="020B0604020202020204" pitchFamily="34" charset="0"/>
                <a:ea typeface="Times New Roman" panose="02020603050405020304" pitchFamily="18" charset="0"/>
                <a:hlinkClick r:id="rId2"/>
              </a:rPr>
              <a:t>link</a:t>
            </a:r>
            <a:r>
              <a:rPr lang="en-US" sz="2000" dirty="0">
                <a:effectLst/>
                <a:latin typeface="Arial" panose="020B0604020202020204" pitchFamily="34" charset="0"/>
                <a:ea typeface="Times New Roman" panose="02020603050405020304" pitchFamily="18" charset="0"/>
              </a:rPr>
              <a:t>)</a:t>
            </a:r>
            <a:endParaRPr lang="en-US" sz="2000" dirty="0">
              <a:effectLst/>
              <a:latin typeface="Calibri" panose="020F0502020204030204" pitchFamily="34" charset="0"/>
              <a:ea typeface="Calibri" panose="020F0502020204030204" pitchFamily="34" charset="0"/>
            </a:endParaRPr>
          </a:p>
          <a:p>
            <a:pPr marL="800100" lvl="1" indent="-342900">
              <a:spcBef>
                <a:spcPts val="0"/>
              </a:spcBef>
              <a:buFont typeface="+mj-lt"/>
              <a:buAutoNum type="arabicPeriod"/>
              <a:tabLst>
                <a:tab pos="457200" algn="l"/>
              </a:tabLst>
            </a:pPr>
            <a:r>
              <a:rPr lang="en-US" sz="2000" dirty="0">
                <a:solidFill>
                  <a:srgbClr val="C00000"/>
                </a:solidFill>
                <a:effectLst/>
                <a:latin typeface="Arial" panose="020B0604020202020204" pitchFamily="34" charset="0"/>
                <a:ea typeface="Times New Roman" panose="02020603050405020304" pitchFamily="18" charset="0"/>
              </a:rPr>
              <a:t>Elderly care – Shine Senior </a:t>
            </a:r>
            <a:r>
              <a:rPr lang="en-US" sz="2000" dirty="0">
                <a:latin typeface="Arial" panose="020B0604020202020204" pitchFamily="34" charset="0"/>
                <a:ea typeface="Times New Roman" panose="02020603050405020304" pitchFamily="18" charset="0"/>
              </a:rPr>
              <a:t>–</a:t>
            </a:r>
            <a:r>
              <a:rPr lang="en-US" sz="2000" dirty="0">
                <a:effectLst/>
                <a:latin typeface="Arial" panose="020B0604020202020204" pitchFamily="34" charset="0"/>
                <a:ea typeface="Times New Roman" panose="02020603050405020304" pitchFamily="18" charset="0"/>
              </a:rPr>
              <a:t> (</a:t>
            </a:r>
            <a:r>
              <a:rPr lang="en-US" sz="2000" dirty="0">
                <a:effectLst/>
                <a:latin typeface="Arial" panose="020B0604020202020204" pitchFamily="34" charset="0"/>
                <a:ea typeface="Times New Roman" panose="02020603050405020304" pitchFamily="18" charset="0"/>
                <a:hlinkClick r:id="rId3"/>
              </a:rPr>
              <a:t>link</a:t>
            </a:r>
            <a:r>
              <a:rPr lang="en-US" sz="2000" dirty="0">
                <a:effectLst/>
                <a:latin typeface="Arial" panose="020B0604020202020204" pitchFamily="34" charset="0"/>
                <a:ea typeface="Times New Roman" panose="02020603050405020304" pitchFamily="18" charset="0"/>
              </a:rPr>
              <a:t>, </a:t>
            </a:r>
            <a:r>
              <a:rPr lang="en-US" sz="2000" dirty="0">
                <a:effectLst/>
                <a:latin typeface="Arial" panose="020B0604020202020204" pitchFamily="34" charset="0"/>
                <a:ea typeface="Times New Roman" panose="02020603050405020304" pitchFamily="18" charset="0"/>
                <a:hlinkClick r:id="rId4"/>
              </a:rPr>
              <a:t>link</a:t>
            </a:r>
            <a:r>
              <a:rPr lang="en-US" sz="2000" dirty="0">
                <a:effectLst/>
                <a:latin typeface="Arial" panose="020B0604020202020204" pitchFamily="34" charset="0"/>
                <a:ea typeface="Times New Roman" panose="02020603050405020304" pitchFamily="18" charset="0"/>
              </a:rPr>
              <a:t>)</a:t>
            </a:r>
          </a:p>
          <a:p>
            <a:pPr marL="800100" lvl="1" indent="-342900">
              <a:spcBef>
                <a:spcPts val="0"/>
              </a:spcBef>
              <a:buFont typeface="+mj-lt"/>
              <a:buAutoNum type="arabicPeriod"/>
              <a:tabLst>
                <a:tab pos="457200" algn="l"/>
              </a:tabLst>
            </a:pPr>
            <a:r>
              <a:rPr lang="en-US" sz="2000" dirty="0">
                <a:solidFill>
                  <a:srgbClr val="C00000"/>
                </a:solidFill>
                <a:effectLst/>
                <a:latin typeface="Arial" panose="020B0604020202020204" pitchFamily="34" charset="0"/>
                <a:ea typeface="Times New Roman" panose="02020603050405020304" pitchFamily="18" charset="0"/>
              </a:rPr>
              <a:t>Fleet management solution </a:t>
            </a:r>
            <a:r>
              <a:rPr lang="en-US" sz="2000" dirty="0">
                <a:effectLst/>
                <a:latin typeface="Arial" panose="020B0604020202020204" pitchFamily="34" charset="0"/>
                <a:ea typeface="Times New Roman" panose="02020603050405020304" pitchFamily="18" charset="0"/>
              </a:rPr>
              <a:t>– (</a:t>
            </a:r>
            <a:r>
              <a:rPr lang="en-US" sz="2000" dirty="0">
                <a:effectLst/>
                <a:latin typeface="Arial" panose="020B0604020202020204" pitchFamily="34" charset="0"/>
                <a:ea typeface="Times New Roman" panose="02020603050405020304" pitchFamily="18" charset="0"/>
                <a:hlinkClick r:id="rId5"/>
              </a:rPr>
              <a:t>link</a:t>
            </a:r>
            <a:r>
              <a:rPr lang="en-US" sz="2000" dirty="0">
                <a:effectLst/>
                <a:latin typeface="Arial" panose="020B0604020202020204" pitchFamily="34" charset="0"/>
                <a:ea typeface="Times New Roman" panose="02020603050405020304" pitchFamily="18" charset="0"/>
              </a:rPr>
              <a:t>)</a:t>
            </a:r>
          </a:p>
          <a:p>
            <a:pPr marL="457200" lvl="1" indent="0">
              <a:spcBef>
                <a:spcPts val="0"/>
              </a:spcBef>
              <a:buNone/>
              <a:tabLst>
                <a:tab pos="457200" algn="l"/>
              </a:tabLst>
            </a:pPr>
            <a:endParaRPr lang="en-US" sz="2000" dirty="0">
              <a:effectLst/>
              <a:latin typeface="Arial" panose="020B0604020202020204" pitchFamily="34" charset="0"/>
              <a:ea typeface="Times New Roman" panose="02020603050405020304" pitchFamily="18" charset="0"/>
            </a:endParaRPr>
          </a:p>
          <a:p>
            <a:pPr>
              <a:spcBef>
                <a:spcPts val="0"/>
              </a:spcBef>
              <a:tabLst>
                <a:tab pos="457200" algn="l"/>
              </a:tabLst>
            </a:pPr>
            <a:r>
              <a:rPr lang="en-US" sz="2400" dirty="0">
                <a:solidFill>
                  <a:srgbClr val="C00000"/>
                </a:solidFill>
                <a:effectLst/>
                <a:latin typeface="Arial" panose="020B0604020202020204" pitchFamily="34" charset="0"/>
                <a:ea typeface="Times New Roman" panose="02020603050405020304" pitchFamily="18" charset="0"/>
              </a:rPr>
              <a:t>Follow-up needed </a:t>
            </a:r>
            <a:r>
              <a:rPr lang="en-US" sz="1700" dirty="0">
                <a:solidFill>
                  <a:srgbClr val="C00000"/>
                </a:solidFill>
                <a:effectLst/>
                <a:latin typeface="Arial" panose="020B0604020202020204" pitchFamily="34" charset="0"/>
                <a:ea typeface="Times New Roman" panose="02020603050405020304" pitchFamily="18" charset="0"/>
              </a:rPr>
              <a:t>- ANAND SAMPATHRAMAN &lt;sampathraman.anand@tcs.com&gt;</a:t>
            </a:r>
          </a:p>
          <a:p>
            <a:pPr marL="914400" lvl="2" indent="0">
              <a:spcBef>
                <a:spcPts val="0"/>
              </a:spcBef>
              <a:buNone/>
              <a:tabLst>
                <a:tab pos="457200" algn="l"/>
              </a:tabLst>
            </a:pPr>
            <a:endParaRPr lang="en-US" dirty="0">
              <a:latin typeface="Myriad Pro"/>
            </a:endParaRPr>
          </a:p>
          <a:p>
            <a:r>
              <a:rPr lang="en-US" dirty="0">
                <a:latin typeface="Myriad Pro"/>
              </a:rPr>
              <a:t>oneM2M SSC to analyze and assess case studies from a sustainability perspective</a:t>
            </a:r>
          </a:p>
          <a:p>
            <a:r>
              <a:rPr lang="en-US" dirty="0">
                <a:latin typeface="Myriad Pro"/>
              </a:rPr>
              <a:t>Potential to promote via:</a:t>
            </a:r>
            <a:endParaRPr lang="en-US" dirty="0"/>
          </a:p>
          <a:p>
            <a:pPr lvl="1"/>
            <a:r>
              <a:rPr lang="en-US" dirty="0">
                <a:latin typeface="Myriad Pro"/>
              </a:rPr>
              <a:t>oneM2M executive interview (on oneM2M.org, LinkedIn and Twitter)</a:t>
            </a:r>
          </a:p>
          <a:p>
            <a:pPr lvl="1"/>
            <a:r>
              <a:rPr lang="en-US" dirty="0">
                <a:latin typeface="Myriad Pro"/>
              </a:rPr>
              <a:t>Short article in trade press where there is demand for 1 or 2 articles per month</a:t>
            </a:r>
          </a:p>
        </p:txBody>
      </p:sp>
      <p:grpSp>
        <p:nvGrpSpPr>
          <p:cNvPr id="6" name="Group 5">
            <a:extLst>
              <a:ext uri="{FF2B5EF4-FFF2-40B4-BE49-F238E27FC236}">
                <a16:creationId xmlns:a16="http://schemas.microsoft.com/office/drawing/2014/main" id="{23C6FF79-BD33-46DE-89AE-E7EC229F86F8}"/>
              </a:ext>
            </a:extLst>
          </p:cNvPr>
          <p:cNvGrpSpPr/>
          <p:nvPr/>
        </p:nvGrpSpPr>
        <p:grpSpPr>
          <a:xfrm>
            <a:off x="8273988" y="1699992"/>
            <a:ext cx="3778042" cy="4351338"/>
            <a:chOff x="6838082" y="1425286"/>
            <a:chExt cx="4814453" cy="4927885"/>
          </a:xfrm>
        </p:grpSpPr>
        <p:sp>
          <p:nvSpPr>
            <p:cNvPr id="7" name="Rectangle: Rounded Corners 6">
              <a:extLst>
                <a:ext uri="{FF2B5EF4-FFF2-40B4-BE49-F238E27FC236}">
                  <a16:creationId xmlns:a16="http://schemas.microsoft.com/office/drawing/2014/main" id="{8BE52471-40A4-41B1-B255-86316D84CC93}"/>
                </a:ext>
              </a:extLst>
            </p:cNvPr>
            <p:cNvSpPr/>
            <p:nvPr/>
          </p:nvSpPr>
          <p:spPr>
            <a:xfrm>
              <a:off x="6838083" y="1911059"/>
              <a:ext cx="4788476" cy="536864"/>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45054"/>
                  </a:solidFill>
                  <a:cs typeface="Calibri"/>
                </a:rPr>
                <a:t>Headline - "Benefit Delivered"</a:t>
              </a:r>
              <a:endParaRPr lang="en-US" sz="1200" dirty="0">
                <a:solidFill>
                  <a:srgbClr val="545054"/>
                </a:solidFill>
              </a:endParaRPr>
            </a:p>
          </p:txBody>
        </p:sp>
        <p:sp>
          <p:nvSpPr>
            <p:cNvPr id="9" name="Rectangle: Rounded Corners 8">
              <a:extLst>
                <a:ext uri="{FF2B5EF4-FFF2-40B4-BE49-F238E27FC236}">
                  <a16:creationId xmlns:a16="http://schemas.microsoft.com/office/drawing/2014/main" id="{E0A32E19-1985-4E92-94E9-540BF76648F2}"/>
                </a:ext>
              </a:extLst>
            </p:cNvPr>
            <p:cNvSpPr/>
            <p:nvPr/>
          </p:nvSpPr>
          <p:spPr>
            <a:xfrm>
              <a:off x="6838082" y="2502764"/>
              <a:ext cx="4788476" cy="124690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rgbClr val="545054"/>
                  </a:solidFill>
                  <a:cs typeface="Calibri"/>
                </a:rPr>
                <a:t>Description of situation and problem/challenge addressed</a:t>
              </a:r>
              <a:endParaRPr lang="en-US" sz="1200"/>
            </a:p>
          </p:txBody>
        </p:sp>
        <p:sp>
          <p:nvSpPr>
            <p:cNvPr id="10" name="Rectangle: Rounded Corners 9">
              <a:extLst>
                <a:ext uri="{FF2B5EF4-FFF2-40B4-BE49-F238E27FC236}">
                  <a16:creationId xmlns:a16="http://schemas.microsoft.com/office/drawing/2014/main" id="{3E6AC836-9F67-4ED4-B8A2-9518A04F808D}"/>
                </a:ext>
              </a:extLst>
            </p:cNvPr>
            <p:cNvSpPr/>
            <p:nvPr/>
          </p:nvSpPr>
          <p:spPr>
            <a:xfrm>
              <a:off x="6864059" y="3804513"/>
              <a:ext cx="4788476" cy="124690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r>
                <a:rPr lang="en-US" sz="1200">
                  <a:solidFill>
                    <a:srgbClr val="545054"/>
                  </a:solidFill>
                  <a:cs typeface="Calibri"/>
                </a:rPr>
                <a:t>Description of solution (technical, implementation, change management etc.)</a:t>
              </a:r>
            </a:p>
            <a:p>
              <a:pPr marL="285750" indent="-285750">
                <a:buFont typeface="Arial"/>
                <a:buChar char="•"/>
              </a:pPr>
              <a:r>
                <a:rPr lang="en-US" sz="1200">
                  <a:solidFill>
                    <a:srgbClr val="545054"/>
                  </a:solidFill>
                  <a:cs typeface="Calibri"/>
                </a:rPr>
                <a:t>Significant outcomes</a:t>
              </a:r>
            </a:p>
          </p:txBody>
        </p:sp>
        <p:sp>
          <p:nvSpPr>
            <p:cNvPr id="11" name="Rectangle: Rounded Corners 10">
              <a:extLst>
                <a:ext uri="{FF2B5EF4-FFF2-40B4-BE49-F238E27FC236}">
                  <a16:creationId xmlns:a16="http://schemas.microsoft.com/office/drawing/2014/main" id="{F776AC9A-5726-49B3-876A-68A60955AB0D}"/>
                </a:ext>
              </a:extLst>
            </p:cNvPr>
            <p:cNvSpPr/>
            <p:nvPr/>
          </p:nvSpPr>
          <p:spPr>
            <a:xfrm>
              <a:off x="6864058" y="5106263"/>
              <a:ext cx="4788476" cy="124690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US" sz="1200">
                  <a:solidFill>
                    <a:srgbClr val="545054"/>
                  </a:solidFill>
                  <a:cs typeface="Calibri"/>
                </a:rPr>
                <a:t>Key dependencies that led to a successful outcome</a:t>
              </a:r>
              <a:endParaRPr lang="en-US" sz="1200"/>
            </a:p>
            <a:p>
              <a:pPr marL="285750" indent="-285750">
                <a:buFont typeface="Arial" panose="020B0604020202020204" pitchFamily="34" charset="0"/>
                <a:buChar char="•"/>
              </a:pPr>
              <a:r>
                <a:rPr lang="en-US" sz="1200">
                  <a:solidFill>
                    <a:srgbClr val="545054"/>
                  </a:solidFill>
                  <a:cs typeface="Calibri"/>
                </a:rPr>
                <a:t>Advice/recommendations </a:t>
              </a:r>
            </a:p>
          </p:txBody>
        </p:sp>
        <p:sp>
          <p:nvSpPr>
            <p:cNvPr id="4" name="TextBox 3">
              <a:extLst>
                <a:ext uri="{FF2B5EF4-FFF2-40B4-BE49-F238E27FC236}">
                  <a16:creationId xmlns:a16="http://schemas.microsoft.com/office/drawing/2014/main" id="{931FFDC9-C3F3-4F79-AB39-597D48C3FD03}"/>
                </a:ext>
              </a:extLst>
            </p:cNvPr>
            <p:cNvSpPr txBox="1"/>
            <p:nvPr/>
          </p:nvSpPr>
          <p:spPr>
            <a:xfrm>
              <a:off x="7261514" y="1425286"/>
              <a:ext cx="356581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Myriad Pro"/>
                </a:rPr>
                <a:t>Suggested Case-study Format</a:t>
              </a:r>
              <a:endParaRPr lang="en-US" sz="1200"/>
            </a:p>
          </p:txBody>
        </p:sp>
      </p:grpSp>
      <p:sp>
        <p:nvSpPr>
          <p:cNvPr id="5" name="Rectangle 4">
            <a:extLst>
              <a:ext uri="{FF2B5EF4-FFF2-40B4-BE49-F238E27FC236}">
                <a16:creationId xmlns:a16="http://schemas.microsoft.com/office/drawing/2014/main" id="{90D1F724-12EF-446D-8FAE-CBF42AE94098}"/>
              </a:ext>
            </a:extLst>
          </p:cNvPr>
          <p:cNvSpPr/>
          <p:nvPr/>
        </p:nvSpPr>
        <p:spPr>
          <a:xfrm>
            <a:off x="-187193" y="5723069"/>
            <a:ext cx="8203728" cy="461665"/>
          </a:xfrm>
          <a:prstGeom prst="rect">
            <a:avLst/>
          </a:prstGeom>
        </p:spPr>
        <p:txBody>
          <a:bodyPr wrap="square">
            <a:spAutoFit/>
          </a:bodyPr>
          <a:lstStyle/>
          <a:p>
            <a:pPr lvl="1"/>
            <a:r>
              <a:rPr lang="en-US" sz="2400" dirty="0">
                <a:solidFill>
                  <a:srgbClr val="C00000"/>
                </a:solidFill>
                <a:latin typeface="Myriad Pro"/>
                <a:sym typeface="Wingdings" panose="05000000000000000000" pitchFamily="2" charset="2"/>
              </a:rPr>
              <a:t> Looking for additional case-study topics and volunteers </a:t>
            </a:r>
            <a:endParaRPr lang="en-US" sz="2400" dirty="0">
              <a:solidFill>
                <a:srgbClr val="C00000"/>
              </a:solidFill>
              <a:latin typeface="Myriad Pro"/>
            </a:endParaRPr>
          </a:p>
        </p:txBody>
      </p:sp>
      <p:sp>
        <p:nvSpPr>
          <p:cNvPr id="12" name="Rectangle: Rounded Corners 11">
            <a:extLst>
              <a:ext uri="{FF2B5EF4-FFF2-40B4-BE49-F238E27FC236}">
                <a16:creationId xmlns:a16="http://schemas.microsoft.com/office/drawing/2014/main" id="{AE483E0E-9A8F-4929-B524-5725BFB0512C}"/>
              </a:ext>
            </a:extLst>
          </p:cNvPr>
          <p:cNvSpPr/>
          <p:nvPr/>
        </p:nvSpPr>
        <p:spPr>
          <a:xfrm>
            <a:off x="432428" y="1836478"/>
            <a:ext cx="710214" cy="299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Tree>
    <p:extLst>
      <p:ext uri="{BB962C8B-B14F-4D97-AF65-F5344CB8AC3E}">
        <p14:creationId xmlns:p14="http://schemas.microsoft.com/office/powerpoint/2010/main" val="3429389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6134D-C520-4852-B65D-7B7268F23259}"/>
              </a:ext>
            </a:extLst>
          </p:cNvPr>
          <p:cNvSpPr>
            <a:spLocks noGrp="1"/>
          </p:cNvSpPr>
          <p:nvPr>
            <p:ph type="title"/>
          </p:nvPr>
        </p:nvSpPr>
        <p:spPr>
          <a:xfrm>
            <a:off x="334696" y="0"/>
            <a:ext cx="9452230" cy="1173570"/>
          </a:xfrm>
        </p:spPr>
        <p:txBody>
          <a:bodyPr>
            <a:normAutofit/>
          </a:bodyPr>
          <a:lstStyle/>
          <a:p>
            <a:r>
              <a:rPr lang="en-US" dirty="0">
                <a:latin typeface="Myriad Pro"/>
              </a:rPr>
              <a:t>Case-studies</a:t>
            </a:r>
            <a:endParaRPr lang="en-US" dirty="0"/>
          </a:p>
        </p:txBody>
      </p:sp>
      <p:sp>
        <p:nvSpPr>
          <p:cNvPr id="3" name="Content Placeholder 2">
            <a:extLst>
              <a:ext uri="{FF2B5EF4-FFF2-40B4-BE49-F238E27FC236}">
                <a16:creationId xmlns:a16="http://schemas.microsoft.com/office/drawing/2014/main" id="{84CBB571-B666-46BF-9FB0-E6EFB638DCCF}"/>
              </a:ext>
            </a:extLst>
          </p:cNvPr>
          <p:cNvSpPr>
            <a:spLocks noGrp="1"/>
          </p:cNvSpPr>
          <p:nvPr>
            <p:ph sz="half" idx="1"/>
          </p:nvPr>
        </p:nvSpPr>
        <p:spPr>
          <a:xfrm>
            <a:off x="669943" y="1425286"/>
            <a:ext cx="5181600" cy="4351338"/>
          </a:xfrm>
        </p:spPr>
        <p:txBody>
          <a:bodyPr vert="horz" lIns="91440" tIns="45720" rIns="91440" bIns="45720" rtlCol="0" anchor="t">
            <a:normAutofit fontScale="92500" lnSpcReduction="20000"/>
          </a:bodyPr>
          <a:lstStyle/>
          <a:p>
            <a:r>
              <a:rPr lang="en-US" dirty="0">
                <a:latin typeface="Myriad Pro"/>
              </a:rPr>
              <a:t>Aim for short case studies (see template on right) and include an image/illustration as needed</a:t>
            </a:r>
          </a:p>
          <a:p>
            <a:r>
              <a:rPr lang="en-US" dirty="0"/>
              <a:t>Analyze and discuss case studies in SSC from the perspective of IoT sustainability related challenges, benefits, shortcomings, etc.</a:t>
            </a:r>
          </a:p>
          <a:p>
            <a:r>
              <a:rPr lang="en-US" dirty="0">
                <a:latin typeface="Myriad Pro"/>
              </a:rPr>
              <a:t>Promote via:</a:t>
            </a:r>
            <a:endParaRPr lang="en-US" dirty="0"/>
          </a:p>
          <a:p>
            <a:pPr lvl="1"/>
            <a:r>
              <a:rPr lang="en-US" dirty="0">
                <a:latin typeface="Myriad Pro"/>
              </a:rPr>
              <a:t>oneM2M executive interview (on oneM2M.org, LinkedIn and Twitter)</a:t>
            </a:r>
          </a:p>
          <a:p>
            <a:pPr lvl="1"/>
            <a:r>
              <a:rPr lang="en-US" dirty="0">
                <a:latin typeface="Myriad Pro"/>
              </a:rPr>
              <a:t>Short article in trade press where there is demand for 1 or 2 articles per month</a:t>
            </a:r>
          </a:p>
        </p:txBody>
      </p:sp>
      <p:sp>
        <p:nvSpPr>
          <p:cNvPr id="7" name="Rectangle: Rounded Corners 6">
            <a:extLst>
              <a:ext uri="{FF2B5EF4-FFF2-40B4-BE49-F238E27FC236}">
                <a16:creationId xmlns:a16="http://schemas.microsoft.com/office/drawing/2014/main" id="{8BE52471-40A4-41B1-B255-86316D84CC93}"/>
              </a:ext>
            </a:extLst>
          </p:cNvPr>
          <p:cNvSpPr/>
          <p:nvPr/>
        </p:nvSpPr>
        <p:spPr>
          <a:xfrm>
            <a:off x="6838083" y="1911059"/>
            <a:ext cx="4788476" cy="536864"/>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545054"/>
                </a:solidFill>
                <a:cs typeface="Calibri"/>
              </a:rPr>
              <a:t>Headline - "Benefit Delivered"</a:t>
            </a:r>
            <a:endParaRPr lang="en-US">
              <a:solidFill>
                <a:srgbClr val="545054"/>
              </a:solidFill>
            </a:endParaRPr>
          </a:p>
        </p:txBody>
      </p:sp>
      <p:sp>
        <p:nvSpPr>
          <p:cNvPr id="9" name="Rectangle: Rounded Corners 8">
            <a:extLst>
              <a:ext uri="{FF2B5EF4-FFF2-40B4-BE49-F238E27FC236}">
                <a16:creationId xmlns:a16="http://schemas.microsoft.com/office/drawing/2014/main" id="{E0A32E19-1985-4E92-94E9-540BF76648F2}"/>
              </a:ext>
            </a:extLst>
          </p:cNvPr>
          <p:cNvSpPr/>
          <p:nvPr/>
        </p:nvSpPr>
        <p:spPr>
          <a:xfrm>
            <a:off x="6838082" y="2502764"/>
            <a:ext cx="4788476" cy="124690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rgbClr val="545054"/>
                </a:solidFill>
                <a:cs typeface="Calibri"/>
              </a:rPr>
              <a:t>Description of situation and problem/challenge addressed</a:t>
            </a:r>
            <a:endParaRPr lang="en-US"/>
          </a:p>
        </p:txBody>
      </p:sp>
      <p:sp>
        <p:nvSpPr>
          <p:cNvPr id="10" name="Rectangle: Rounded Corners 9">
            <a:extLst>
              <a:ext uri="{FF2B5EF4-FFF2-40B4-BE49-F238E27FC236}">
                <a16:creationId xmlns:a16="http://schemas.microsoft.com/office/drawing/2014/main" id="{3E6AC836-9F67-4ED4-B8A2-9518A04F808D}"/>
              </a:ext>
            </a:extLst>
          </p:cNvPr>
          <p:cNvSpPr/>
          <p:nvPr/>
        </p:nvSpPr>
        <p:spPr>
          <a:xfrm>
            <a:off x="6864059" y="3804513"/>
            <a:ext cx="4788476" cy="124690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r>
              <a:rPr lang="en-US">
                <a:solidFill>
                  <a:srgbClr val="545054"/>
                </a:solidFill>
                <a:cs typeface="Calibri"/>
              </a:rPr>
              <a:t>Description of solution (technical, implementation, change management etc.)</a:t>
            </a:r>
          </a:p>
          <a:p>
            <a:pPr marL="285750" indent="-285750">
              <a:buFont typeface="Arial"/>
              <a:buChar char="•"/>
            </a:pPr>
            <a:r>
              <a:rPr lang="en-US">
                <a:solidFill>
                  <a:srgbClr val="545054"/>
                </a:solidFill>
                <a:cs typeface="Calibri"/>
              </a:rPr>
              <a:t>Significant outcomes</a:t>
            </a:r>
          </a:p>
        </p:txBody>
      </p:sp>
      <p:sp>
        <p:nvSpPr>
          <p:cNvPr id="11" name="Rectangle: Rounded Corners 10">
            <a:extLst>
              <a:ext uri="{FF2B5EF4-FFF2-40B4-BE49-F238E27FC236}">
                <a16:creationId xmlns:a16="http://schemas.microsoft.com/office/drawing/2014/main" id="{F776AC9A-5726-49B3-876A-68A60955AB0D}"/>
              </a:ext>
            </a:extLst>
          </p:cNvPr>
          <p:cNvSpPr/>
          <p:nvPr/>
        </p:nvSpPr>
        <p:spPr>
          <a:xfrm>
            <a:off x="6864058" y="5106263"/>
            <a:ext cx="4788476" cy="124690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US">
                <a:solidFill>
                  <a:srgbClr val="545054"/>
                </a:solidFill>
                <a:cs typeface="Calibri"/>
              </a:rPr>
              <a:t>Key dependencies that led to a successful outcome</a:t>
            </a:r>
            <a:endParaRPr lang="en-US"/>
          </a:p>
          <a:p>
            <a:pPr marL="285750" indent="-285750">
              <a:buFont typeface="Arial" panose="020B0604020202020204" pitchFamily="34" charset="0"/>
              <a:buChar char="•"/>
            </a:pPr>
            <a:r>
              <a:rPr lang="en-US">
                <a:solidFill>
                  <a:srgbClr val="545054"/>
                </a:solidFill>
                <a:cs typeface="Calibri"/>
              </a:rPr>
              <a:t>Advice/recommendations </a:t>
            </a:r>
          </a:p>
        </p:txBody>
      </p:sp>
      <p:sp>
        <p:nvSpPr>
          <p:cNvPr id="4" name="TextBox 3">
            <a:extLst>
              <a:ext uri="{FF2B5EF4-FFF2-40B4-BE49-F238E27FC236}">
                <a16:creationId xmlns:a16="http://schemas.microsoft.com/office/drawing/2014/main" id="{931FFDC9-C3F3-4F79-AB39-597D48C3FD03}"/>
              </a:ext>
            </a:extLst>
          </p:cNvPr>
          <p:cNvSpPr txBox="1"/>
          <p:nvPr/>
        </p:nvSpPr>
        <p:spPr>
          <a:xfrm>
            <a:off x="7261514" y="1425286"/>
            <a:ext cx="35658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Myriad Pro"/>
              </a:rPr>
              <a:t>Suggested Case-study Format</a:t>
            </a:r>
            <a:endParaRPr lang="en-US"/>
          </a:p>
        </p:txBody>
      </p:sp>
      <p:sp>
        <p:nvSpPr>
          <p:cNvPr id="5" name="Rectangle 4">
            <a:extLst>
              <a:ext uri="{FF2B5EF4-FFF2-40B4-BE49-F238E27FC236}">
                <a16:creationId xmlns:a16="http://schemas.microsoft.com/office/drawing/2014/main" id="{90D1F724-12EF-446D-8FAE-CBF42AE94098}"/>
              </a:ext>
            </a:extLst>
          </p:cNvPr>
          <p:cNvSpPr/>
          <p:nvPr/>
        </p:nvSpPr>
        <p:spPr>
          <a:xfrm>
            <a:off x="-187193" y="5723069"/>
            <a:ext cx="6718742" cy="461665"/>
          </a:xfrm>
          <a:prstGeom prst="rect">
            <a:avLst/>
          </a:prstGeom>
        </p:spPr>
        <p:txBody>
          <a:bodyPr wrap="square">
            <a:spAutoFit/>
          </a:bodyPr>
          <a:lstStyle/>
          <a:p>
            <a:pPr lvl="1"/>
            <a:r>
              <a:rPr lang="en-US" sz="2400" dirty="0">
                <a:solidFill>
                  <a:srgbClr val="C00000"/>
                </a:solidFill>
                <a:latin typeface="Myriad Pro"/>
                <a:sym typeface="Wingdings" panose="05000000000000000000" pitchFamily="2" charset="2"/>
              </a:rPr>
              <a:t> Looking for case-study topics and volunteers </a:t>
            </a:r>
            <a:endParaRPr lang="en-US" sz="2400" dirty="0">
              <a:solidFill>
                <a:srgbClr val="C00000"/>
              </a:solidFill>
              <a:latin typeface="Myriad Pro"/>
            </a:endParaRPr>
          </a:p>
        </p:txBody>
      </p:sp>
    </p:spTree>
    <p:extLst>
      <p:ext uri="{BB962C8B-B14F-4D97-AF65-F5344CB8AC3E}">
        <p14:creationId xmlns:p14="http://schemas.microsoft.com/office/powerpoint/2010/main" val="2904446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6134D-C520-4852-B65D-7B7268F23259}"/>
              </a:ext>
            </a:extLst>
          </p:cNvPr>
          <p:cNvSpPr>
            <a:spLocks noGrp="1"/>
          </p:cNvSpPr>
          <p:nvPr>
            <p:ph type="title"/>
          </p:nvPr>
        </p:nvSpPr>
        <p:spPr>
          <a:xfrm>
            <a:off x="334696" y="0"/>
            <a:ext cx="9452230" cy="1173570"/>
          </a:xfrm>
        </p:spPr>
        <p:txBody>
          <a:bodyPr>
            <a:normAutofit/>
          </a:bodyPr>
          <a:lstStyle/>
          <a:p>
            <a:r>
              <a:rPr lang="en-US" dirty="0">
                <a:latin typeface="Myriad Pro"/>
              </a:rPr>
              <a:t>Candidate Case-studies (1/3)</a:t>
            </a:r>
            <a:endParaRPr lang="en-US" dirty="0"/>
          </a:p>
        </p:txBody>
      </p:sp>
      <p:sp>
        <p:nvSpPr>
          <p:cNvPr id="3" name="Content Placeholder 2">
            <a:extLst>
              <a:ext uri="{FF2B5EF4-FFF2-40B4-BE49-F238E27FC236}">
                <a16:creationId xmlns:a16="http://schemas.microsoft.com/office/drawing/2014/main" id="{84CBB571-B666-46BF-9FB0-E6EFB638DCCF}"/>
              </a:ext>
            </a:extLst>
          </p:cNvPr>
          <p:cNvSpPr>
            <a:spLocks noGrp="1"/>
          </p:cNvSpPr>
          <p:nvPr>
            <p:ph sz="half" idx="1"/>
          </p:nvPr>
        </p:nvSpPr>
        <p:spPr>
          <a:xfrm>
            <a:off x="1142642" y="1469674"/>
            <a:ext cx="10034344" cy="4351338"/>
          </a:xfrm>
        </p:spPr>
        <p:txBody>
          <a:bodyPr vert="horz" lIns="91440" tIns="45720" rIns="91440" bIns="45720" rtlCol="0" anchor="t">
            <a:normAutofit/>
          </a:bodyPr>
          <a:lstStyle/>
          <a:p>
            <a:r>
              <a:rPr lang="en-US" sz="3200" dirty="0">
                <a:solidFill>
                  <a:srgbClr val="C00000"/>
                </a:solidFill>
                <a:latin typeface="Myriad Pro"/>
              </a:rPr>
              <a:t>TCS IoT centric solutions:</a:t>
            </a:r>
          </a:p>
          <a:p>
            <a:pPr marL="800100" lvl="1" indent="-342900">
              <a:spcBef>
                <a:spcPts val="0"/>
              </a:spcBef>
              <a:buFont typeface="+mj-lt"/>
              <a:buAutoNum type="arabicPeriod"/>
              <a:tabLst>
                <a:tab pos="457200" algn="l"/>
              </a:tabLst>
            </a:pPr>
            <a:r>
              <a:rPr lang="en-US" dirty="0">
                <a:solidFill>
                  <a:schemeClr val="tx2"/>
                </a:solidFill>
                <a:effectLst/>
                <a:latin typeface="Arial" panose="020B0604020202020204" pitchFamily="34" charset="0"/>
                <a:ea typeface="Times New Roman" panose="02020603050405020304" pitchFamily="18" charset="0"/>
              </a:rPr>
              <a:t>Energy management solution – TCS Clever Energy  - (</a:t>
            </a:r>
            <a:r>
              <a:rPr lang="en-US" sz="1900" dirty="0">
                <a:latin typeface="Arial" panose="020B0604020202020204" pitchFamily="34" charset="0"/>
                <a:hlinkClick r:id="rId2">
                  <a:extLst>
                    <a:ext uri="{A12FA001-AC4F-418D-AE19-62706E023703}">
                      <ahyp:hlinkClr xmlns:ahyp="http://schemas.microsoft.com/office/drawing/2018/hyperlinkcolor" val="tx"/>
                    </a:ext>
                  </a:extLst>
                </a:hlinkClick>
              </a:rPr>
              <a:t>link</a:t>
            </a:r>
            <a:r>
              <a:rPr lang="en-US" dirty="0">
                <a:solidFill>
                  <a:schemeClr val="tx2"/>
                </a:solidFill>
                <a:effectLst/>
                <a:latin typeface="Arial" panose="020B0604020202020204" pitchFamily="34" charset="0"/>
                <a:ea typeface="Times New Roman" panose="02020603050405020304" pitchFamily="18" charset="0"/>
              </a:rPr>
              <a:t>)</a:t>
            </a:r>
            <a:endParaRPr lang="en-US" dirty="0">
              <a:solidFill>
                <a:schemeClr val="tx2"/>
              </a:solidFill>
              <a:effectLst/>
              <a:latin typeface="Calibri" panose="020F0502020204030204" pitchFamily="34" charset="0"/>
              <a:ea typeface="Calibri" panose="020F0502020204030204" pitchFamily="34" charset="0"/>
            </a:endParaRPr>
          </a:p>
          <a:p>
            <a:pPr marL="800100" lvl="1" indent="-342900">
              <a:spcBef>
                <a:spcPts val="0"/>
              </a:spcBef>
              <a:buFont typeface="+mj-lt"/>
              <a:buAutoNum type="arabicPeriod"/>
              <a:tabLst>
                <a:tab pos="457200" algn="l"/>
              </a:tabLst>
            </a:pPr>
            <a:r>
              <a:rPr lang="en-US" dirty="0">
                <a:solidFill>
                  <a:schemeClr val="tx2"/>
                </a:solidFill>
                <a:effectLst/>
                <a:latin typeface="Arial" panose="020B0604020202020204" pitchFamily="34" charset="0"/>
                <a:ea typeface="Times New Roman" panose="02020603050405020304" pitchFamily="18" charset="0"/>
              </a:rPr>
              <a:t>Elderly care – Shine Senior </a:t>
            </a:r>
            <a:r>
              <a:rPr lang="en-US" dirty="0">
                <a:solidFill>
                  <a:schemeClr val="tx2"/>
                </a:solidFill>
                <a:latin typeface="Arial" panose="020B0604020202020204" pitchFamily="34" charset="0"/>
                <a:ea typeface="Times New Roman" panose="02020603050405020304" pitchFamily="18" charset="0"/>
              </a:rPr>
              <a:t>–</a:t>
            </a:r>
            <a:r>
              <a:rPr lang="en-US" dirty="0">
                <a:solidFill>
                  <a:schemeClr val="tx2"/>
                </a:solidFill>
                <a:effectLst/>
                <a:latin typeface="Arial" panose="020B0604020202020204" pitchFamily="34" charset="0"/>
                <a:ea typeface="Times New Roman" panose="02020603050405020304" pitchFamily="18" charset="0"/>
              </a:rPr>
              <a:t> (</a:t>
            </a:r>
            <a:r>
              <a:rPr lang="en-US" sz="1900" dirty="0">
                <a:latin typeface="Arial" panose="020B0604020202020204" pitchFamily="34" charset="0"/>
                <a:hlinkClick r:id="rId3">
                  <a:extLst>
                    <a:ext uri="{A12FA001-AC4F-418D-AE19-62706E023703}">
                      <ahyp:hlinkClr xmlns:ahyp="http://schemas.microsoft.com/office/drawing/2018/hyperlinkcolor" val="tx"/>
                    </a:ext>
                  </a:extLst>
                </a:hlinkClick>
              </a:rPr>
              <a:t>link</a:t>
            </a:r>
            <a:r>
              <a:rPr lang="en-US" sz="1900" dirty="0">
                <a:latin typeface="Arial" panose="020B0604020202020204" pitchFamily="34" charset="0"/>
              </a:rPr>
              <a:t>, </a:t>
            </a:r>
            <a:r>
              <a:rPr lang="en-US" sz="1900" dirty="0">
                <a:latin typeface="Arial" panose="020B0604020202020204" pitchFamily="34" charset="0"/>
                <a:hlinkClick r:id="rId4">
                  <a:extLst>
                    <a:ext uri="{A12FA001-AC4F-418D-AE19-62706E023703}">
                      <ahyp:hlinkClr xmlns:ahyp="http://schemas.microsoft.com/office/drawing/2018/hyperlinkcolor" val="tx"/>
                    </a:ext>
                  </a:extLst>
                </a:hlinkClick>
              </a:rPr>
              <a:t>link</a:t>
            </a:r>
            <a:r>
              <a:rPr lang="en-US" dirty="0">
                <a:solidFill>
                  <a:schemeClr val="tx2"/>
                </a:solidFill>
                <a:effectLst/>
                <a:latin typeface="Arial" panose="020B0604020202020204" pitchFamily="34" charset="0"/>
                <a:ea typeface="Times New Roman" panose="02020603050405020304" pitchFamily="18" charset="0"/>
              </a:rPr>
              <a:t>)</a:t>
            </a:r>
          </a:p>
          <a:p>
            <a:pPr marL="800100" lvl="1" indent="-342900">
              <a:spcBef>
                <a:spcPts val="0"/>
              </a:spcBef>
              <a:buFont typeface="+mj-lt"/>
              <a:buAutoNum type="arabicPeriod"/>
              <a:tabLst>
                <a:tab pos="457200" algn="l"/>
              </a:tabLst>
            </a:pPr>
            <a:r>
              <a:rPr lang="en-US" dirty="0">
                <a:solidFill>
                  <a:schemeClr val="tx2"/>
                </a:solidFill>
                <a:effectLst/>
                <a:latin typeface="Arial" panose="020B0604020202020204" pitchFamily="34" charset="0"/>
                <a:ea typeface="Times New Roman" panose="02020603050405020304" pitchFamily="18" charset="0"/>
              </a:rPr>
              <a:t>Fleet management solution – (</a:t>
            </a:r>
            <a:r>
              <a:rPr lang="en-US" sz="1900" dirty="0">
                <a:latin typeface="Arial" panose="020B0604020202020204" pitchFamily="34" charset="0"/>
                <a:hlinkClick r:id="rId5">
                  <a:extLst>
                    <a:ext uri="{A12FA001-AC4F-418D-AE19-62706E023703}">
                      <ahyp:hlinkClr xmlns:ahyp="http://schemas.microsoft.com/office/drawing/2018/hyperlinkcolor" val="tx"/>
                    </a:ext>
                  </a:extLst>
                </a:hlinkClick>
              </a:rPr>
              <a:t>link</a:t>
            </a:r>
            <a:r>
              <a:rPr lang="en-US" dirty="0">
                <a:solidFill>
                  <a:schemeClr val="tx2"/>
                </a:solidFill>
                <a:effectLst/>
                <a:latin typeface="Arial" panose="020B0604020202020204" pitchFamily="34" charset="0"/>
                <a:ea typeface="Times New Roman" panose="02020603050405020304" pitchFamily="18" charset="0"/>
              </a:rPr>
              <a:t>)</a:t>
            </a:r>
          </a:p>
          <a:p>
            <a:pPr marL="457200" lvl="1" indent="0">
              <a:spcBef>
                <a:spcPts val="0"/>
              </a:spcBef>
              <a:buNone/>
              <a:tabLst>
                <a:tab pos="457200" algn="l"/>
              </a:tabLst>
            </a:pPr>
            <a:endParaRPr lang="en-US" dirty="0">
              <a:solidFill>
                <a:schemeClr val="tx2"/>
              </a:solidFill>
              <a:effectLst/>
              <a:latin typeface="Arial" panose="020B0604020202020204" pitchFamily="34" charset="0"/>
              <a:ea typeface="Times New Roman" panose="02020603050405020304" pitchFamily="18" charset="0"/>
            </a:endParaRPr>
          </a:p>
          <a:p>
            <a:pPr>
              <a:spcBef>
                <a:spcPts val="0"/>
              </a:spcBef>
              <a:tabLst>
                <a:tab pos="457200" algn="l"/>
              </a:tabLst>
            </a:pPr>
            <a:r>
              <a:rPr lang="en-US" dirty="0">
                <a:solidFill>
                  <a:srgbClr val="C00000"/>
                </a:solidFill>
                <a:effectLst/>
                <a:latin typeface="Arial" panose="020B0604020202020204" pitchFamily="34" charset="0"/>
                <a:ea typeface="Times New Roman" panose="02020603050405020304" pitchFamily="18" charset="0"/>
              </a:rPr>
              <a:t>Follow-up needed </a:t>
            </a:r>
          </a:p>
          <a:p>
            <a:pPr lvl="1">
              <a:spcBef>
                <a:spcPts val="0"/>
              </a:spcBef>
              <a:tabLst>
                <a:tab pos="457200" algn="l"/>
              </a:tabLst>
            </a:pPr>
            <a:r>
              <a:rPr lang="en-US" sz="1400" dirty="0">
                <a:solidFill>
                  <a:srgbClr val="C63133"/>
                </a:solidFill>
                <a:latin typeface="Arial" panose="020B0604020202020204" pitchFamily="34" charset="0"/>
              </a:rPr>
              <a:t>Point-of-Contact</a:t>
            </a:r>
            <a:r>
              <a:rPr lang="en-US" sz="1400" dirty="0">
                <a:solidFill>
                  <a:schemeClr val="tx2"/>
                </a:solidFill>
                <a:latin typeface="Arial" panose="020B0604020202020204" pitchFamily="34" charset="0"/>
              </a:rPr>
              <a:t> - ANAND </a:t>
            </a:r>
            <a:r>
              <a:rPr lang="en-US" sz="1400" dirty="0">
                <a:solidFill>
                  <a:schemeClr val="tx2"/>
                </a:solidFill>
                <a:effectLst/>
                <a:latin typeface="Arial" panose="020B0604020202020204" pitchFamily="34" charset="0"/>
                <a:ea typeface="Times New Roman" panose="02020603050405020304" pitchFamily="18" charset="0"/>
              </a:rPr>
              <a:t>SAMPATHRAMAN &lt;</a:t>
            </a:r>
            <a:r>
              <a:rPr lang="en-US" sz="1800" dirty="0">
                <a:latin typeface="Arial" panose="020B0604020202020204" pitchFamily="34" charset="0"/>
              </a:rPr>
              <a:t>sampathraman.anand@tcs.com</a:t>
            </a:r>
            <a:r>
              <a:rPr lang="en-US" sz="1400" dirty="0">
                <a:solidFill>
                  <a:schemeClr val="tx2"/>
                </a:solidFill>
                <a:effectLst/>
                <a:latin typeface="Arial" panose="020B0604020202020204" pitchFamily="34" charset="0"/>
                <a:ea typeface="Times New Roman" panose="02020603050405020304" pitchFamily="18" charset="0"/>
              </a:rPr>
              <a:t>&gt;</a:t>
            </a:r>
          </a:p>
          <a:p>
            <a:pPr marL="914400" lvl="2" indent="0">
              <a:spcBef>
                <a:spcPts val="0"/>
              </a:spcBef>
              <a:buNone/>
              <a:tabLst>
                <a:tab pos="457200" algn="l"/>
              </a:tabLst>
            </a:pPr>
            <a:endParaRPr lang="en-US" sz="2400" dirty="0">
              <a:latin typeface="Myriad Pro"/>
            </a:endParaRPr>
          </a:p>
        </p:txBody>
      </p:sp>
      <p:sp>
        <p:nvSpPr>
          <p:cNvPr id="12" name="Rectangle: Rounded Corners 11">
            <a:extLst>
              <a:ext uri="{FF2B5EF4-FFF2-40B4-BE49-F238E27FC236}">
                <a16:creationId xmlns:a16="http://schemas.microsoft.com/office/drawing/2014/main" id="{AE483E0E-9A8F-4929-B524-5725BFB0512C}"/>
              </a:ext>
            </a:extLst>
          </p:cNvPr>
          <p:cNvSpPr/>
          <p:nvPr/>
        </p:nvSpPr>
        <p:spPr>
          <a:xfrm>
            <a:off x="334696" y="1543515"/>
            <a:ext cx="710214" cy="299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Tree>
    <p:extLst>
      <p:ext uri="{BB962C8B-B14F-4D97-AF65-F5344CB8AC3E}">
        <p14:creationId xmlns:p14="http://schemas.microsoft.com/office/powerpoint/2010/main" val="1102569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CBB571-B666-46BF-9FB0-E6EFB638DCCF}"/>
              </a:ext>
            </a:extLst>
          </p:cNvPr>
          <p:cNvSpPr>
            <a:spLocks noGrp="1"/>
          </p:cNvSpPr>
          <p:nvPr>
            <p:ph sz="half" idx="1"/>
          </p:nvPr>
        </p:nvSpPr>
        <p:spPr>
          <a:xfrm>
            <a:off x="1242874" y="1438182"/>
            <a:ext cx="8608272" cy="4634144"/>
          </a:xfrm>
        </p:spPr>
        <p:txBody>
          <a:bodyPr vert="horz" lIns="91440" tIns="45720" rIns="91440" bIns="45720" rtlCol="0" anchor="t">
            <a:normAutofit fontScale="92500" lnSpcReduction="10000"/>
          </a:bodyPr>
          <a:lstStyle/>
          <a:p>
            <a:r>
              <a:rPr lang="en-US" dirty="0">
                <a:solidFill>
                  <a:srgbClr val="C63133"/>
                </a:solidFill>
                <a:latin typeface="Myriad Pro"/>
              </a:rPr>
              <a:t>Resource-Efficient IoT Edge Systems (</a:t>
            </a:r>
            <a:r>
              <a:rPr lang="en-US" dirty="0">
                <a:solidFill>
                  <a:srgbClr val="C63133"/>
                </a:solidFill>
                <a:latin typeface="Myriad Pro"/>
                <a:hlinkClick r:id="rId2"/>
              </a:rPr>
              <a:t>Riot-ES</a:t>
            </a:r>
            <a:r>
              <a:rPr lang="en-US" dirty="0">
                <a:solidFill>
                  <a:srgbClr val="C63133"/>
                </a:solidFill>
                <a:latin typeface="Myriad Pro"/>
              </a:rPr>
              <a:t>)</a:t>
            </a:r>
          </a:p>
          <a:p>
            <a:pPr lvl="1"/>
            <a:r>
              <a:rPr lang="en-US" sz="2200" dirty="0">
                <a:latin typeface="Myriad Pro"/>
              </a:rPr>
              <a:t>Riot-ES carries out the research and development of new methods, technologies and systems for </a:t>
            </a:r>
            <a:r>
              <a:rPr lang="en-US" sz="2200" dirty="0" err="1">
                <a:latin typeface="Myriad Pro"/>
              </a:rPr>
              <a:t>maximising</a:t>
            </a:r>
            <a:r>
              <a:rPr lang="en-US" sz="2200" dirty="0">
                <a:latin typeface="Myriad Pro"/>
              </a:rPr>
              <a:t> energy efficiency and increased performance in IoT systems, with a focus on IoT devices and processing at the edge of wireless networks.</a:t>
            </a:r>
          </a:p>
          <a:p>
            <a:pPr marL="457200" lvl="1" indent="0">
              <a:buNone/>
            </a:pPr>
            <a:endParaRPr lang="en-US" dirty="0">
              <a:latin typeface="Myriad Pro"/>
            </a:endParaRPr>
          </a:p>
          <a:p>
            <a:pPr lvl="2"/>
            <a:r>
              <a:rPr lang="en-US" sz="1800" dirty="0">
                <a:latin typeface="Myriad Pro"/>
              </a:rPr>
              <a:t>IoT systems consume a significant amount of energy, making energy efficiency one of the most important issues to address.</a:t>
            </a:r>
          </a:p>
          <a:p>
            <a:pPr lvl="2"/>
            <a:r>
              <a:rPr lang="en-US" sz="1800" dirty="0">
                <a:latin typeface="Myriad Pro"/>
              </a:rPr>
              <a:t>As Energy efficiency and performance are often at odds with each other, the project’s main focus will be investigating solutions to </a:t>
            </a:r>
            <a:r>
              <a:rPr lang="en-US" sz="1800" dirty="0" err="1">
                <a:latin typeface="Myriad Pro"/>
              </a:rPr>
              <a:t>optimise</a:t>
            </a:r>
            <a:r>
              <a:rPr lang="en-US" sz="1800" dirty="0">
                <a:latin typeface="Myriad Pro"/>
              </a:rPr>
              <a:t> energy efficiency given performance constraints and conversely, </a:t>
            </a:r>
            <a:r>
              <a:rPr lang="en-US" sz="1800" dirty="0" err="1">
                <a:latin typeface="Myriad Pro"/>
              </a:rPr>
              <a:t>optimise</a:t>
            </a:r>
            <a:r>
              <a:rPr lang="en-US" sz="1800" dirty="0">
                <a:latin typeface="Myriad Pro"/>
              </a:rPr>
              <a:t> performance given energy constraints. </a:t>
            </a:r>
          </a:p>
          <a:p>
            <a:pPr lvl="2"/>
            <a:r>
              <a:rPr lang="en-US" sz="1800" dirty="0">
                <a:latin typeface="Myriad Pro"/>
              </a:rPr>
              <a:t>The findings will be used in two different use cases: Smart Cities and Smart Home.</a:t>
            </a:r>
          </a:p>
          <a:p>
            <a:pPr marL="457200" lvl="1" indent="0">
              <a:buNone/>
            </a:pPr>
            <a:endParaRPr lang="en-US" dirty="0">
              <a:latin typeface="Myriad Pro"/>
            </a:endParaRPr>
          </a:p>
          <a:p>
            <a:pPr lvl="1"/>
            <a:r>
              <a:rPr lang="en-US" dirty="0">
                <a:solidFill>
                  <a:srgbClr val="C00000"/>
                </a:solidFill>
                <a:effectLst/>
                <a:latin typeface="Arial" panose="020B0604020202020204" pitchFamily="34" charset="0"/>
                <a:ea typeface="Times New Roman" panose="02020603050405020304" pitchFamily="18" charset="0"/>
              </a:rPr>
              <a:t>Follow-up needed </a:t>
            </a:r>
          </a:p>
          <a:p>
            <a:pPr lvl="2"/>
            <a:r>
              <a:rPr lang="en-US" sz="1800" dirty="0">
                <a:latin typeface="Myriad Pro"/>
              </a:rPr>
              <a:t>Point of contact - </a:t>
            </a:r>
            <a:r>
              <a:rPr lang="it-IT" sz="1800" dirty="0">
                <a:latin typeface="Myriad Pro"/>
              </a:rPr>
              <a:t>Ricardo Vitorino </a:t>
            </a:r>
            <a:r>
              <a:rPr lang="it-IT" dirty="0">
                <a:latin typeface="Myriad Pro"/>
                <a:hlinkClick r:id="rId3"/>
              </a:rPr>
              <a:t>rvitorino@ubiwhere.com</a:t>
            </a:r>
            <a:r>
              <a:rPr lang="en-US" dirty="0">
                <a:latin typeface="Myriad Pro"/>
              </a:rPr>
              <a:t> </a:t>
            </a:r>
          </a:p>
          <a:p>
            <a:endParaRPr lang="en-US" dirty="0">
              <a:latin typeface="Myriad Pro"/>
            </a:endParaRPr>
          </a:p>
          <a:p>
            <a:pPr marL="457200" lvl="1" indent="0">
              <a:buNone/>
            </a:pPr>
            <a:endParaRPr lang="en-US" dirty="0">
              <a:latin typeface="Myriad Pro"/>
            </a:endParaRPr>
          </a:p>
        </p:txBody>
      </p:sp>
      <p:sp>
        <p:nvSpPr>
          <p:cNvPr id="5" name="Title 1">
            <a:extLst>
              <a:ext uri="{FF2B5EF4-FFF2-40B4-BE49-F238E27FC236}">
                <a16:creationId xmlns:a16="http://schemas.microsoft.com/office/drawing/2014/main" id="{35C8306D-F11D-41C6-BE4D-8176C85570AF}"/>
              </a:ext>
            </a:extLst>
          </p:cNvPr>
          <p:cNvSpPr>
            <a:spLocks noGrp="1"/>
          </p:cNvSpPr>
          <p:nvPr>
            <p:ph type="title"/>
          </p:nvPr>
        </p:nvSpPr>
        <p:spPr>
          <a:xfrm>
            <a:off x="334696" y="0"/>
            <a:ext cx="9737980" cy="1173570"/>
          </a:xfrm>
        </p:spPr>
        <p:txBody>
          <a:bodyPr>
            <a:normAutofit/>
          </a:bodyPr>
          <a:lstStyle/>
          <a:p>
            <a:r>
              <a:rPr lang="en-US" dirty="0">
                <a:latin typeface="Myriad Pro"/>
              </a:rPr>
              <a:t>Candidate Case-studies (2/3)</a:t>
            </a:r>
          </a:p>
        </p:txBody>
      </p:sp>
      <p:sp>
        <p:nvSpPr>
          <p:cNvPr id="6" name="Rectangle: Rounded Corners 5">
            <a:extLst>
              <a:ext uri="{FF2B5EF4-FFF2-40B4-BE49-F238E27FC236}">
                <a16:creationId xmlns:a16="http://schemas.microsoft.com/office/drawing/2014/main" id="{723A4D64-D551-4E25-B287-144227A65FF2}"/>
              </a:ext>
            </a:extLst>
          </p:cNvPr>
          <p:cNvSpPr/>
          <p:nvPr/>
        </p:nvSpPr>
        <p:spPr>
          <a:xfrm>
            <a:off x="532660" y="1438182"/>
            <a:ext cx="710214" cy="299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Tree>
    <p:extLst>
      <p:ext uri="{BB962C8B-B14F-4D97-AF65-F5344CB8AC3E}">
        <p14:creationId xmlns:p14="http://schemas.microsoft.com/office/powerpoint/2010/main" val="978285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CBB571-B666-46BF-9FB0-E6EFB638DCCF}"/>
              </a:ext>
            </a:extLst>
          </p:cNvPr>
          <p:cNvSpPr>
            <a:spLocks noGrp="1"/>
          </p:cNvSpPr>
          <p:nvPr>
            <p:ph sz="half" idx="1"/>
          </p:nvPr>
        </p:nvSpPr>
        <p:spPr>
          <a:xfrm>
            <a:off x="1242874" y="1438182"/>
            <a:ext cx="8608272" cy="4634144"/>
          </a:xfrm>
        </p:spPr>
        <p:txBody>
          <a:bodyPr vert="horz" lIns="91440" tIns="45720" rIns="91440" bIns="45720" rtlCol="0" anchor="t">
            <a:normAutofit fontScale="70000" lnSpcReduction="20000"/>
          </a:bodyPr>
          <a:lstStyle/>
          <a:p>
            <a:r>
              <a:rPr lang="en-US" dirty="0">
                <a:solidFill>
                  <a:srgbClr val="C63133"/>
                </a:solidFill>
                <a:latin typeface="Myriad Pro"/>
              </a:rPr>
              <a:t>TIA Sustainability Working Group Assessor Tool (</a:t>
            </a:r>
            <a:r>
              <a:rPr lang="en-US" dirty="0">
                <a:solidFill>
                  <a:srgbClr val="C63133"/>
                </a:solidFill>
                <a:latin typeface="Myriad Pro"/>
                <a:hlinkClick r:id="rId2"/>
              </a:rPr>
              <a:t>link</a:t>
            </a:r>
            <a:r>
              <a:rPr lang="en-US" dirty="0">
                <a:solidFill>
                  <a:srgbClr val="C63133"/>
                </a:solidFill>
                <a:latin typeface="Myriad Pro"/>
              </a:rPr>
              <a:t>)</a:t>
            </a:r>
          </a:p>
          <a:p>
            <a:pPr lvl="1"/>
            <a:r>
              <a:rPr lang="en-US" sz="2600" dirty="0">
                <a:latin typeface="Myriad Pro"/>
              </a:rPr>
              <a:t>Assessor is an online sustainability assessment tool designed to enable companies the ability to rapidly self-assess and benchmark their sustainability and corporate social responsibility programs against industry best practices. It then provides feedback and a prioritized set of recommendations for improvement to assist a company with optimizing their sustainability programs</a:t>
            </a:r>
          </a:p>
          <a:p>
            <a:pPr lvl="1"/>
            <a:endParaRPr lang="en-US" dirty="0">
              <a:latin typeface="Myriad Pro"/>
            </a:endParaRPr>
          </a:p>
          <a:p>
            <a:pPr lvl="1"/>
            <a:r>
              <a:rPr lang="en-US" sz="2600" dirty="0">
                <a:latin typeface="Myriad Pro"/>
              </a:rPr>
              <a:t>Assessor gives an organization a rating of how they perform in ten different areas of sustainability that align with the TL 9000 quality management system (QMS) sustainability assessment measures. The solution is directly aligned to a business model that incorporates most standards and maps them to the scale of impact it will have on the top and bottom line of the company. It then provides immediate, customized recommendations for improvement. This new tool is the first of its kind to streamline the entire measurement process in to one quick and comprehensive assessment</a:t>
            </a:r>
          </a:p>
          <a:p>
            <a:pPr lvl="1"/>
            <a:endParaRPr lang="en-US" dirty="0">
              <a:latin typeface="Myriad Pro"/>
            </a:endParaRPr>
          </a:p>
          <a:p>
            <a:pPr lvl="1"/>
            <a:r>
              <a:rPr lang="en-US" dirty="0">
                <a:solidFill>
                  <a:srgbClr val="C00000"/>
                </a:solidFill>
                <a:effectLst/>
                <a:latin typeface="Arial" panose="020B0604020202020204" pitchFamily="34" charset="0"/>
                <a:ea typeface="Times New Roman" panose="02020603050405020304" pitchFamily="18" charset="0"/>
              </a:rPr>
              <a:t>Follow-up needed </a:t>
            </a:r>
          </a:p>
          <a:p>
            <a:pPr lvl="2"/>
            <a:r>
              <a:rPr lang="en-US" sz="2600" dirty="0">
                <a:latin typeface="Myriad Pro"/>
              </a:rPr>
              <a:t>Point of contact - </a:t>
            </a:r>
            <a:r>
              <a:rPr lang="de-DE" sz="2600" dirty="0">
                <a:latin typeface="Myriad Pro"/>
              </a:rPr>
              <a:t>Klaus Grobe </a:t>
            </a:r>
            <a:r>
              <a:rPr lang="de-DE" dirty="0">
                <a:latin typeface="Myriad Pro"/>
              </a:rPr>
              <a:t>&lt;</a:t>
            </a:r>
            <a:r>
              <a:rPr lang="de-DE" sz="1800" dirty="0">
                <a:latin typeface="Myriad Pro"/>
              </a:rPr>
              <a:t>KGrobe@adva.com</a:t>
            </a:r>
            <a:r>
              <a:rPr lang="de-DE" dirty="0">
                <a:latin typeface="Myriad Pro"/>
              </a:rPr>
              <a:t>&gt;</a:t>
            </a:r>
            <a:endParaRPr lang="en-US" dirty="0">
              <a:latin typeface="Myriad Pro"/>
            </a:endParaRPr>
          </a:p>
          <a:p>
            <a:endParaRPr lang="en-US" dirty="0">
              <a:latin typeface="Myriad Pro"/>
            </a:endParaRPr>
          </a:p>
          <a:p>
            <a:pPr marL="457200" lvl="1" indent="0">
              <a:buNone/>
            </a:pPr>
            <a:endParaRPr lang="en-US" dirty="0">
              <a:latin typeface="Myriad Pro"/>
            </a:endParaRPr>
          </a:p>
        </p:txBody>
      </p:sp>
      <p:sp>
        <p:nvSpPr>
          <p:cNvPr id="5" name="Title 1">
            <a:extLst>
              <a:ext uri="{FF2B5EF4-FFF2-40B4-BE49-F238E27FC236}">
                <a16:creationId xmlns:a16="http://schemas.microsoft.com/office/drawing/2014/main" id="{35C8306D-F11D-41C6-BE4D-8176C85570AF}"/>
              </a:ext>
            </a:extLst>
          </p:cNvPr>
          <p:cNvSpPr>
            <a:spLocks noGrp="1"/>
          </p:cNvSpPr>
          <p:nvPr>
            <p:ph type="title"/>
          </p:nvPr>
        </p:nvSpPr>
        <p:spPr>
          <a:xfrm>
            <a:off x="334696" y="0"/>
            <a:ext cx="9737980" cy="1173570"/>
          </a:xfrm>
        </p:spPr>
        <p:txBody>
          <a:bodyPr>
            <a:normAutofit/>
          </a:bodyPr>
          <a:lstStyle/>
          <a:p>
            <a:r>
              <a:rPr lang="en-US" dirty="0">
                <a:latin typeface="Myriad Pro"/>
              </a:rPr>
              <a:t>Candidate Case-studies (3/3)</a:t>
            </a:r>
            <a:endParaRPr lang="en-US" dirty="0"/>
          </a:p>
        </p:txBody>
      </p:sp>
      <p:sp>
        <p:nvSpPr>
          <p:cNvPr id="6" name="Rectangle: Rounded Corners 5">
            <a:extLst>
              <a:ext uri="{FF2B5EF4-FFF2-40B4-BE49-F238E27FC236}">
                <a16:creationId xmlns:a16="http://schemas.microsoft.com/office/drawing/2014/main" id="{723A4D64-D551-4E25-B287-144227A65FF2}"/>
              </a:ext>
            </a:extLst>
          </p:cNvPr>
          <p:cNvSpPr/>
          <p:nvPr/>
        </p:nvSpPr>
        <p:spPr>
          <a:xfrm>
            <a:off x="532660" y="1438182"/>
            <a:ext cx="710214" cy="299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Tree>
    <p:extLst>
      <p:ext uri="{BB962C8B-B14F-4D97-AF65-F5344CB8AC3E}">
        <p14:creationId xmlns:p14="http://schemas.microsoft.com/office/powerpoint/2010/main" val="226992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A4F38-6635-41D1-B01B-8D3C391CDDC1}"/>
              </a:ext>
            </a:extLst>
          </p:cNvPr>
          <p:cNvSpPr>
            <a:spLocks noGrp="1"/>
          </p:cNvSpPr>
          <p:nvPr>
            <p:ph type="title"/>
          </p:nvPr>
        </p:nvSpPr>
        <p:spPr>
          <a:xfrm>
            <a:off x="334696" y="0"/>
            <a:ext cx="9737980" cy="1173570"/>
          </a:xfrm>
        </p:spPr>
        <p:txBody>
          <a:bodyPr>
            <a:normAutofit/>
          </a:bodyPr>
          <a:lstStyle/>
          <a:p>
            <a:r>
              <a:rPr lang="en-US" dirty="0">
                <a:latin typeface="Myriad Pro"/>
              </a:rPr>
              <a:t>Guest Speaker Series</a:t>
            </a:r>
            <a:endParaRPr lang="en-US" dirty="0"/>
          </a:p>
        </p:txBody>
      </p:sp>
      <p:sp>
        <p:nvSpPr>
          <p:cNvPr id="3" name="Content Placeholder 2">
            <a:extLst>
              <a:ext uri="{FF2B5EF4-FFF2-40B4-BE49-F238E27FC236}">
                <a16:creationId xmlns:a16="http://schemas.microsoft.com/office/drawing/2014/main" id="{E3CD78DC-CC33-4102-B6AD-7359D4837F58}"/>
              </a:ext>
            </a:extLst>
          </p:cNvPr>
          <p:cNvSpPr>
            <a:spLocks noGrp="1"/>
          </p:cNvSpPr>
          <p:nvPr>
            <p:ph idx="1"/>
          </p:nvPr>
        </p:nvSpPr>
        <p:spPr>
          <a:xfrm>
            <a:off x="334696" y="1493919"/>
            <a:ext cx="11132374" cy="4351338"/>
          </a:xfrm>
        </p:spPr>
        <p:txBody>
          <a:bodyPr vert="horz" lIns="91440" tIns="45720" rIns="91440" bIns="45720" rtlCol="0" anchor="t">
            <a:normAutofit/>
          </a:bodyPr>
          <a:lstStyle/>
          <a:p>
            <a:r>
              <a:rPr lang="en-US" sz="2200">
                <a:latin typeface="Myriad Pro"/>
              </a:rPr>
              <a:t>Invite folks from industry, academia, research, government, SDOs, etc. to share with us their experiences and thoughts regarding sustainability and/or IoT technologies and deployments.</a:t>
            </a:r>
          </a:p>
          <a:p>
            <a:pPr lvl="1"/>
            <a:r>
              <a:rPr lang="en-US" sz="2200">
                <a:latin typeface="Myriad Pro"/>
              </a:rPr>
              <a:t>E.g., Success stories, challenges, requirements, use cases, deployment experiences, etc.</a:t>
            </a:r>
          </a:p>
          <a:p>
            <a:r>
              <a:rPr lang="en-US" sz="2200">
                <a:latin typeface="Myriad Pro"/>
              </a:rPr>
              <a:t>These sessions would be informal, include open discussion with oneM2M SSC members and could take place in our regular oneM2M conference calls</a:t>
            </a:r>
          </a:p>
          <a:p>
            <a:r>
              <a:rPr lang="en-US" sz="2200">
                <a:latin typeface="Myriad Pro"/>
              </a:rPr>
              <a:t>May be well-suited for individuals who have related experiences to share, but do not have the time &amp; bandwidth to attend oneM2M SSC on a more regular basis</a:t>
            </a:r>
          </a:p>
          <a:p>
            <a:r>
              <a:rPr lang="en-GB" sz="2200">
                <a:latin typeface="Myriad Pro"/>
              </a:rPr>
              <a:t>oneM2M SSC can leverage these discussions to kick-start ideas for more formal oneM2M speaking events, webinars, position papers, short articles and standardization use cases and requirements.</a:t>
            </a:r>
            <a:endParaRPr lang="en-GB" sz="2200"/>
          </a:p>
          <a:p>
            <a:endParaRPr lang="en-US" sz="2200"/>
          </a:p>
        </p:txBody>
      </p:sp>
      <p:sp>
        <p:nvSpPr>
          <p:cNvPr id="4" name="Rectangle 3">
            <a:extLst>
              <a:ext uri="{FF2B5EF4-FFF2-40B4-BE49-F238E27FC236}">
                <a16:creationId xmlns:a16="http://schemas.microsoft.com/office/drawing/2014/main" id="{245C76BA-BD71-4CB9-BCB2-82EA288E5C77}"/>
              </a:ext>
            </a:extLst>
          </p:cNvPr>
          <p:cNvSpPr/>
          <p:nvPr/>
        </p:nvSpPr>
        <p:spPr>
          <a:xfrm>
            <a:off x="459352" y="5703941"/>
            <a:ext cx="6718742" cy="461665"/>
          </a:xfrm>
          <a:prstGeom prst="rect">
            <a:avLst/>
          </a:prstGeom>
        </p:spPr>
        <p:txBody>
          <a:bodyPr wrap="square">
            <a:spAutoFit/>
          </a:bodyPr>
          <a:lstStyle/>
          <a:p>
            <a:pPr lvl="1"/>
            <a:r>
              <a:rPr lang="en-US" sz="2400" dirty="0">
                <a:solidFill>
                  <a:srgbClr val="C00000"/>
                </a:solidFill>
                <a:latin typeface="Myriad Pro"/>
                <a:sym typeface="Wingdings" panose="05000000000000000000" pitchFamily="2" charset="2"/>
              </a:rPr>
              <a:t> Looking for volunteers and topics</a:t>
            </a:r>
            <a:endParaRPr lang="en-US" sz="2400" dirty="0">
              <a:solidFill>
                <a:srgbClr val="C00000"/>
              </a:solidFill>
              <a:latin typeface="Myriad Pro"/>
            </a:endParaRPr>
          </a:p>
        </p:txBody>
      </p:sp>
    </p:spTree>
    <p:extLst>
      <p:ext uri="{BB962C8B-B14F-4D97-AF65-F5344CB8AC3E}">
        <p14:creationId xmlns:p14="http://schemas.microsoft.com/office/powerpoint/2010/main" val="1648805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Agenda</a:t>
            </a:r>
            <a:endParaRPr lang="en-US" dirty="0"/>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p:txBody>
          <a:bodyPr vert="horz" lIns="91440" tIns="45720" rIns="91440" bIns="45720" rtlCol="0" anchor="t">
            <a:normAutofit/>
          </a:bodyPr>
          <a:lstStyle/>
          <a:p>
            <a:r>
              <a:rPr lang="en-GB" dirty="0">
                <a:latin typeface="Myriad Pro"/>
              </a:rPr>
              <a:t>New attendee introductions </a:t>
            </a:r>
          </a:p>
          <a:p>
            <a:r>
              <a:rPr lang="en-GB" dirty="0">
                <a:latin typeface="Myriad Pro"/>
              </a:rPr>
              <a:t>Review SSC workplan </a:t>
            </a:r>
          </a:p>
          <a:p>
            <a:pPr lvl="1"/>
            <a:r>
              <a:rPr lang="en-GB" dirty="0">
                <a:latin typeface="Myriad Pro"/>
              </a:rPr>
              <a:t>Status update of oneM2M SSC IoT sustainability white paper</a:t>
            </a:r>
          </a:p>
          <a:p>
            <a:pPr lvl="1"/>
            <a:r>
              <a:rPr lang="en-GB" dirty="0">
                <a:latin typeface="Myriad Pro"/>
              </a:rPr>
              <a:t>Status of outgoing Liaison Statements</a:t>
            </a:r>
          </a:p>
          <a:p>
            <a:pPr lvl="1"/>
            <a:r>
              <a:rPr lang="en-US" dirty="0">
                <a:latin typeface="Myriad Pro"/>
              </a:rPr>
              <a:t>Discuss topics for case studies</a:t>
            </a:r>
          </a:p>
          <a:p>
            <a:r>
              <a:rPr lang="en-US" dirty="0">
                <a:latin typeface="Myriad Pro"/>
              </a:rPr>
              <a:t>Update from Girish Ramachandran on plans for creating a TCS oneM2M IoT Sustainability Center</a:t>
            </a:r>
          </a:p>
          <a:p>
            <a:r>
              <a:rPr lang="en-US" dirty="0">
                <a:latin typeface="Myriad Pro"/>
              </a:rPr>
              <a:t>Open discussion</a:t>
            </a:r>
          </a:p>
        </p:txBody>
      </p:sp>
    </p:spTree>
    <p:extLst>
      <p:ext uri="{BB962C8B-B14F-4D97-AF65-F5344CB8AC3E}">
        <p14:creationId xmlns:p14="http://schemas.microsoft.com/office/powerpoint/2010/main" val="175556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2C093D-A4D8-45A3-917C-78BC40E65EBE}"/>
              </a:ext>
            </a:extLst>
          </p:cNvPr>
          <p:cNvSpPr>
            <a:spLocks noGrp="1"/>
          </p:cNvSpPr>
          <p:nvPr>
            <p:ph type="title"/>
          </p:nvPr>
        </p:nvSpPr>
        <p:spPr>
          <a:xfrm>
            <a:off x="334696" y="0"/>
            <a:ext cx="9836915" cy="1173570"/>
          </a:xfrm>
        </p:spPr>
        <p:txBody>
          <a:bodyPr>
            <a:noAutofit/>
          </a:bodyPr>
          <a:lstStyle/>
          <a:p>
            <a:r>
              <a:rPr lang="en-GB" sz="3200">
                <a:latin typeface="Myriad Pro"/>
              </a:rPr>
              <a:t>Request for suggestions and volunteers </a:t>
            </a:r>
            <a:br>
              <a:rPr lang="en-GB" sz="3200">
                <a:latin typeface="Myriad Pro"/>
              </a:rPr>
            </a:br>
            <a:r>
              <a:rPr lang="en-GB" sz="3200">
                <a:latin typeface="Myriad Pro"/>
              </a:rPr>
              <a:t>(</a:t>
            </a:r>
            <a:r>
              <a:rPr lang="en-GB" sz="3200">
                <a:solidFill>
                  <a:schemeClr val="bg2">
                    <a:lumMod val="50000"/>
                  </a:schemeClr>
                </a:solidFill>
                <a:latin typeface="Myriad Pro"/>
              </a:rPr>
              <a:t>black text = firm</a:t>
            </a:r>
            <a:r>
              <a:rPr lang="en-GB" sz="3200">
                <a:latin typeface="Myriad Pro"/>
              </a:rPr>
              <a:t>, red text = proposed)</a:t>
            </a:r>
          </a:p>
        </p:txBody>
      </p:sp>
      <p:graphicFrame>
        <p:nvGraphicFramePr>
          <p:cNvPr id="9" name="Table 9">
            <a:extLst>
              <a:ext uri="{FF2B5EF4-FFF2-40B4-BE49-F238E27FC236}">
                <a16:creationId xmlns:a16="http://schemas.microsoft.com/office/drawing/2014/main" id="{1265122D-EF6A-47F6-B656-37971B578B50}"/>
              </a:ext>
            </a:extLst>
          </p:cNvPr>
          <p:cNvGraphicFramePr>
            <a:graphicFrameLocks noGrp="1"/>
          </p:cNvGraphicFramePr>
          <p:nvPr>
            <p:ph idx="1"/>
            <p:extLst>
              <p:ext uri="{D42A27DB-BD31-4B8C-83A1-F6EECF244321}">
                <p14:modId xmlns:p14="http://schemas.microsoft.com/office/powerpoint/2010/main" val="2040464204"/>
              </p:ext>
            </p:extLst>
          </p:nvPr>
        </p:nvGraphicFramePr>
        <p:xfrm>
          <a:off x="309583" y="1223257"/>
          <a:ext cx="11687684" cy="5405120"/>
        </p:xfrm>
        <a:graphic>
          <a:graphicData uri="http://schemas.openxmlformats.org/drawingml/2006/table">
            <a:tbl>
              <a:tblPr firstRow="1" bandRow="1">
                <a:tableStyleId>{5C22544A-7EE6-4342-B048-85BDC9FD1C3A}</a:tableStyleId>
              </a:tblPr>
              <a:tblGrid>
                <a:gridCol w="3232607">
                  <a:extLst>
                    <a:ext uri="{9D8B030D-6E8A-4147-A177-3AD203B41FA5}">
                      <a16:colId xmlns:a16="http://schemas.microsoft.com/office/drawing/2014/main" val="1895711775"/>
                    </a:ext>
                  </a:extLst>
                </a:gridCol>
                <a:gridCol w="987477">
                  <a:extLst>
                    <a:ext uri="{9D8B030D-6E8A-4147-A177-3AD203B41FA5}">
                      <a16:colId xmlns:a16="http://schemas.microsoft.com/office/drawing/2014/main" val="635675053"/>
                    </a:ext>
                  </a:extLst>
                </a:gridCol>
                <a:gridCol w="956733">
                  <a:extLst>
                    <a:ext uri="{9D8B030D-6E8A-4147-A177-3AD203B41FA5}">
                      <a16:colId xmlns:a16="http://schemas.microsoft.com/office/drawing/2014/main" val="200045724"/>
                    </a:ext>
                  </a:extLst>
                </a:gridCol>
                <a:gridCol w="897467">
                  <a:extLst>
                    <a:ext uri="{9D8B030D-6E8A-4147-A177-3AD203B41FA5}">
                      <a16:colId xmlns:a16="http://schemas.microsoft.com/office/drawing/2014/main" val="923694523"/>
                    </a:ext>
                  </a:extLst>
                </a:gridCol>
                <a:gridCol w="956733">
                  <a:extLst>
                    <a:ext uri="{9D8B030D-6E8A-4147-A177-3AD203B41FA5}">
                      <a16:colId xmlns:a16="http://schemas.microsoft.com/office/drawing/2014/main" val="3938060030"/>
                    </a:ext>
                  </a:extLst>
                </a:gridCol>
                <a:gridCol w="855133">
                  <a:extLst>
                    <a:ext uri="{9D8B030D-6E8A-4147-A177-3AD203B41FA5}">
                      <a16:colId xmlns:a16="http://schemas.microsoft.com/office/drawing/2014/main" val="2707471870"/>
                    </a:ext>
                  </a:extLst>
                </a:gridCol>
                <a:gridCol w="897467">
                  <a:extLst>
                    <a:ext uri="{9D8B030D-6E8A-4147-A177-3AD203B41FA5}">
                      <a16:colId xmlns:a16="http://schemas.microsoft.com/office/drawing/2014/main" val="991310292"/>
                    </a:ext>
                  </a:extLst>
                </a:gridCol>
                <a:gridCol w="948267">
                  <a:extLst>
                    <a:ext uri="{9D8B030D-6E8A-4147-A177-3AD203B41FA5}">
                      <a16:colId xmlns:a16="http://schemas.microsoft.com/office/drawing/2014/main" val="125478259"/>
                    </a:ext>
                  </a:extLst>
                </a:gridCol>
                <a:gridCol w="939800">
                  <a:extLst>
                    <a:ext uri="{9D8B030D-6E8A-4147-A177-3AD203B41FA5}">
                      <a16:colId xmlns:a16="http://schemas.microsoft.com/office/drawing/2014/main" val="937380763"/>
                    </a:ext>
                  </a:extLst>
                </a:gridCol>
                <a:gridCol w="1016000">
                  <a:extLst>
                    <a:ext uri="{9D8B030D-6E8A-4147-A177-3AD203B41FA5}">
                      <a16:colId xmlns:a16="http://schemas.microsoft.com/office/drawing/2014/main" val="2765493993"/>
                    </a:ext>
                  </a:extLst>
                </a:gridCol>
              </a:tblGrid>
              <a:tr h="370840">
                <a:tc>
                  <a:txBody>
                    <a:bodyPr/>
                    <a:lstStyle/>
                    <a:p>
                      <a:endParaRPr lang="en-GB"/>
                    </a:p>
                  </a:txBody>
                  <a:tcPr/>
                </a:tc>
                <a:tc>
                  <a:txBody>
                    <a:bodyPr/>
                    <a:lstStyle/>
                    <a:p>
                      <a:r>
                        <a:rPr lang="en-GB"/>
                        <a:t>Apr</a:t>
                      </a:r>
                    </a:p>
                  </a:txBody>
                  <a:tcPr/>
                </a:tc>
                <a:tc>
                  <a:txBody>
                    <a:bodyPr/>
                    <a:lstStyle/>
                    <a:p>
                      <a:r>
                        <a:rPr lang="en-GB"/>
                        <a:t>May</a:t>
                      </a:r>
                    </a:p>
                  </a:txBody>
                  <a:tcPr/>
                </a:tc>
                <a:tc>
                  <a:txBody>
                    <a:bodyPr/>
                    <a:lstStyle/>
                    <a:p>
                      <a:r>
                        <a:rPr lang="en-GB"/>
                        <a:t>Jun</a:t>
                      </a:r>
                    </a:p>
                  </a:txBody>
                  <a:tcPr/>
                </a:tc>
                <a:tc>
                  <a:txBody>
                    <a:bodyPr/>
                    <a:lstStyle/>
                    <a:p>
                      <a:r>
                        <a:rPr lang="en-GB"/>
                        <a:t>Jul</a:t>
                      </a:r>
                    </a:p>
                  </a:txBody>
                  <a:tcPr/>
                </a:tc>
                <a:tc>
                  <a:txBody>
                    <a:bodyPr/>
                    <a:lstStyle/>
                    <a:p>
                      <a:r>
                        <a:rPr lang="en-GB"/>
                        <a:t>Aug</a:t>
                      </a:r>
                    </a:p>
                  </a:txBody>
                  <a:tcPr/>
                </a:tc>
                <a:tc>
                  <a:txBody>
                    <a:bodyPr/>
                    <a:lstStyle/>
                    <a:p>
                      <a:r>
                        <a:rPr lang="en-GB"/>
                        <a:t>Sep</a:t>
                      </a:r>
                    </a:p>
                  </a:txBody>
                  <a:tcPr/>
                </a:tc>
                <a:tc>
                  <a:txBody>
                    <a:bodyPr/>
                    <a:lstStyle/>
                    <a:p>
                      <a:r>
                        <a:rPr lang="en-GB"/>
                        <a:t>Oct</a:t>
                      </a:r>
                    </a:p>
                  </a:txBody>
                  <a:tcPr/>
                </a:tc>
                <a:tc>
                  <a:txBody>
                    <a:bodyPr/>
                    <a:lstStyle/>
                    <a:p>
                      <a:r>
                        <a:rPr lang="en-GB"/>
                        <a:t>Nov</a:t>
                      </a:r>
                    </a:p>
                  </a:txBody>
                  <a:tcPr/>
                </a:tc>
                <a:tc>
                  <a:txBody>
                    <a:bodyPr/>
                    <a:lstStyle/>
                    <a:p>
                      <a:r>
                        <a:rPr lang="en-GB"/>
                        <a:t>Dec</a:t>
                      </a:r>
                    </a:p>
                  </a:txBody>
                  <a:tcPr/>
                </a:tc>
                <a:extLst>
                  <a:ext uri="{0D108BD9-81ED-4DB2-BD59-A6C34878D82A}">
                    <a16:rowId xmlns:a16="http://schemas.microsoft.com/office/drawing/2014/main" val="2148569914"/>
                  </a:ext>
                </a:extLst>
              </a:tr>
              <a:tr h="370840">
                <a:tc>
                  <a:txBody>
                    <a:bodyPr/>
                    <a:lstStyle/>
                    <a:p>
                      <a:r>
                        <a:rPr lang="en-GB" sz="1400"/>
                        <a:t>oneM2M SSC Meetings</a:t>
                      </a:r>
                    </a:p>
                  </a:txBody>
                  <a:tcPr/>
                </a:tc>
                <a:tc>
                  <a:txBody>
                    <a:bodyPr/>
                    <a:lstStyle/>
                    <a:p>
                      <a:pPr marL="0" indent="0" algn="ctr">
                        <a:buFont typeface="Arial" panose="020B0604020202020204" pitchFamily="34" charset="0"/>
                        <a:buNone/>
                      </a:pPr>
                      <a:r>
                        <a:rPr lang="en-GB" sz="800" b="1" dirty="0"/>
                        <a:t>4/20 -</a:t>
                      </a:r>
                    </a:p>
                    <a:p>
                      <a:pPr marL="0" indent="0" algn="ctr">
                        <a:buFont typeface="Arial" panose="020B0604020202020204" pitchFamily="34" charset="0"/>
                        <a:buNone/>
                      </a:pPr>
                      <a:r>
                        <a:rPr lang="en-GB" sz="800" b="1" dirty="0"/>
                        <a:t>SSC 1 /2 Meetings</a:t>
                      </a:r>
                    </a:p>
                  </a:txBody>
                  <a:tcPr anchor="ct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5/20 -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SSC 3 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6/23 -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mn-lt"/>
                          <a:ea typeface="+mn-ea"/>
                          <a:cs typeface="+mn-cs"/>
                        </a:rPr>
                        <a:t>SSC 4 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7/22 -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mn-lt"/>
                          <a:ea typeface="+mn-ea"/>
                          <a:cs typeface="+mn-cs"/>
                        </a:rPr>
                        <a:t>SSC 5 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8/19 -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mn-lt"/>
                          <a:ea typeface="+mn-ea"/>
                          <a:cs typeface="+mn-cs"/>
                        </a:rPr>
                        <a:t>SSC 6 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9/23 -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mn-lt"/>
                          <a:ea typeface="+mn-ea"/>
                          <a:cs typeface="+mn-cs"/>
                        </a:rPr>
                        <a:t>SSC 7 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10/21 -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mn-lt"/>
                          <a:ea typeface="+mn-ea"/>
                          <a:cs typeface="+mn-cs"/>
                        </a:rPr>
                        <a:t>SSC 8 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11/28 -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mn-lt"/>
                          <a:ea typeface="+mn-ea"/>
                          <a:cs typeface="+mn-cs"/>
                        </a:rPr>
                        <a:t>SSC 9 Meeting</a:t>
                      </a:r>
                    </a:p>
                  </a:txBody>
                  <a:tcPr/>
                </a:tc>
                <a:tc>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rPr>
                        <a:t>12/16 -</a:t>
                      </a:r>
                      <a:r>
                        <a:rPr lang="en-GB" sz="800" b="1" i="0" u="none" strike="noStrike" kern="1200" cap="none" spc="0" normalizeH="0" baseline="0" noProof="0" dirty="0">
                          <a:ln>
                            <a:noFill/>
                          </a:ln>
                          <a:solidFill>
                            <a:srgbClr val="545054"/>
                          </a:solidFill>
                          <a:effectLst/>
                          <a:uLnTx/>
                          <a:uFillTx/>
                          <a:latin typeface="Calibri" panose="020F0502020204030204"/>
                          <a:ea typeface="+mn-ea"/>
                          <a:cs typeface="+mn-cs"/>
                        </a:rPr>
                        <a:t> </a:t>
                      </a:r>
                      <a:endParaRPr kumimoji="0" lang="en-GB" sz="800" b="1" i="0" u="none" strike="noStrike" kern="1200" cap="none" spc="0" normalizeH="0" baseline="0" noProof="0" dirty="0">
                        <a:ln>
                          <a:noFill/>
                        </a:ln>
                        <a:solidFill>
                          <a:srgbClr val="54505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dirty="0">
                          <a:ln>
                            <a:noFill/>
                          </a:ln>
                          <a:solidFill>
                            <a:srgbClr val="545054"/>
                          </a:solidFill>
                          <a:effectLst/>
                          <a:uLnTx/>
                          <a:uFillTx/>
                          <a:latin typeface="+mn-lt"/>
                          <a:ea typeface="+mn-ea"/>
                          <a:cs typeface="+mn-cs"/>
                        </a:rPr>
                        <a:t>SSC 10 Meeting</a:t>
                      </a:r>
                    </a:p>
                  </a:txBody>
                  <a:tcPr/>
                </a:tc>
                <a:extLst>
                  <a:ext uri="{0D108BD9-81ED-4DB2-BD59-A6C34878D82A}">
                    <a16:rowId xmlns:a16="http://schemas.microsoft.com/office/drawing/2014/main" val="31167527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a:solidFill>
                            <a:schemeClr val="dk1"/>
                          </a:solidFill>
                          <a:latin typeface="+mn-lt"/>
                          <a:ea typeface="+mn-ea"/>
                          <a:cs typeface="+mn-cs"/>
                        </a:rPr>
                        <a:t>Recruiting Phase</a:t>
                      </a:r>
                    </a:p>
                  </a:txBody>
                  <a:tcPr/>
                </a:tc>
                <a:tc>
                  <a:txBody>
                    <a:bodyPr/>
                    <a:lstStyle/>
                    <a:p>
                      <a:pPr marL="112713" indent="-112713" algn="l">
                        <a:buFont typeface="Arial" panose="020B0604020202020204" pitchFamily="34" charset="0"/>
                        <a:buChar char="•"/>
                      </a:pPr>
                      <a:endParaRPr lang="en-GB" sz="800" b="1"/>
                    </a:p>
                  </a:txBody>
                  <a:tcPr/>
                </a:tc>
                <a:tc>
                  <a:txBody>
                    <a:bodyPr/>
                    <a:lstStyle/>
                    <a:p>
                      <a:pPr marL="112713" indent="-112713" algn="l">
                        <a:buFont typeface="Arial" panose="020B0604020202020204" pitchFamily="34" charset="0"/>
                        <a:buChar char="•"/>
                      </a:pPr>
                      <a:endParaRPr lang="en-GB" sz="800" b="1"/>
                    </a:p>
                  </a:txBody>
                  <a:tcPr/>
                </a:tc>
                <a:tc>
                  <a:txBody>
                    <a:bodyPr/>
                    <a:lstStyle/>
                    <a:p>
                      <a:pPr algn="ctr"/>
                      <a:endParaRPr lang="en-GB" sz="800" b="1"/>
                    </a:p>
                  </a:txBody>
                  <a:tcPr/>
                </a:tc>
                <a:tc>
                  <a:txBody>
                    <a:bodyPr/>
                    <a:lstStyle/>
                    <a:p>
                      <a:pPr algn="ctr"/>
                      <a:endParaRPr lang="en-GB" sz="800" b="1"/>
                    </a:p>
                  </a:txBody>
                  <a:tcPr/>
                </a:tc>
                <a:tc>
                  <a:txBody>
                    <a:bodyPr/>
                    <a:lstStyle/>
                    <a:p>
                      <a:pPr algn="ctr"/>
                      <a:endParaRPr lang="en-GB" sz="800" b="1"/>
                    </a:p>
                  </a:txBody>
                  <a:tcPr/>
                </a:tc>
                <a:tc>
                  <a:txBody>
                    <a:bodyPr/>
                    <a:lstStyle/>
                    <a:p>
                      <a:pPr marL="112713" indent="-112713" algn="l">
                        <a:buFont typeface="Arial" panose="020B0604020202020204" pitchFamily="34" charset="0"/>
                        <a:buChar char="•"/>
                      </a:pPr>
                      <a:endParaRPr lang="en-GB" sz="800" b="1" kern="1200">
                        <a:solidFill>
                          <a:schemeClr val="dk1"/>
                        </a:solidFill>
                        <a:latin typeface="+mn-lt"/>
                        <a:ea typeface="+mn-ea"/>
                        <a:cs typeface="+mn-cs"/>
                      </a:endParaRPr>
                    </a:p>
                  </a:txBody>
                  <a:tcPr/>
                </a:tc>
                <a:tc>
                  <a:txBody>
                    <a:bodyPr/>
                    <a:lstStyle/>
                    <a:p>
                      <a:pPr algn="ctr"/>
                      <a:endParaRPr lang="en-GB" sz="800" b="1"/>
                    </a:p>
                  </a:txBody>
                  <a:tcPr/>
                </a:tc>
                <a:tc>
                  <a:txBody>
                    <a:bodyPr/>
                    <a:lstStyle/>
                    <a:p>
                      <a:pPr algn="ctr"/>
                      <a:endParaRPr lang="en-GB" sz="800" b="1"/>
                    </a:p>
                  </a:txBody>
                  <a:tcPr/>
                </a:tc>
                <a:tc>
                  <a:txBody>
                    <a:bodyPr/>
                    <a:lstStyle/>
                    <a:p>
                      <a:pPr algn="ctr"/>
                      <a:endParaRPr lang="en-GB" sz="800" b="1" dirty="0"/>
                    </a:p>
                  </a:txBody>
                  <a:tcPr/>
                </a:tc>
                <a:extLst>
                  <a:ext uri="{0D108BD9-81ED-4DB2-BD59-A6C34878D82A}">
                    <a16:rowId xmlns:a16="http://schemas.microsoft.com/office/drawing/2014/main" val="1506816220"/>
                  </a:ext>
                </a:extLst>
              </a:tr>
              <a:tr h="252458">
                <a:tc>
                  <a:txBody>
                    <a:bodyPr/>
                    <a:lstStyle/>
                    <a:p>
                      <a:r>
                        <a:rPr lang="en-GB" sz="1400" kern="1200" dirty="0">
                          <a:solidFill>
                            <a:schemeClr val="dk1"/>
                          </a:solidFill>
                          <a:latin typeface="+mn-lt"/>
                          <a:ea typeface="+mn-ea"/>
                          <a:cs typeface="+mn-cs"/>
                        </a:rPr>
                        <a:t>Quarterly Report </a:t>
                      </a:r>
                      <a:r>
                        <a:rPr lang="en-GB" sz="1100" dirty="0"/>
                        <a:t>(to SC, MARCOM, TP)</a:t>
                      </a:r>
                    </a:p>
                  </a:txBody>
                  <a:tcPr/>
                </a:tc>
                <a:tc>
                  <a:txBody>
                    <a:bodyPr/>
                    <a:lstStyle/>
                    <a:p>
                      <a:pPr marL="112713" indent="-112713" algn="ctr">
                        <a:buFont typeface="Arial" panose="020B0604020202020204" pitchFamily="34" charset="0"/>
                        <a:buChar char="•"/>
                      </a:pPr>
                      <a:endParaRPr lang="en-GB" sz="800" b="1"/>
                    </a:p>
                  </a:txBody>
                  <a:tcPr anchor="ctr"/>
                </a:tc>
                <a:tc>
                  <a:txBody>
                    <a:bodyPr/>
                    <a:lstStyle/>
                    <a:p>
                      <a:pPr marL="112713" indent="-112713" algn="ctr">
                        <a:buFont typeface="Arial" panose="020B0604020202020204" pitchFamily="34" charset="0"/>
                        <a:buChar char="•"/>
                      </a:pPr>
                      <a:endParaRPr lang="en-GB" sz="800" b="1" dirty="0"/>
                    </a:p>
                  </a:txBody>
                  <a:tcPr anchor="ctr"/>
                </a:tc>
                <a:tc>
                  <a:txBody>
                    <a:bodyPr/>
                    <a:lstStyle/>
                    <a:p>
                      <a:pPr algn="ctr"/>
                      <a:endParaRPr lang="en-GB" sz="8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t>SSC Quarterly Report</a:t>
                      </a:r>
                    </a:p>
                  </a:txBody>
                  <a:tcPr anchor="ctr"/>
                </a:tc>
                <a:tc>
                  <a:txBody>
                    <a:bodyPr/>
                    <a:lstStyle/>
                    <a:p>
                      <a:pPr algn="ctr"/>
                      <a:endParaRPr lang="en-GB" sz="800" b="1"/>
                    </a:p>
                  </a:txBody>
                  <a:tcPr anchor="ctr"/>
                </a:tc>
                <a:tc>
                  <a:txBody>
                    <a:bodyPr/>
                    <a:lstStyle/>
                    <a:p>
                      <a:pPr marL="112713" indent="-112713" algn="ctr">
                        <a:buFont typeface="Arial" panose="020B0604020202020204" pitchFamily="34" charset="0"/>
                        <a:buChar char="•"/>
                      </a:pPr>
                      <a:endParaRPr lang="en-GB" sz="800" b="1"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dk1"/>
                          </a:solidFill>
                          <a:latin typeface="+mn-lt"/>
                          <a:ea typeface="+mn-ea"/>
                          <a:cs typeface="+mn-cs"/>
                        </a:rPr>
                        <a:t>SSC Quarterly Report</a:t>
                      </a:r>
                    </a:p>
                  </a:txBody>
                  <a:tcPr anchor="ctr"/>
                </a:tc>
                <a:tc>
                  <a:txBody>
                    <a:bodyPr/>
                    <a:lstStyle/>
                    <a:p>
                      <a:pPr algn="ctr"/>
                      <a:endParaRPr lang="en-GB" sz="800" b="1"/>
                    </a:p>
                  </a:txBody>
                  <a:tcPr anchor="ctr"/>
                </a:tc>
                <a:tc>
                  <a:txBody>
                    <a:bodyPr/>
                    <a:lstStyle/>
                    <a:p>
                      <a:pPr algn="ctr"/>
                      <a:endParaRPr lang="en-GB" sz="800" b="1" dirty="0"/>
                    </a:p>
                  </a:txBody>
                  <a:tcPr anchor="ctr"/>
                </a:tc>
                <a:extLst>
                  <a:ext uri="{0D108BD9-81ED-4DB2-BD59-A6C34878D82A}">
                    <a16:rowId xmlns:a16="http://schemas.microsoft.com/office/drawing/2014/main" val="353860411"/>
                  </a:ext>
                </a:extLst>
              </a:tr>
              <a:tr h="370840">
                <a:tc>
                  <a:txBody>
                    <a:bodyPr/>
                    <a:lstStyle/>
                    <a:p>
                      <a:r>
                        <a:rPr lang="en-GB" sz="1400" dirty="0"/>
                        <a:t>Speaking Events</a:t>
                      </a:r>
                    </a:p>
                  </a:txBody>
                  <a:tcPr/>
                </a:tc>
                <a:tc>
                  <a:txBody>
                    <a:bodyPr/>
                    <a:lstStyle/>
                    <a:p>
                      <a:pPr marL="0" indent="0" algn="ctr">
                        <a:buFont typeface="Arial" panose="020B0604020202020204" pitchFamily="34" charset="0"/>
                        <a:buNone/>
                      </a:pPr>
                      <a:r>
                        <a:rPr lang="en-GB" sz="800" b="1"/>
                        <a:t>6GWorld web event</a:t>
                      </a:r>
                    </a:p>
                  </a:txBody>
                  <a:tcPr anchor="ctr"/>
                </a:tc>
                <a:tc>
                  <a:txBody>
                    <a:bodyPr/>
                    <a:lstStyle/>
                    <a:p>
                      <a:pPr marL="0" indent="0" algn="ctr">
                        <a:buFont typeface="Arial" panose="020B0604020202020204" pitchFamily="34" charset="0"/>
                        <a:buNone/>
                      </a:pPr>
                      <a:r>
                        <a:rPr lang="en-GB" sz="800" b="1"/>
                        <a:t>Peggy Smedley Show (podcast)</a:t>
                      </a:r>
                    </a:p>
                  </a:txBody>
                  <a:tcPr anchor="ctr"/>
                </a:tc>
                <a:tc>
                  <a:txBody>
                    <a:bodyPr/>
                    <a:lstStyle/>
                    <a:p>
                      <a:pPr marL="0" indent="0" algn="ctr">
                        <a:buFont typeface="Arial" panose="020B0604020202020204" pitchFamily="34" charset="0"/>
                        <a:buNone/>
                      </a:pPr>
                      <a:endParaRPr lang="en-GB" sz="800" b="1" dirty="0"/>
                    </a:p>
                  </a:txBody>
                  <a:tcPr anchor="ctr"/>
                </a:tc>
                <a:tc>
                  <a:txBody>
                    <a:bodyPr/>
                    <a:lstStyle/>
                    <a:p>
                      <a:pPr marL="0" indent="0" algn="ctr">
                        <a:buFont typeface="Arial" panose="020B0604020202020204" pitchFamily="34" charset="0"/>
                        <a:buNone/>
                      </a:pPr>
                      <a:r>
                        <a:rPr lang="en-GB" sz="800" b="1" dirty="0"/>
                        <a:t>C-DOT - TSDSI Webinar Series</a:t>
                      </a:r>
                    </a:p>
                  </a:txBody>
                  <a:tcPr anchor="ctr"/>
                </a:tc>
                <a:tc>
                  <a:txBody>
                    <a:bodyPr/>
                    <a:lstStyle/>
                    <a:p>
                      <a:pPr marL="0" indent="0" algn="ctr">
                        <a:buFont typeface="Arial" panose="020B0604020202020204" pitchFamily="34" charset="0"/>
                        <a:buNone/>
                      </a:pPr>
                      <a:endParaRPr lang="en-GB" sz="800" b="1"/>
                    </a:p>
                  </a:txBody>
                  <a:tcPr anchor="ctr"/>
                </a:tc>
                <a:tc>
                  <a:txBody>
                    <a:bodyPr/>
                    <a:lstStyle/>
                    <a:p>
                      <a:pPr marL="0" indent="0" algn="ctr">
                        <a:buFont typeface="Arial" panose="020B0604020202020204" pitchFamily="34" charset="0"/>
                        <a:buNone/>
                      </a:pPr>
                      <a:r>
                        <a:rPr lang="en-GB" sz="800" b="1" kern="1200" dirty="0">
                          <a:solidFill>
                            <a:schemeClr val="dk1"/>
                          </a:solidFill>
                          <a:latin typeface="+mn-lt"/>
                          <a:ea typeface="+mn-ea"/>
                          <a:cs typeface="+mn-cs"/>
                        </a:rPr>
                        <a:t>AIOTI – IoT/Edge and UN SDGs</a:t>
                      </a:r>
                    </a:p>
                    <a:p>
                      <a:pPr marL="0" indent="0" algn="ctr">
                        <a:buFont typeface="Arial" panose="020B0604020202020204" pitchFamily="34" charset="0"/>
                        <a:buNone/>
                      </a:pPr>
                      <a:endParaRPr lang="en-GB" sz="800" b="1" kern="1200" dirty="0">
                        <a:solidFill>
                          <a:schemeClr val="dk1"/>
                        </a:solidFill>
                        <a:latin typeface="+mn-lt"/>
                        <a:ea typeface="+mn-ea"/>
                        <a:cs typeface="+mn-cs"/>
                      </a:endParaRPr>
                    </a:p>
                    <a:p>
                      <a:pPr marL="0" indent="0" algn="ctr">
                        <a:buFont typeface="Arial" panose="020B0604020202020204" pitchFamily="34" charset="0"/>
                        <a:buNone/>
                      </a:pPr>
                      <a:r>
                        <a:rPr lang="en-GB" sz="800" b="1" kern="1200" dirty="0">
                          <a:solidFill>
                            <a:schemeClr val="dk1"/>
                          </a:solidFill>
                          <a:latin typeface="+mn-lt"/>
                          <a:ea typeface="+mn-ea"/>
                          <a:cs typeface="+mn-cs"/>
                        </a:rPr>
                        <a:t>6G Symposium</a:t>
                      </a:r>
                    </a:p>
                  </a:txBody>
                  <a:tcPr anchor="ctr"/>
                </a:tc>
                <a:tc>
                  <a:txBody>
                    <a:bodyPr/>
                    <a:lstStyle/>
                    <a:p>
                      <a:pPr algn="ctr"/>
                      <a:endParaRPr lang="en-GB" sz="800" b="1" dirty="0"/>
                    </a:p>
                  </a:txBody>
                  <a:tcPr anchor="ctr"/>
                </a:tc>
                <a:tc>
                  <a:txBody>
                    <a:bodyPr/>
                    <a:lstStyle/>
                    <a:p>
                      <a:pPr algn="ctr"/>
                      <a:r>
                        <a:rPr kumimoji="0" lang="en-GB" sz="800" b="0" i="1" u="none" strike="noStrike" kern="1200" cap="none" spc="0" normalizeH="0" baseline="0" dirty="0">
                          <a:ln>
                            <a:noFill/>
                          </a:ln>
                          <a:solidFill>
                            <a:srgbClr val="C00000"/>
                          </a:solidFill>
                          <a:effectLst/>
                          <a:uLnTx/>
                          <a:uFillTx/>
                          <a:latin typeface="Calibri" panose="020F0502020204030204"/>
                          <a:ea typeface="+mn-ea"/>
                          <a:cs typeface="+mn-cs"/>
                        </a:rPr>
                        <a:t>IoT Tech Expo</a:t>
                      </a:r>
                    </a:p>
                  </a:txBody>
                  <a:tcPr anchor="ctr"/>
                </a:tc>
                <a:tc>
                  <a:txBody>
                    <a:bodyPr/>
                    <a:lstStyle/>
                    <a:p>
                      <a:pPr algn="ctr"/>
                      <a:endParaRPr lang="en-GB" sz="800" b="1"/>
                    </a:p>
                  </a:txBody>
                  <a:tcPr anchor="ctr"/>
                </a:tc>
                <a:extLst>
                  <a:ext uri="{0D108BD9-81ED-4DB2-BD59-A6C34878D82A}">
                    <a16:rowId xmlns:a16="http://schemas.microsoft.com/office/drawing/2014/main" val="2438288843"/>
                  </a:ext>
                </a:extLst>
              </a:tr>
              <a:tr h="370840">
                <a:tc>
                  <a:txBody>
                    <a:bodyPr/>
                    <a:lstStyle/>
                    <a:p>
                      <a:r>
                        <a:rPr lang="en-GB" sz="1400" dirty="0"/>
                        <a:t>Liaison Activities (AIOTI, NGA, NGMN, ETSI, GSMA, others)</a:t>
                      </a:r>
                    </a:p>
                  </a:txBody>
                  <a:tcPr/>
                </a:tc>
                <a:tc>
                  <a:txBody>
                    <a:bodyPr/>
                    <a:lstStyle/>
                    <a:p>
                      <a:pPr algn="ctr"/>
                      <a:endParaRPr lang="en-GB" sz="800" b="1"/>
                    </a:p>
                  </a:txBody>
                  <a:tcPr anchor="ctr"/>
                </a:tc>
                <a:tc>
                  <a:txBody>
                    <a:bodyPr/>
                    <a:lstStyle/>
                    <a:p>
                      <a:pPr marL="0" indent="0" algn="ctr">
                        <a:buNone/>
                      </a:pPr>
                      <a:r>
                        <a:rPr lang="en-GB" sz="800" b="1" dirty="0"/>
                        <a:t>Liaison initiated with AIOTI Digital for Green</a:t>
                      </a:r>
                    </a:p>
                  </a:txBody>
                  <a:tcPr anchor="ctr"/>
                </a:tc>
                <a:tc>
                  <a:txBody>
                    <a:bodyPr/>
                    <a:lstStyle/>
                    <a:p>
                      <a:pPr algn="ctr"/>
                      <a:endParaRPr lang="en-GB" sz="800" b="1"/>
                    </a:p>
                  </a:txBody>
                  <a:tcPr anchor="ctr"/>
                </a:tc>
                <a:tc>
                  <a:txBody>
                    <a:bodyPr/>
                    <a:lstStyle/>
                    <a:p>
                      <a:pPr algn="ctr"/>
                      <a:endParaRPr lang="en-GB" sz="8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b="1" dirty="0"/>
                        <a:t>Liaison initiated with Next G Alliance Green 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1" dirty="0">
                          <a:solidFill>
                            <a:srgbClr val="C00000"/>
                          </a:solidFill>
                        </a:rPr>
                        <a:t>NGMN Green G Future Networks</a:t>
                      </a:r>
                      <a:endParaRPr lang="en-GB" sz="800" b="1" dirty="0"/>
                    </a:p>
                  </a:txBody>
                  <a:tcPr anchor="ctr"/>
                </a:tc>
                <a:tc>
                  <a:txBody>
                    <a:bodyPr/>
                    <a:lstStyle/>
                    <a:p>
                      <a:pPr algn="ctr"/>
                      <a:endParaRPr lang="en-GB" sz="800" b="1" dirty="0"/>
                    </a:p>
                  </a:txBody>
                  <a:tcPr anchor="ctr"/>
                </a:tc>
                <a:tc>
                  <a:txBody>
                    <a:bodyPr/>
                    <a:lstStyle/>
                    <a:p>
                      <a:pPr algn="ctr"/>
                      <a:endParaRPr lang="en-GB" sz="800" b="1" dirty="0"/>
                    </a:p>
                  </a:txBody>
                  <a:tcPr anchor="ctr"/>
                </a:tc>
                <a:tc>
                  <a:txBody>
                    <a:bodyPr/>
                    <a:lstStyle/>
                    <a:p>
                      <a:pPr algn="ctr"/>
                      <a:endParaRPr lang="en-GB" sz="800" b="1"/>
                    </a:p>
                  </a:txBody>
                  <a:tcPr anchor="ctr"/>
                </a:tc>
                <a:extLst>
                  <a:ext uri="{0D108BD9-81ED-4DB2-BD59-A6C34878D82A}">
                    <a16:rowId xmlns:a16="http://schemas.microsoft.com/office/drawing/2014/main" val="2007417961"/>
                  </a:ext>
                </a:extLst>
              </a:tr>
              <a:tr h="370840">
                <a:tc>
                  <a:txBody>
                    <a:bodyPr/>
                    <a:lstStyle/>
                    <a:p>
                      <a:pPr marL="0" marR="0" lvl="0" indent="0" algn="l" rtl="0" eaLnBrk="1" fontAlgn="auto" latinLnBrk="0" hangingPunct="1">
                        <a:lnSpc>
                          <a:spcPct val="100000"/>
                        </a:lnSpc>
                        <a:spcBef>
                          <a:spcPts val="0"/>
                        </a:spcBef>
                        <a:spcAft>
                          <a:spcPts val="0"/>
                        </a:spcAft>
                        <a:buClrTx/>
                        <a:buSzTx/>
                        <a:buFontTx/>
                        <a:buNone/>
                      </a:pPr>
                      <a:r>
                        <a:rPr lang="en-GB" sz="1400"/>
                        <a:t>Webinars (e.g., industry experts)</a:t>
                      </a:r>
                    </a:p>
                  </a:txBody>
                  <a:tcPr/>
                </a:tc>
                <a:tc>
                  <a:txBody>
                    <a:bodyPr/>
                    <a:lstStyle/>
                    <a:p>
                      <a:pPr algn="ctr"/>
                      <a:endParaRPr lang="en-GB" sz="800" b="1" dirty="0"/>
                    </a:p>
                  </a:txBody>
                  <a:tcPr anchor="ctr"/>
                </a:tc>
                <a:tc>
                  <a:txBody>
                    <a:bodyPr/>
                    <a:lstStyle/>
                    <a:p>
                      <a:pPr algn="ctr"/>
                      <a:endParaRPr lang="en-GB" sz="800" b="1"/>
                    </a:p>
                  </a:txBody>
                  <a:tcPr anchor="ctr"/>
                </a:tc>
                <a:tc>
                  <a:txBody>
                    <a:bodyPr/>
                    <a:lstStyle/>
                    <a:p>
                      <a:pPr lvl="0" algn="ctr">
                        <a:lnSpc>
                          <a:spcPct val="100000"/>
                        </a:lnSpc>
                        <a:spcBef>
                          <a:spcPts val="0"/>
                        </a:spcBef>
                        <a:spcAft>
                          <a:spcPts val="0"/>
                        </a:spcAft>
                        <a:buNone/>
                      </a:pPr>
                      <a:endParaRPr lang="en-GB" sz="800" b="0" i="1" u="none" strike="noStrike" noProof="0" dirty="0">
                        <a:solidFill>
                          <a:srgbClr val="C00000"/>
                        </a:solidFill>
                        <a:latin typeface="Calibri"/>
                      </a:endParaRPr>
                    </a:p>
                  </a:txBody>
                  <a:tcPr anchor="ctr"/>
                </a:tc>
                <a:tc>
                  <a:txBody>
                    <a:bodyPr/>
                    <a:lstStyle/>
                    <a:p>
                      <a:pPr algn="ctr"/>
                      <a:r>
                        <a:rPr lang="en-US" sz="700" b="1" kern="1200" dirty="0">
                          <a:solidFill>
                            <a:schemeClr val="dk1"/>
                          </a:solidFill>
                          <a:latin typeface="+mn-lt"/>
                          <a:ea typeface="+mn-ea"/>
                          <a:cs typeface="+mn-cs"/>
                        </a:rPr>
                        <a:t>Sustainable IoT – Low Code, Low Maintenance and Ultra Low-Power Approaches </a:t>
                      </a:r>
                      <a:endParaRPr lang="en-GB" sz="700" b="1" kern="1200" dirty="0">
                        <a:solidFill>
                          <a:schemeClr val="dk1"/>
                        </a:solidFill>
                        <a:latin typeface="+mn-lt"/>
                        <a:ea typeface="+mn-ea"/>
                        <a:cs typeface="+mn-cs"/>
                      </a:endParaRPr>
                    </a:p>
                  </a:txBody>
                  <a:tcPr anchor="ctr"/>
                </a:tc>
                <a:tc>
                  <a:txBody>
                    <a:bodyPr/>
                    <a:lstStyle/>
                    <a:p>
                      <a:pPr algn="ctr"/>
                      <a:endParaRPr lang="en-GB" sz="8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p>
                  </a:txBody>
                  <a:tcPr anchor="ctr"/>
                </a:tc>
                <a:tc>
                  <a:txBody>
                    <a:bodyPr/>
                    <a:lstStyle/>
                    <a:p>
                      <a:pPr algn="ctr"/>
                      <a:endParaRPr lang="en-GB" sz="800" b="1"/>
                    </a:p>
                  </a:txBody>
                  <a:tcPr anchor="ctr"/>
                </a:tc>
                <a:tc>
                  <a:txBody>
                    <a:bodyPr/>
                    <a:lstStyle/>
                    <a:p>
                      <a:pPr algn="ctr"/>
                      <a:endParaRPr lang="en-GB" sz="8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p>
                  </a:txBody>
                  <a:tcPr anchor="ctr"/>
                </a:tc>
                <a:extLst>
                  <a:ext uri="{0D108BD9-81ED-4DB2-BD59-A6C34878D82A}">
                    <a16:rowId xmlns:a16="http://schemas.microsoft.com/office/drawing/2014/main" val="2840360799"/>
                  </a:ext>
                </a:extLst>
              </a:tr>
              <a:tr h="370840">
                <a:tc>
                  <a:txBody>
                    <a:bodyPr/>
                    <a:lstStyle/>
                    <a:p>
                      <a:pPr marL="0" marR="0" lvl="0" indent="0" algn="l" rtl="0" eaLnBrk="1" fontAlgn="auto" latinLnBrk="0" hangingPunct="1">
                        <a:lnSpc>
                          <a:spcPct val="100000"/>
                        </a:lnSpc>
                        <a:spcBef>
                          <a:spcPts val="0"/>
                        </a:spcBef>
                        <a:spcAft>
                          <a:spcPts val="0"/>
                        </a:spcAft>
                        <a:buClrTx/>
                        <a:buSzTx/>
                        <a:buFontTx/>
                        <a:buNone/>
                      </a:pPr>
                      <a:r>
                        <a:rPr lang="en-GB" sz="1400" dirty="0"/>
                        <a:t>White Papers</a:t>
                      </a:r>
                    </a:p>
                  </a:txBody>
                  <a:tcPr/>
                </a:tc>
                <a:tc>
                  <a:txBody>
                    <a:bodyPr/>
                    <a:lstStyle/>
                    <a:p>
                      <a:pPr algn="ctr"/>
                      <a:endParaRPr lang="en-GB" sz="800" b="1"/>
                    </a:p>
                  </a:txBody>
                  <a:tcPr anchor="ctr"/>
                </a:tc>
                <a:tc>
                  <a:txBody>
                    <a:bodyPr/>
                    <a:lstStyle/>
                    <a:p>
                      <a:pPr algn="ctr"/>
                      <a:endParaRPr lang="en-GB" sz="800" b="1"/>
                    </a:p>
                  </a:txBody>
                  <a:tcPr anchor="ctr"/>
                </a:tc>
                <a:tc>
                  <a:txBody>
                    <a:bodyPr/>
                    <a:lstStyle/>
                    <a:p>
                      <a:pPr algn="ctr"/>
                      <a:endParaRPr lang="en-GB" sz="800" b="0" i="1" dirty="0">
                        <a:solidFill>
                          <a:srgbClr val="C00000"/>
                        </a:solidFill>
                      </a:endParaRPr>
                    </a:p>
                  </a:txBody>
                  <a:tcPr anchor="ctr"/>
                </a:tc>
                <a:tc>
                  <a:txBody>
                    <a:bodyPr/>
                    <a:lstStyle/>
                    <a:p>
                      <a:pPr lvl="0" algn="ctr">
                        <a:buNone/>
                      </a:pPr>
                      <a:endParaRPr lang="en-GB" sz="800" b="0" i="1" u="none" strike="noStrike" noProof="0" dirty="0">
                        <a:solidFill>
                          <a:srgbClr val="C00000"/>
                        </a:solidFill>
                        <a:latin typeface="Calibri"/>
                      </a:endParaRPr>
                    </a:p>
                  </a:txBody>
                  <a:tcPr anchor="ctr"/>
                </a:tc>
                <a:tc>
                  <a:txBody>
                    <a:bodyPr/>
                    <a:lstStyle/>
                    <a:p>
                      <a:pPr algn="ctr"/>
                      <a:endParaRPr lang="en-GB" sz="800" b="1" dirty="0"/>
                    </a:p>
                  </a:txBody>
                  <a:tcPr anchor="ctr"/>
                </a:tc>
                <a:tc>
                  <a:txBody>
                    <a:bodyPr/>
                    <a:lstStyle/>
                    <a:p>
                      <a:pPr algn="ctr"/>
                      <a:r>
                        <a:rPr lang="en-GB" sz="800" b="1" kern="1200" noProof="0" dirty="0">
                          <a:solidFill>
                            <a:schemeClr val="dk1"/>
                          </a:solidFill>
                          <a:latin typeface="+mn-lt"/>
                          <a:ea typeface="+mn-ea"/>
                          <a:cs typeface="+mn-cs"/>
                        </a:rPr>
                        <a:t>IoT for Sustainability White Paper</a:t>
                      </a:r>
                      <a:endParaRPr lang="en-GB" sz="800" b="0" i="1" dirty="0">
                        <a:solidFill>
                          <a:srgbClr val="C00000"/>
                        </a:solidFill>
                      </a:endParaRPr>
                    </a:p>
                  </a:txBody>
                  <a:tcPr anchor="ctr"/>
                </a:tc>
                <a:tc>
                  <a:txBody>
                    <a:bodyPr/>
                    <a:lstStyle/>
                    <a:p>
                      <a:pPr algn="ctr"/>
                      <a:endParaRPr lang="en-GB" sz="800" b="1" dirty="0"/>
                    </a:p>
                  </a:txBody>
                  <a:tcPr anchor="ctr"/>
                </a:tc>
                <a:tc>
                  <a:txBody>
                    <a:bodyPr/>
                    <a:lstStyle/>
                    <a:p>
                      <a:pPr algn="ctr"/>
                      <a:endParaRPr lang="en-GB" sz="8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1" dirty="0">
                          <a:solidFill>
                            <a:srgbClr val="C00000"/>
                          </a:solidFill>
                        </a:rPr>
                        <a:t>IoT and supply-chain reporting obligations (TBD)</a:t>
                      </a:r>
                      <a:endParaRPr lang="en-GB" sz="800" b="1" dirty="0"/>
                    </a:p>
                  </a:txBody>
                  <a:tcPr anchor="ctr"/>
                </a:tc>
                <a:extLst>
                  <a:ext uri="{0D108BD9-81ED-4DB2-BD59-A6C34878D82A}">
                    <a16:rowId xmlns:a16="http://schemas.microsoft.com/office/drawing/2014/main" val="2901425843"/>
                  </a:ext>
                </a:extLst>
              </a:tr>
              <a:tr h="370840">
                <a:tc>
                  <a:txBody>
                    <a:bodyPr/>
                    <a:lstStyle/>
                    <a:p>
                      <a:r>
                        <a:rPr lang="en-GB" sz="1400" dirty="0"/>
                        <a:t>Executive Viewpoint Articles</a:t>
                      </a:r>
                    </a:p>
                  </a:txBody>
                  <a:tcPr/>
                </a:tc>
                <a:tc>
                  <a:txBody>
                    <a:bodyPr/>
                    <a:lstStyle/>
                    <a:p>
                      <a:pPr marL="0" indent="0" algn="ctr">
                        <a:buFont typeface="Arial" panose="020B0604020202020204" pitchFamily="34" charset="0"/>
                        <a:buNone/>
                      </a:pPr>
                      <a:r>
                        <a:rPr lang="en-GB" sz="800" b="1" dirty="0"/>
                        <a:t>Dale Seed</a:t>
                      </a:r>
                    </a:p>
                    <a:p>
                      <a:pPr marL="0" indent="0" algn="ctr">
                        <a:buFont typeface="Arial" panose="020B0604020202020204" pitchFamily="34" charset="0"/>
                        <a:buNone/>
                      </a:pPr>
                      <a:r>
                        <a:rPr lang="en-GB" sz="800" b="1" dirty="0"/>
                        <a:t>(Convida)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dirty="0"/>
                        <a:t>Girish Ramachandran (TCS)</a:t>
                      </a:r>
                    </a:p>
                  </a:txBody>
                  <a:tcPr anchor="ctr"/>
                </a:tc>
                <a:tc>
                  <a:txBody>
                    <a:bodyPr/>
                    <a:lstStyle/>
                    <a:p>
                      <a:pPr marL="0" marR="0" lvl="0" indent="0" algn="ctr">
                        <a:lnSpc>
                          <a:spcPct val="100000"/>
                        </a:lnSpc>
                        <a:spcBef>
                          <a:spcPts val="0"/>
                        </a:spcBef>
                        <a:spcAft>
                          <a:spcPts val="0"/>
                        </a:spcAft>
                        <a:buNone/>
                      </a:pPr>
                      <a:r>
                        <a:rPr lang="en-GB" sz="800" b="1" kern="1200" noProof="0" dirty="0">
                          <a:solidFill>
                            <a:schemeClr val="dk1"/>
                          </a:solidFill>
                          <a:latin typeface="+mn-lt"/>
                          <a:ea typeface="+mn-ea"/>
                          <a:cs typeface="+mn-cs"/>
                        </a:rPr>
                        <a:t>Klaus Grobe</a:t>
                      </a:r>
                    </a:p>
                    <a:p>
                      <a:pPr marL="0" marR="0" lvl="0" indent="0" algn="ctr">
                        <a:lnSpc>
                          <a:spcPct val="100000"/>
                        </a:lnSpc>
                        <a:spcBef>
                          <a:spcPts val="0"/>
                        </a:spcBef>
                        <a:spcAft>
                          <a:spcPts val="0"/>
                        </a:spcAft>
                        <a:buNone/>
                      </a:pPr>
                      <a:r>
                        <a:rPr lang="en-GB" sz="800" b="1" kern="1200" noProof="0" dirty="0">
                          <a:solidFill>
                            <a:schemeClr val="dk1"/>
                          </a:solidFill>
                          <a:latin typeface="+mn-lt"/>
                          <a:ea typeface="+mn-ea"/>
                          <a:cs typeface="+mn-cs"/>
                        </a:rPr>
                        <a:t>(ADVA)</a:t>
                      </a:r>
                      <a:endParaRPr lang="en-GB" sz="800" b="1" kern="1200" dirty="0">
                        <a:solidFill>
                          <a:schemeClr val="dk1"/>
                        </a:solidFill>
                        <a:latin typeface="+mn-lt"/>
                        <a:ea typeface="+mn-ea"/>
                        <a:cs typeface="+mn-cs"/>
                      </a:endParaRPr>
                    </a:p>
                  </a:txBody>
                  <a:tcPr anchor="ctr"/>
                </a:tc>
                <a:tc>
                  <a:txBody>
                    <a:bodyPr/>
                    <a:lstStyle/>
                    <a:p>
                      <a:pPr marL="0" marR="0" lvl="0" indent="0" algn="ctr" defTabSz="914400" rtl="0" eaLnBrk="1" latinLnBrk="0" hangingPunct="1">
                        <a:lnSpc>
                          <a:spcPct val="100000"/>
                        </a:lnSpc>
                        <a:spcBef>
                          <a:spcPts val="0"/>
                        </a:spcBef>
                        <a:spcAft>
                          <a:spcPts val="0"/>
                        </a:spcAft>
                        <a:buNone/>
                        <a:tabLst/>
                        <a:defRPr/>
                      </a:pPr>
                      <a:endParaRPr lang="en-GB" sz="800" b="1" kern="1200" noProof="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kern="1200" noProof="0" dirty="0">
                          <a:solidFill>
                            <a:schemeClr val="dk1"/>
                          </a:solidFill>
                          <a:latin typeface="+mn-lt"/>
                          <a:ea typeface="+mn-ea"/>
                          <a:cs typeface="+mn-cs"/>
                        </a:rPr>
                        <a:t>D van Gorp, (</a:t>
                      </a:r>
                      <a:r>
                        <a:rPr lang="en-GB" sz="800" b="1" kern="1200" noProof="0" dirty="0" err="1">
                          <a:solidFill>
                            <a:schemeClr val="dk1"/>
                          </a:solidFill>
                          <a:latin typeface="+mn-lt"/>
                          <a:ea typeface="+mn-ea"/>
                          <a:cs typeface="+mn-cs"/>
                        </a:rPr>
                        <a:t>Nyenrode</a:t>
                      </a:r>
                      <a:r>
                        <a:rPr lang="en-GB" sz="800" b="1" kern="1200" noProof="0" dirty="0">
                          <a:solidFill>
                            <a:schemeClr val="dk1"/>
                          </a:solidFill>
                          <a:latin typeface="+mn-lt"/>
                          <a:ea typeface="+mn-ea"/>
                          <a:cs typeface="+mn-cs"/>
                        </a:rPr>
                        <a:t> Business Universiteit)</a:t>
                      </a:r>
                    </a:p>
                  </a:txBody>
                  <a:tcPr anchor="ctr"/>
                </a:tc>
                <a:tc>
                  <a:txBody>
                    <a:bodyPr/>
                    <a:lstStyle/>
                    <a:p>
                      <a:pPr marL="0" marR="0" lvl="0" indent="0" algn="ctr" defTabSz="914400" rtl="0" eaLnBrk="1" latinLnBrk="0" hangingPunct="1">
                        <a:lnSpc>
                          <a:spcPct val="100000"/>
                        </a:lnSpc>
                        <a:spcBef>
                          <a:spcPts val="0"/>
                        </a:spcBef>
                        <a:spcAft>
                          <a:spcPts val="0"/>
                        </a:spcAft>
                        <a:buNone/>
                        <a:tabLst/>
                        <a:defRPr/>
                      </a:pPr>
                      <a:endParaRPr kumimoji="0" lang="en-GB" sz="800" b="0" i="1" u="none" strike="noStrike" kern="1200" cap="none" spc="0" normalizeH="0" baseline="0" noProof="0" dirty="0">
                        <a:ln>
                          <a:noFill/>
                        </a:ln>
                        <a:solidFill>
                          <a:srgbClr val="C00000"/>
                        </a:solidFill>
                        <a:effectLst/>
                        <a:uLnTx/>
                        <a:uFillTx/>
                        <a:latin typeface="Calibri" panose="020F0502020204030204"/>
                        <a:ea typeface="+mn-ea"/>
                        <a:cs typeface="+mn-cs"/>
                      </a:endParaRPr>
                    </a:p>
                  </a:txBody>
                  <a:tcPr anchor="ctr"/>
                </a:tc>
                <a:tc>
                  <a:txBody>
                    <a:bodyPr/>
                    <a:lstStyle/>
                    <a:p>
                      <a:pPr marL="0" marR="0" lvl="0" indent="0" algn="ctr" defTabSz="914400">
                        <a:lnSpc>
                          <a:spcPct val="100000"/>
                        </a:lnSpc>
                        <a:spcBef>
                          <a:spcPts val="0"/>
                        </a:spcBef>
                        <a:spcAft>
                          <a:spcPts val="0"/>
                        </a:spcAft>
                        <a:buNone/>
                        <a:tabLst/>
                        <a:defRPr/>
                      </a:pPr>
                      <a:r>
                        <a:rPr kumimoji="0" lang="en-GB" sz="800" b="0" i="1" u="none" strike="noStrike" kern="1200" cap="none" spc="0" normalizeH="0" baseline="0" noProof="0" dirty="0">
                          <a:ln>
                            <a:noFill/>
                          </a:ln>
                          <a:solidFill>
                            <a:srgbClr val="C00000"/>
                          </a:solidFill>
                          <a:effectLst/>
                          <a:uLnTx/>
                          <a:uFillTx/>
                          <a:latin typeface="Calibri" panose="020F0502020204030204"/>
                        </a:rPr>
                        <a:t>ATIS/NextG?</a:t>
                      </a:r>
                    </a:p>
                  </a:txBody>
                  <a:tcPr anchor="ctr"/>
                </a:tc>
                <a:tc>
                  <a:txBody>
                    <a:bodyPr/>
                    <a:lstStyle/>
                    <a:p>
                      <a:pPr marL="0" marR="0" lvl="0" indent="0" algn="ctr" defTabSz="914400">
                        <a:lnSpc>
                          <a:spcPct val="100000"/>
                        </a:lnSpc>
                        <a:spcBef>
                          <a:spcPts val="0"/>
                        </a:spcBef>
                        <a:spcAft>
                          <a:spcPts val="0"/>
                        </a:spcAft>
                        <a:buNone/>
                        <a:tabLst/>
                        <a:defRPr/>
                      </a:pPr>
                      <a:r>
                        <a:rPr kumimoji="0" lang="en-GB" sz="800" b="0" i="1" u="none" strike="noStrike" kern="1200" cap="none" spc="0" normalizeH="0" baseline="0" noProof="0" dirty="0">
                          <a:ln>
                            <a:noFill/>
                          </a:ln>
                          <a:solidFill>
                            <a:srgbClr val="C00000"/>
                          </a:solidFill>
                          <a:effectLst/>
                          <a:uLnTx/>
                          <a:uFillTx/>
                          <a:latin typeface="Calibri" panose="020F0502020204030204"/>
                        </a:rPr>
                        <a:t>TBD</a:t>
                      </a:r>
                    </a:p>
                  </a:txBody>
                  <a:tcPr anchor="ctr"/>
                </a:tc>
                <a:tc>
                  <a:txBody>
                    <a:bodyPr/>
                    <a:lstStyle/>
                    <a:p>
                      <a:pPr marL="0" marR="0" lvl="0" indent="0" algn="ctr" defTabSz="914400">
                        <a:lnSpc>
                          <a:spcPct val="100000"/>
                        </a:lnSpc>
                        <a:spcBef>
                          <a:spcPts val="0"/>
                        </a:spcBef>
                        <a:spcAft>
                          <a:spcPts val="0"/>
                        </a:spcAft>
                        <a:buNone/>
                        <a:tabLst/>
                        <a:defRPr/>
                      </a:pPr>
                      <a:r>
                        <a:rPr kumimoji="0" lang="en-GB" sz="800" b="0" i="1" u="none" strike="noStrike" kern="1200" cap="none" spc="0" normalizeH="0" baseline="0" noProof="0" dirty="0">
                          <a:ln>
                            <a:noFill/>
                          </a:ln>
                          <a:solidFill>
                            <a:srgbClr val="C00000"/>
                          </a:solidFill>
                          <a:effectLst/>
                          <a:uLnTx/>
                          <a:uFillTx/>
                          <a:latin typeface="Calibri" panose="020F0502020204030204"/>
                        </a:rPr>
                        <a:t>TBD</a:t>
                      </a:r>
                    </a:p>
                  </a:txBody>
                  <a:tcPr anchor="ctr"/>
                </a:tc>
                <a:extLst>
                  <a:ext uri="{0D108BD9-81ED-4DB2-BD59-A6C34878D82A}">
                    <a16:rowId xmlns:a16="http://schemas.microsoft.com/office/drawing/2014/main" val="1625987427"/>
                  </a:ext>
                </a:extLst>
              </a:tr>
              <a:tr h="370840">
                <a:tc>
                  <a:txBody>
                    <a:bodyPr/>
                    <a:lstStyle/>
                    <a:p>
                      <a:pPr algn="l" rtl="0" fontAlgn="base"/>
                      <a:r>
                        <a:rPr lang="en-US" sz="1400" b="0" kern="1200" dirty="0">
                          <a:solidFill>
                            <a:schemeClr val="dk1"/>
                          </a:solidFill>
                          <a:latin typeface="+mn-lt"/>
                          <a:ea typeface="+mn-ea"/>
                          <a:cs typeface="+mn-cs"/>
                        </a:rPr>
                        <a:t>Short</a:t>
                      </a:r>
                      <a:r>
                        <a:rPr lang="en-US" sz="1400" b="0" i="0" dirty="0">
                          <a:solidFill>
                            <a:srgbClr val="545054"/>
                          </a:solidFill>
                          <a:effectLst/>
                          <a:latin typeface="Calibri" panose="020F0502020204030204" pitchFamily="34" charset="0"/>
                        </a:rPr>
                        <a:t> Articles on IoT Sustainability​</a:t>
                      </a:r>
                      <a:endParaRPr lang="en-US" sz="1400" b="0" i="0" dirty="0">
                        <a:solidFill>
                          <a:srgbClr val="545054"/>
                        </a:solidFill>
                        <a:effectLst/>
                      </a:endParaRPr>
                    </a:p>
                  </a:txBody>
                  <a:tcPr/>
                </a:tc>
                <a:tc>
                  <a:txBody>
                    <a:bodyPr/>
                    <a:lstStyle/>
                    <a:p>
                      <a:pPr algn="ctr" rtl="0" fontAlgn="auto"/>
                      <a:r>
                        <a:rPr lang="en-GB" b="1" i="0" dirty="0">
                          <a:solidFill>
                            <a:srgbClr val="545054"/>
                          </a:solidFill>
                          <a:effectLst/>
                          <a:latin typeface="Calibri" panose="020F0502020204030204" pitchFamily="34" charset="0"/>
                        </a:rPr>
                        <a:t>​</a:t>
                      </a:r>
                    </a:p>
                  </a:txBody>
                  <a:tcPr anchor="ctr"/>
                </a:tc>
                <a:tc>
                  <a:txBody>
                    <a:bodyPr/>
                    <a:lstStyle/>
                    <a:p>
                      <a:pPr algn="ctr" rtl="0" fontAlgn="auto"/>
                      <a:r>
                        <a:rPr lang="en-GB" b="1" i="1" dirty="0">
                          <a:solidFill>
                            <a:srgbClr val="545054"/>
                          </a:solidFill>
                          <a:effectLst/>
                          <a:latin typeface="Calibri" panose="020F0502020204030204" pitchFamily="34" charset="0"/>
                        </a:rPr>
                        <a:t>​</a:t>
                      </a:r>
                    </a:p>
                  </a:txBody>
                  <a:tcPr anchor="ctr"/>
                </a:tc>
                <a:tc>
                  <a:txBody>
                    <a:bodyPr/>
                    <a:lstStyle/>
                    <a:p>
                      <a:pPr algn="ctr" rtl="0" fontAlgn="base"/>
                      <a:r>
                        <a:rPr lang="en-GB" sz="800" b="1" kern="1200" dirty="0">
                          <a:solidFill>
                            <a:schemeClr val="dk1"/>
                          </a:solidFill>
                          <a:latin typeface="+mn-lt"/>
                          <a:ea typeface="+mn-ea"/>
                          <a:cs typeface="+mn-cs"/>
                        </a:rPr>
                        <a:t>Architecture &amp; Governance </a:t>
                      </a:r>
                      <a:br>
                        <a:rPr lang="en-GB" sz="800" b="1" kern="1200" dirty="0">
                          <a:solidFill>
                            <a:schemeClr val="dk1"/>
                          </a:solidFill>
                          <a:latin typeface="+mn-lt"/>
                          <a:ea typeface="+mn-ea"/>
                          <a:cs typeface="+mn-cs"/>
                        </a:rPr>
                      </a:br>
                      <a:r>
                        <a:rPr lang="en-GB" sz="800" b="1" kern="1200" dirty="0">
                          <a:solidFill>
                            <a:schemeClr val="dk1"/>
                          </a:solidFill>
                          <a:latin typeface="+mn-lt"/>
                          <a:ea typeface="+mn-ea"/>
                          <a:cs typeface="+mn-cs"/>
                        </a:rPr>
                        <a:t>magazine​​</a:t>
                      </a:r>
                    </a:p>
                  </a:txBody>
                  <a:tcPr anchor="ctr"/>
                </a:tc>
                <a:tc>
                  <a:txBody>
                    <a:bodyPr/>
                    <a:lstStyle/>
                    <a:p>
                      <a:pPr algn="ctr" rtl="0" fontAlgn="base"/>
                      <a:r>
                        <a:rPr lang="en-GB" sz="800" b="1" kern="1200" dirty="0">
                          <a:solidFill>
                            <a:schemeClr val="dk1"/>
                          </a:solidFill>
                          <a:latin typeface="+mn-lt"/>
                          <a:ea typeface="+mn-ea"/>
                          <a:cs typeface="+mn-cs"/>
                        </a:rPr>
                        <a:t>ETSI Enjoy! article​</a:t>
                      </a:r>
                    </a:p>
                  </a:txBody>
                  <a:tcPr anchor="ctr"/>
                </a:tc>
                <a:tc>
                  <a:txBody>
                    <a:bodyPr/>
                    <a:lstStyle/>
                    <a:p>
                      <a:pPr algn="ctr" rtl="0" fontAlgn="auto"/>
                      <a:r>
                        <a:rPr lang="en-GB" sz="800" b="1" kern="1200" dirty="0">
                          <a:solidFill>
                            <a:schemeClr val="dk1"/>
                          </a:solidFill>
                          <a:latin typeface="+mn-lt"/>
                          <a:ea typeface="+mn-ea"/>
                          <a:cs typeface="+mn-cs"/>
                        </a:rPr>
                        <a:t>​IoT for All </a:t>
                      </a:r>
                      <a:br>
                        <a:rPr lang="en-GB" sz="800" b="1" kern="1200" dirty="0">
                          <a:solidFill>
                            <a:schemeClr val="dk1"/>
                          </a:solidFill>
                          <a:latin typeface="+mn-lt"/>
                          <a:ea typeface="+mn-ea"/>
                          <a:cs typeface="+mn-cs"/>
                        </a:rPr>
                      </a:br>
                      <a:r>
                        <a:rPr lang="en-GB" sz="800" b="1" kern="1200" dirty="0">
                          <a:solidFill>
                            <a:schemeClr val="dk1"/>
                          </a:solidFill>
                          <a:latin typeface="+mn-lt"/>
                          <a:ea typeface="+mn-ea"/>
                          <a:cs typeface="+mn-cs"/>
                        </a:rPr>
                        <a:t>(Size Matters)</a:t>
                      </a:r>
                    </a:p>
                  </a:txBody>
                  <a:tcPr anchor="ctr"/>
                </a:tc>
                <a:tc>
                  <a:txBody>
                    <a:bodyPr/>
                    <a:lstStyle/>
                    <a:p>
                      <a:pPr algn="ctr" rtl="0" fontAlgn="auto"/>
                      <a:endParaRPr lang="en-GB" sz="800" b="1" i="0" dirty="0">
                        <a:solidFill>
                          <a:srgbClr val="545054"/>
                        </a:solidFill>
                        <a:effectLst/>
                        <a:latin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1" u="none" strike="noStrike" kern="1200" cap="none" spc="0" normalizeH="0" baseline="0" dirty="0">
                          <a:ln>
                            <a:noFill/>
                          </a:ln>
                          <a:solidFill>
                            <a:srgbClr val="C00000"/>
                          </a:solidFill>
                          <a:effectLst/>
                          <a:uLnTx/>
                          <a:uFillTx/>
                          <a:latin typeface="Calibri" panose="020F0502020204030204"/>
                          <a:ea typeface="+mn-ea"/>
                          <a:cs typeface="+mn-cs"/>
                        </a:rPr>
                        <a:t>​IoT for All </a:t>
                      </a:r>
                      <a:br>
                        <a:rPr kumimoji="0" lang="en-GB" sz="800" b="0" i="1" u="none" strike="noStrike" kern="1200" cap="none" spc="0" normalizeH="0" baseline="0" dirty="0">
                          <a:ln>
                            <a:noFill/>
                          </a:ln>
                          <a:solidFill>
                            <a:srgbClr val="C00000"/>
                          </a:solidFill>
                          <a:effectLst/>
                          <a:uLnTx/>
                          <a:uFillTx/>
                          <a:latin typeface="Calibri" panose="020F0502020204030204"/>
                          <a:ea typeface="+mn-ea"/>
                          <a:cs typeface="+mn-cs"/>
                        </a:rPr>
                      </a:br>
                      <a:r>
                        <a:rPr kumimoji="0" lang="en-GB" sz="800" b="0" i="1" u="none" strike="noStrike" kern="1200" cap="none" spc="0" normalizeH="0" baseline="0" dirty="0">
                          <a:ln>
                            <a:noFill/>
                          </a:ln>
                          <a:solidFill>
                            <a:srgbClr val="C00000"/>
                          </a:solidFill>
                          <a:effectLst/>
                          <a:uLnTx/>
                          <a:uFillTx/>
                          <a:latin typeface="Calibri" panose="020F0502020204030204"/>
                          <a:ea typeface="+mn-ea"/>
                          <a:cs typeface="+mn-cs"/>
                        </a:rPr>
                        <a:t>(Sustainability Principles)​</a:t>
                      </a:r>
                    </a:p>
                  </a:txBody>
                  <a:tcPr anchor="ctr"/>
                </a:tc>
                <a:tc>
                  <a:txBody>
                    <a:bodyPr/>
                    <a:lstStyle/>
                    <a:p>
                      <a:pPr algn="ctr" rtl="0" fontAlgn="auto"/>
                      <a:r>
                        <a:rPr lang="en-GB" b="1" i="0" dirty="0">
                          <a:solidFill>
                            <a:srgbClr val="545054"/>
                          </a:solidFill>
                          <a:effectLst/>
                          <a:latin typeface="Calibri" panose="020F0502020204030204" pitchFamily="34" charset="0"/>
                        </a:rPr>
                        <a:t>​</a:t>
                      </a:r>
                    </a:p>
                  </a:txBody>
                  <a:tcPr anchor="ctr"/>
                </a:tc>
                <a:tc>
                  <a:txBody>
                    <a:bodyPr/>
                    <a:lstStyle/>
                    <a:p>
                      <a:pPr algn="ctr" rtl="0" fontAlgn="auto"/>
                      <a:r>
                        <a:rPr lang="en-GB" b="1" i="0" dirty="0">
                          <a:solidFill>
                            <a:srgbClr val="545054"/>
                          </a:solidFill>
                          <a:effectLst/>
                          <a:latin typeface="Calibri" panose="020F0502020204030204" pitchFamily="34" charset="0"/>
                        </a:rPr>
                        <a:t>​</a:t>
                      </a:r>
                    </a:p>
                  </a:txBody>
                  <a:tcPr anchor="ctr"/>
                </a:tc>
                <a:extLst>
                  <a:ext uri="{0D108BD9-81ED-4DB2-BD59-A6C34878D82A}">
                    <a16:rowId xmlns:a16="http://schemas.microsoft.com/office/drawing/2014/main" val="1231543778"/>
                  </a:ext>
                </a:extLst>
              </a:tr>
              <a:tr h="370840">
                <a:tc>
                  <a:txBody>
                    <a:bodyPr/>
                    <a:lstStyle/>
                    <a:p>
                      <a:r>
                        <a:rPr lang="en-GB" sz="1400" b="0" kern="1200" dirty="0">
                          <a:solidFill>
                            <a:schemeClr val="dk1"/>
                          </a:solidFill>
                          <a:latin typeface="+mn-lt"/>
                          <a:ea typeface="+mn-ea"/>
                          <a:cs typeface="+mn-cs"/>
                        </a:rPr>
                        <a:t>Guest Speakers</a:t>
                      </a:r>
                    </a:p>
                  </a:txBody>
                  <a:tcPr/>
                </a:tc>
                <a:tc>
                  <a:txBody>
                    <a:bodyPr/>
                    <a:lstStyle/>
                    <a:p>
                      <a:pPr algn="ctr"/>
                      <a:endParaRPr lang="en-GB" sz="1400" b="0" kern="1200" dirty="0">
                        <a:solidFill>
                          <a:schemeClr val="dk1"/>
                        </a:solidFill>
                        <a:latin typeface="+mn-lt"/>
                        <a:ea typeface="+mn-ea"/>
                        <a:cs typeface="+mn-cs"/>
                      </a:endParaRPr>
                    </a:p>
                  </a:txBody>
                  <a:tcPr anchor="ctr"/>
                </a:tc>
                <a:tc>
                  <a:txBody>
                    <a:bodyPr/>
                    <a:lstStyle/>
                    <a:p>
                      <a:pPr algn="ctr"/>
                      <a:endParaRPr lang="en-GB" sz="1400" b="0" kern="1200" dirty="0">
                        <a:solidFill>
                          <a:schemeClr val="dk1"/>
                        </a:solidFill>
                        <a:latin typeface="+mn-lt"/>
                        <a:ea typeface="+mn-ea"/>
                        <a:cs typeface="+mn-cs"/>
                      </a:endParaRPr>
                    </a:p>
                  </a:txBody>
                  <a:tcPr anchor="ctr"/>
                </a:tc>
                <a:tc>
                  <a:txBody>
                    <a:bodyPr/>
                    <a:lstStyle/>
                    <a:p>
                      <a:pPr algn="ctr"/>
                      <a:endParaRPr lang="en-GB" sz="1400" b="0" kern="1200" dirty="0">
                        <a:solidFill>
                          <a:schemeClr val="dk1"/>
                        </a:solidFill>
                        <a:latin typeface="+mn-lt"/>
                        <a:ea typeface="+mn-ea"/>
                        <a:cs typeface="+mn-cs"/>
                      </a:endParaRPr>
                    </a:p>
                  </a:txBody>
                  <a:tcPr anchor="ctr"/>
                </a:tc>
                <a:tc>
                  <a:txBody>
                    <a:bodyPr/>
                    <a:lstStyle/>
                    <a:p>
                      <a:pPr algn="ctr"/>
                      <a:r>
                        <a:rPr lang="en-GB" sz="800" b="1" kern="1200" dirty="0">
                          <a:solidFill>
                            <a:schemeClr val="dk1"/>
                          </a:solidFill>
                          <a:latin typeface="+mn-lt"/>
                          <a:ea typeface="+mn-ea"/>
                          <a:cs typeface="+mn-cs"/>
                        </a:rPr>
                        <a:t>AIOTI </a:t>
                      </a:r>
                    </a:p>
                    <a:p>
                      <a:pPr algn="ctr"/>
                      <a:r>
                        <a:rPr lang="en-GB" sz="800" b="1" kern="1200" dirty="0">
                          <a:solidFill>
                            <a:schemeClr val="dk1"/>
                          </a:solidFill>
                          <a:latin typeface="+mn-lt"/>
                          <a:ea typeface="+mn-ea"/>
                          <a:cs typeface="+mn-cs"/>
                        </a:rPr>
                        <a:t>Digital for Green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kern="1200" dirty="0">
                        <a:solidFill>
                          <a:schemeClr val="dk1"/>
                        </a:solidFill>
                        <a:latin typeface="+mn-lt"/>
                        <a:ea typeface="+mn-ea"/>
                        <a:cs typeface="+mn-cs"/>
                      </a:endParaRPr>
                    </a:p>
                  </a:txBody>
                  <a:tcPr anchor="ctr"/>
                </a:tc>
                <a:tc>
                  <a:txBody>
                    <a:bodyPr/>
                    <a:lstStyle/>
                    <a:p>
                      <a:pPr algn="ctr"/>
                      <a:endParaRPr lang="en-GB" sz="1400" b="0" kern="1200" dirty="0">
                        <a:solidFill>
                          <a:schemeClr val="dk1"/>
                        </a:solidFill>
                        <a:latin typeface="+mn-lt"/>
                        <a:ea typeface="+mn-ea"/>
                        <a:cs typeface="+mn-cs"/>
                      </a:endParaRPr>
                    </a:p>
                  </a:txBody>
                  <a:tcPr anchor="ctr"/>
                </a:tc>
                <a:tc>
                  <a:txBody>
                    <a:bodyPr/>
                    <a:lstStyle/>
                    <a:p>
                      <a:pPr algn="ctr"/>
                      <a:endParaRPr lang="en-GB" sz="1400" b="0"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kern="1200" dirty="0">
                        <a:solidFill>
                          <a:schemeClr val="dk1"/>
                        </a:solidFill>
                        <a:latin typeface="+mn-lt"/>
                        <a:ea typeface="+mn-ea"/>
                        <a:cs typeface="+mn-cs"/>
                      </a:endParaRPr>
                    </a:p>
                  </a:txBody>
                  <a:tcPr anchor="ctr"/>
                </a:tc>
                <a:tc>
                  <a:txBody>
                    <a:bodyPr/>
                    <a:lstStyle/>
                    <a:p>
                      <a:pPr algn="ctr"/>
                      <a:endParaRPr lang="en-GB" sz="1400" b="0" kern="1200" dirty="0">
                        <a:solidFill>
                          <a:schemeClr val="dk1"/>
                        </a:solidFill>
                        <a:latin typeface="+mn-lt"/>
                        <a:ea typeface="+mn-ea"/>
                        <a:cs typeface="+mn-cs"/>
                      </a:endParaRPr>
                    </a:p>
                  </a:txBody>
                  <a:tcPr anchor="ctr"/>
                </a:tc>
                <a:extLst>
                  <a:ext uri="{0D108BD9-81ED-4DB2-BD59-A6C34878D82A}">
                    <a16:rowId xmlns:a16="http://schemas.microsoft.com/office/drawing/2014/main" val="3739820514"/>
                  </a:ext>
                </a:extLst>
              </a:tr>
              <a:tr h="370840">
                <a:tc>
                  <a:txBody>
                    <a:bodyPr/>
                    <a:lstStyle/>
                    <a:p>
                      <a:r>
                        <a:rPr lang="en-GB" sz="1400" dirty="0">
                          <a:solidFill>
                            <a:srgbClr val="C00000"/>
                          </a:solidFill>
                        </a:rPr>
                        <a:t>Case Studies</a:t>
                      </a:r>
                    </a:p>
                  </a:txBody>
                  <a:tcPr/>
                </a:tc>
                <a:tc>
                  <a:txBody>
                    <a:bodyPr/>
                    <a:lstStyle/>
                    <a:p>
                      <a:pPr algn="ctr"/>
                      <a:endParaRPr lang="en-GB" sz="800" b="1" dirty="0"/>
                    </a:p>
                  </a:txBody>
                  <a:tcPr anchor="ctr"/>
                </a:tc>
                <a:tc>
                  <a:txBody>
                    <a:bodyPr/>
                    <a:lstStyle/>
                    <a:p>
                      <a:pPr algn="ctr"/>
                      <a:endParaRPr lang="en-GB" sz="1100" b="1" i="1" dirty="0"/>
                    </a:p>
                  </a:txBody>
                  <a:tcPr anchor="ctr"/>
                </a:tc>
                <a:tc>
                  <a:txBody>
                    <a:bodyPr/>
                    <a:lstStyle/>
                    <a:p>
                      <a:pPr algn="ctr"/>
                      <a:endParaRPr lang="en-GB" sz="800" b="1" dirty="0"/>
                    </a:p>
                  </a:txBody>
                  <a:tcPr anchor="ctr"/>
                </a:tc>
                <a:tc>
                  <a:txBody>
                    <a:bodyPr/>
                    <a:lstStyle/>
                    <a:p>
                      <a:pPr algn="ctr"/>
                      <a:endParaRPr lang="en-GB" sz="8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p>
                  </a:txBody>
                  <a:tcPr anchor="ctr"/>
                </a:tc>
                <a:tc>
                  <a:txBody>
                    <a:bodyPr/>
                    <a:lstStyle/>
                    <a:p>
                      <a:pPr marL="0" marR="0" lvl="0" indent="0" algn="ctr" defTabSz="914400" rtl="0" eaLnBrk="1" latinLnBrk="0" hangingPunct="1">
                        <a:lnSpc>
                          <a:spcPct val="100000"/>
                        </a:lnSpc>
                        <a:spcBef>
                          <a:spcPts val="0"/>
                        </a:spcBef>
                        <a:spcAft>
                          <a:spcPts val="0"/>
                        </a:spcAft>
                        <a:buNone/>
                        <a:tabLst/>
                        <a:defRPr/>
                      </a:pPr>
                      <a:endParaRPr kumimoji="0" lang="en-GB" sz="800" b="0" i="1" u="none" strike="noStrike" kern="1200" cap="none" spc="0" normalizeH="0" baseline="0" noProof="0" dirty="0">
                        <a:ln>
                          <a:noFill/>
                        </a:ln>
                        <a:solidFill>
                          <a:srgbClr val="C00000"/>
                        </a:solidFill>
                        <a:effectLst/>
                        <a:uLnTx/>
                        <a:uFillTx/>
                        <a:latin typeface="Calibri" panose="020F0502020204030204"/>
                        <a:ea typeface="+mn-ea"/>
                        <a:cs typeface="+mn-cs"/>
                      </a:endParaRPr>
                    </a:p>
                  </a:txBody>
                  <a:tcPr anchor="ctr"/>
                </a:tc>
                <a:tc>
                  <a:txBody>
                    <a:bodyPr/>
                    <a:lstStyle/>
                    <a:p>
                      <a:pPr marL="0" marR="0" lvl="0" indent="0" algn="ctr" defTabSz="914400">
                        <a:lnSpc>
                          <a:spcPct val="100000"/>
                        </a:lnSpc>
                        <a:spcBef>
                          <a:spcPts val="0"/>
                        </a:spcBef>
                        <a:spcAft>
                          <a:spcPts val="0"/>
                        </a:spcAft>
                        <a:buNone/>
                        <a:tabLst/>
                        <a:defRPr/>
                      </a:pPr>
                      <a:r>
                        <a:rPr kumimoji="0" lang="en-GB" sz="800" b="0" i="1" u="none" strike="noStrike" kern="1200" cap="none" spc="0" normalizeH="0" baseline="0" noProof="0" dirty="0">
                          <a:ln>
                            <a:noFill/>
                          </a:ln>
                          <a:solidFill>
                            <a:srgbClr val="C00000"/>
                          </a:solidFill>
                          <a:effectLst/>
                          <a:uLnTx/>
                          <a:uFillTx/>
                          <a:latin typeface="Calibri" panose="020F0502020204030204"/>
                        </a:rPr>
                        <a:t>TCS case studies</a:t>
                      </a:r>
                    </a:p>
                  </a:txBody>
                  <a:tcPr anchor="ctr"/>
                </a:tc>
                <a:tc>
                  <a:txBody>
                    <a:bodyPr/>
                    <a:lstStyle/>
                    <a:p>
                      <a:pPr marL="0" marR="0" lvl="0" indent="0" algn="ctr" defTabSz="914400">
                        <a:lnSpc>
                          <a:spcPct val="100000"/>
                        </a:lnSpc>
                        <a:spcBef>
                          <a:spcPts val="0"/>
                        </a:spcBef>
                        <a:spcAft>
                          <a:spcPts val="0"/>
                        </a:spcAft>
                        <a:buNone/>
                        <a:tabLst/>
                        <a:defRPr/>
                      </a:pPr>
                      <a:r>
                        <a:rPr kumimoji="0" lang="en-GB" sz="800" b="0" i="1" u="none" strike="noStrike" kern="1200" cap="none" spc="0" normalizeH="0" baseline="0" noProof="0" dirty="0">
                          <a:ln>
                            <a:noFill/>
                          </a:ln>
                          <a:solidFill>
                            <a:srgbClr val="C00000"/>
                          </a:solidFill>
                          <a:effectLst/>
                          <a:uLnTx/>
                          <a:uFillTx/>
                          <a:latin typeface="Calibri" panose="020F0502020204030204"/>
                        </a:rPr>
                        <a:t>TBD</a:t>
                      </a:r>
                    </a:p>
                  </a:txBody>
                  <a:tcPr anchor="ctr"/>
                </a:tc>
                <a:tc>
                  <a:txBody>
                    <a:bodyPr/>
                    <a:lstStyle/>
                    <a:p>
                      <a:pPr marL="0" marR="0" lvl="0" indent="0" algn="ctr" defTabSz="914400">
                        <a:lnSpc>
                          <a:spcPct val="100000"/>
                        </a:lnSpc>
                        <a:spcBef>
                          <a:spcPts val="0"/>
                        </a:spcBef>
                        <a:spcAft>
                          <a:spcPts val="0"/>
                        </a:spcAft>
                        <a:buNone/>
                        <a:tabLst/>
                        <a:defRPr/>
                      </a:pPr>
                      <a:r>
                        <a:rPr kumimoji="0" lang="en-GB" sz="800" b="0" i="1" u="none" strike="noStrike" kern="1200" cap="none" spc="0" normalizeH="0" baseline="0" noProof="0" dirty="0">
                          <a:ln>
                            <a:noFill/>
                          </a:ln>
                          <a:solidFill>
                            <a:srgbClr val="C00000"/>
                          </a:solidFill>
                          <a:effectLst/>
                          <a:uLnTx/>
                          <a:uFillTx/>
                          <a:latin typeface="Calibri" panose="020F0502020204030204"/>
                        </a:rPr>
                        <a:t>TBD</a:t>
                      </a:r>
                    </a:p>
                  </a:txBody>
                  <a:tcPr anchor="ctr"/>
                </a:tc>
                <a:extLst>
                  <a:ext uri="{0D108BD9-81ED-4DB2-BD59-A6C34878D82A}">
                    <a16:rowId xmlns:a16="http://schemas.microsoft.com/office/drawing/2014/main" val="3643790041"/>
                  </a:ext>
                </a:extLst>
              </a:tr>
            </a:tbl>
          </a:graphicData>
        </a:graphic>
      </p:graphicFrame>
      <p:sp>
        <p:nvSpPr>
          <p:cNvPr id="4" name="Arrow: Right 3">
            <a:extLst>
              <a:ext uri="{FF2B5EF4-FFF2-40B4-BE49-F238E27FC236}">
                <a16:creationId xmlns:a16="http://schemas.microsoft.com/office/drawing/2014/main" id="{8DD56B88-BCB6-4E53-89C8-6796D0D3F0A8}"/>
              </a:ext>
            </a:extLst>
          </p:cNvPr>
          <p:cNvSpPr/>
          <p:nvPr/>
        </p:nvSpPr>
        <p:spPr>
          <a:xfrm>
            <a:off x="2988734" y="2010979"/>
            <a:ext cx="6872636" cy="279374"/>
          </a:xfrm>
          <a:prstGeom prst="rightArrow">
            <a:avLst>
              <a:gd name="adj1" fmla="val 8968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Ad hoc initially, leading to sub-groups/deliverables as contributors and areas of common interest emerge</a:t>
            </a:r>
          </a:p>
        </p:txBody>
      </p:sp>
    </p:spTree>
    <p:extLst>
      <p:ext uri="{BB962C8B-B14F-4D97-AF65-F5344CB8AC3E}">
        <p14:creationId xmlns:p14="http://schemas.microsoft.com/office/powerpoint/2010/main" val="501062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Speaking Events - Completed</a:t>
            </a:r>
            <a:endParaRPr lang="en-US" dirty="0"/>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a:xfrm>
            <a:off x="443883" y="1713389"/>
            <a:ext cx="11256886" cy="3963623"/>
          </a:xfrm>
        </p:spPr>
        <p:txBody>
          <a:bodyPr vert="horz" lIns="91440" tIns="45720" rIns="91440" bIns="45720" rtlCol="0" anchor="t">
            <a:normAutofit/>
          </a:bodyPr>
          <a:lstStyle/>
          <a:p>
            <a:r>
              <a:rPr lang="en-US" dirty="0">
                <a:latin typeface="Myriad Pro"/>
              </a:rPr>
              <a:t>Completed Events: </a:t>
            </a:r>
          </a:p>
          <a:p>
            <a:pPr lvl="1">
              <a:spcBef>
                <a:spcPts val="1200"/>
              </a:spcBef>
            </a:pPr>
            <a:r>
              <a:rPr lang="en-US" sz="2000" dirty="0">
                <a:latin typeface="Myriad Pro"/>
              </a:rPr>
              <a:t>6GWorld Webinar </a:t>
            </a:r>
            <a:r>
              <a:rPr lang="en-US" sz="2000" dirty="0">
                <a:solidFill>
                  <a:srgbClr val="C00000"/>
                </a:solidFill>
                <a:latin typeface="Myriad Pro"/>
              </a:rPr>
              <a:t>(Completed April 21, 2021) - </a:t>
            </a:r>
            <a:r>
              <a:rPr lang="en-US" sz="2000" dirty="0">
                <a:solidFill>
                  <a:srgbClr val="C00000"/>
                </a:solidFill>
                <a:latin typeface="Myriad Pro"/>
                <a:hlinkClick r:id="rId2"/>
              </a:rPr>
              <a:t>link</a:t>
            </a:r>
            <a:endParaRPr lang="en-US" sz="2000" dirty="0">
              <a:solidFill>
                <a:srgbClr val="C00000"/>
              </a:solidFill>
              <a:latin typeface="Myriad Pro"/>
            </a:endParaRPr>
          </a:p>
          <a:p>
            <a:pPr lvl="1">
              <a:spcBef>
                <a:spcPts val="1200"/>
              </a:spcBef>
            </a:pPr>
            <a:r>
              <a:rPr lang="en-US" sz="2000" dirty="0">
                <a:latin typeface="Myriad Pro"/>
              </a:rPr>
              <a:t>Interview with Dale on the Peggy Smedley Radio show </a:t>
            </a:r>
            <a:r>
              <a:rPr lang="en-US" sz="2000" dirty="0">
                <a:solidFill>
                  <a:srgbClr val="C00000"/>
                </a:solidFill>
                <a:latin typeface="Myriad Pro"/>
              </a:rPr>
              <a:t>(Completed June 9, 2021) – </a:t>
            </a:r>
            <a:r>
              <a:rPr lang="en-US" sz="2000" dirty="0">
                <a:solidFill>
                  <a:srgbClr val="C00000"/>
                </a:solidFill>
                <a:latin typeface="Myriad Pro"/>
                <a:hlinkClick r:id="rId3"/>
              </a:rPr>
              <a:t>link</a:t>
            </a:r>
            <a:endParaRPr lang="en-US" sz="2000" dirty="0">
              <a:solidFill>
                <a:srgbClr val="C00000"/>
              </a:solidFill>
              <a:latin typeface="Myriad Pro"/>
            </a:endParaRPr>
          </a:p>
          <a:p>
            <a:pPr lvl="1">
              <a:spcBef>
                <a:spcPts val="1200"/>
              </a:spcBef>
            </a:pPr>
            <a:r>
              <a:rPr lang="en-US" sz="2000" dirty="0">
                <a:latin typeface="Myriad Pro"/>
              </a:rPr>
              <a:t>TSDSI-CDOT-oneM2M - The National Standards for IoT Seminar (</a:t>
            </a:r>
            <a:r>
              <a:rPr lang="en-US" sz="2000" dirty="0">
                <a:solidFill>
                  <a:srgbClr val="C00000"/>
                </a:solidFill>
                <a:latin typeface="Myriad Pro"/>
              </a:rPr>
              <a:t>Completed July 5, 2021) – </a:t>
            </a:r>
            <a:r>
              <a:rPr lang="en-US" sz="2000" dirty="0">
                <a:solidFill>
                  <a:srgbClr val="C00000"/>
                </a:solidFill>
                <a:latin typeface="Myriad Pro"/>
                <a:hlinkClick r:id="rId4"/>
              </a:rPr>
              <a:t>link</a:t>
            </a:r>
            <a:endParaRPr lang="en-US" sz="2000" dirty="0">
              <a:solidFill>
                <a:srgbClr val="C00000"/>
              </a:solidFill>
              <a:latin typeface="Myriad Pro"/>
            </a:endParaRPr>
          </a:p>
          <a:p>
            <a:pPr lvl="1"/>
            <a:r>
              <a:rPr lang="en-US" sz="2000" dirty="0">
                <a:solidFill>
                  <a:srgbClr val="C00000"/>
                </a:solidFill>
                <a:latin typeface="Myriad Pro"/>
              </a:rPr>
              <a:t>AIOTI IoT Week Event (Completed Sept 1, 2021) - </a:t>
            </a:r>
            <a:r>
              <a:rPr lang="en-US" sz="2000" dirty="0">
                <a:solidFill>
                  <a:srgbClr val="C00000"/>
                </a:solidFill>
                <a:latin typeface="Myriad Pro"/>
                <a:hlinkClick r:id="rId5"/>
              </a:rPr>
              <a:t>link</a:t>
            </a:r>
            <a:endParaRPr lang="en-US" sz="2000" dirty="0">
              <a:solidFill>
                <a:srgbClr val="C00000"/>
              </a:solidFill>
              <a:latin typeface="Myriad Pro"/>
            </a:endParaRPr>
          </a:p>
          <a:p>
            <a:pPr lvl="1"/>
            <a:r>
              <a:rPr lang="en-US" sz="2000" dirty="0">
                <a:solidFill>
                  <a:srgbClr val="C00000"/>
                </a:solidFill>
                <a:latin typeface="Myriad Pro"/>
              </a:rPr>
              <a:t>6G Symposium (Completed Sept 21, 2021) - </a:t>
            </a:r>
            <a:r>
              <a:rPr lang="en-US" sz="2000" dirty="0">
                <a:solidFill>
                  <a:srgbClr val="C00000"/>
                </a:solidFill>
                <a:latin typeface="Myriad Pro"/>
                <a:hlinkClick r:id="rId6"/>
              </a:rPr>
              <a:t>link</a:t>
            </a:r>
            <a:endParaRPr lang="en-US" sz="2000" dirty="0">
              <a:solidFill>
                <a:srgbClr val="C00000"/>
              </a:solidFill>
              <a:latin typeface="Myriad Pro"/>
            </a:endParaRPr>
          </a:p>
          <a:p>
            <a:pPr lvl="1">
              <a:spcBef>
                <a:spcPts val="1200"/>
              </a:spcBef>
            </a:pPr>
            <a:endParaRPr lang="en-US" sz="2000" dirty="0">
              <a:latin typeface="Myriad Pro"/>
            </a:endParaRPr>
          </a:p>
          <a:p>
            <a:pPr marL="457200" lvl="1" indent="0">
              <a:buNone/>
            </a:pPr>
            <a:endParaRPr lang="en-US" sz="2000" dirty="0">
              <a:solidFill>
                <a:srgbClr val="C00000"/>
              </a:solidFill>
              <a:latin typeface="Myriad Pro"/>
            </a:endParaRPr>
          </a:p>
          <a:p>
            <a:pPr lvl="2"/>
            <a:endParaRPr lang="en-US" sz="1600" dirty="0">
              <a:solidFill>
                <a:srgbClr val="C00000"/>
              </a:solidFill>
              <a:latin typeface="Myriad Pro"/>
            </a:endParaRPr>
          </a:p>
          <a:p>
            <a:endParaRPr lang="en-US" dirty="0">
              <a:latin typeface="Myriad Pro"/>
            </a:endParaRPr>
          </a:p>
          <a:p>
            <a:endParaRPr lang="en-US" dirty="0">
              <a:latin typeface="Myriad Pro"/>
            </a:endParaRPr>
          </a:p>
        </p:txBody>
      </p:sp>
      <p:sp>
        <p:nvSpPr>
          <p:cNvPr id="4" name="Rectangle: Rounded Corners 3">
            <a:extLst>
              <a:ext uri="{FF2B5EF4-FFF2-40B4-BE49-F238E27FC236}">
                <a16:creationId xmlns:a16="http://schemas.microsoft.com/office/drawing/2014/main" id="{DBC44208-830C-4C30-91B2-9E58119B9F73}"/>
              </a:ext>
            </a:extLst>
          </p:cNvPr>
          <p:cNvSpPr/>
          <p:nvPr/>
        </p:nvSpPr>
        <p:spPr>
          <a:xfrm>
            <a:off x="230819" y="3429000"/>
            <a:ext cx="710214" cy="299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
        <p:nvSpPr>
          <p:cNvPr id="5" name="Rectangle: Rounded Corners 4">
            <a:extLst>
              <a:ext uri="{FF2B5EF4-FFF2-40B4-BE49-F238E27FC236}">
                <a16:creationId xmlns:a16="http://schemas.microsoft.com/office/drawing/2014/main" id="{C3C78D64-FA3E-46E8-9FC8-ADEFE251BFA9}"/>
              </a:ext>
            </a:extLst>
          </p:cNvPr>
          <p:cNvSpPr/>
          <p:nvPr/>
        </p:nvSpPr>
        <p:spPr>
          <a:xfrm>
            <a:off x="230819" y="3788545"/>
            <a:ext cx="710214" cy="299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Tree>
    <p:extLst>
      <p:ext uri="{BB962C8B-B14F-4D97-AF65-F5344CB8AC3E}">
        <p14:creationId xmlns:p14="http://schemas.microsoft.com/office/powerpoint/2010/main" val="52079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Speaking Events - Potentials</a:t>
            </a:r>
            <a:endParaRPr lang="en-US" dirty="0"/>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a:xfrm>
            <a:off x="254797" y="1325675"/>
            <a:ext cx="10515600" cy="4351338"/>
          </a:xfrm>
        </p:spPr>
        <p:txBody>
          <a:bodyPr vert="horz" lIns="91440" tIns="45720" rIns="91440" bIns="45720" rtlCol="0" anchor="t">
            <a:normAutofit/>
          </a:bodyPr>
          <a:lstStyle/>
          <a:p>
            <a:r>
              <a:rPr lang="en-US" sz="2000" dirty="0">
                <a:latin typeface="Myriad Pro"/>
              </a:rPr>
              <a:t>Scheduled: </a:t>
            </a:r>
            <a:endParaRPr lang="en-US" sz="1600" dirty="0">
              <a:solidFill>
                <a:srgbClr val="C00000"/>
              </a:solidFill>
              <a:latin typeface="Myriad Pro"/>
            </a:endParaRPr>
          </a:p>
          <a:p>
            <a:pPr lvl="1"/>
            <a:r>
              <a:rPr lang="en-US" sz="1600" dirty="0">
                <a:latin typeface="Myriad Pro"/>
              </a:rPr>
              <a:t>-</a:t>
            </a:r>
            <a:endParaRPr lang="en-US" sz="1600" dirty="0">
              <a:solidFill>
                <a:srgbClr val="C00000"/>
              </a:solidFill>
              <a:latin typeface="Myriad Pro"/>
            </a:endParaRPr>
          </a:p>
          <a:p>
            <a:pPr marL="457200" lvl="1" indent="0">
              <a:buNone/>
            </a:pPr>
            <a:endParaRPr lang="en-US" sz="1600" dirty="0">
              <a:solidFill>
                <a:srgbClr val="C00000"/>
              </a:solidFill>
              <a:latin typeface="Myriad Pro"/>
            </a:endParaRPr>
          </a:p>
          <a:p>
            <a:r>
              <a:rPr lang="en-US" sz="2000" dirty="0">
                <a:latin typeface="Myriad Pro"/>
              </a:rPr>
              <a:t>Other potential opportunities:</a:t>
            </a:r>
          </a:p>
          <a:p>
            <a:pPr lvl="2"/>
            <a:endParaRPr lang="en-US" dirty="0">
              <a:latin typeface="Myriad Pro"/>
            </a:endParaRPr>
          </a:p>
          <a:p>
            <a:endParaRPr lang="en-US" sz="2000" dirty="0">
              <a:latin typeface="Myriad Pro"/>
            </a:endParaRPr>
          </a:p>
          <a:p>
            <a:endParaRPr lang="en-US" sz="2000" dirty="0">
              <a:latin typeface="Myriad Pro"/>
            </a:endParaRPr>
          </a:p>
        </p:txBody>
      </p:sp>
      <p:graphicFrame>
        <p:nvGraphicFramePr>
          <p:cNvPr id="7" name="Table 6">
            <a:extLst>
              <a:ext uri="{FF2B5EF4-FFF2-40B4-BE49-F238E27FC236}">
                <a16:creationId xmlns:a16="http://schemas.microsoft.com/office/drawing/2014/main" id="{5B6B2BDF-D1B2-4FFC-A3BD-90560C8BB028}"/>
              </a:ext>
            </a:extLst>
          </p:cNvPr>
          <p:cNvGraphicFramePr>
            <a:graphicFrameLocks noGrp="1"/>
          </p:cNvGraphicFramePr>
          <p:nvPr>
            <p:extLst>
              <p:ext uri="{D42A27DB-BD31-4B8C-83A1-F6EECF244321}">
                <p14:modId xmlns:p14="http://schemas.microsoft.com/office/powerpoint/2010/main" val="3929158837"/>
              </p:ext>
            </p:extLst>
          </p:nvPr>
        </p:nvGraphicFramePr>
        <p:xfrm>
          <a:off x="578218" y="3041528"/>
          <a:ext cx="11035564" cy="3276600"/>
        </p:xfrm>
        <a:graphic>
          <a:graphicData uri="http://schemas.openxmlformats.org/drawingml/2006/table">
            <a:tbl>
              <a:tblPr firstRow="1" firstCol="1" bandRow="1"/>
              <a:tblGrid>
                <a:gridCol w="1993998">
                  <a:extLst>
                    <a:ext uri="{9D8B030D-6E8A-4147-A177-3AD203B41FA5}">
                      <a16:colId xmlns:a16="http://schemas.microsoft.com/office/drawing/2014/main" val="2479999236"/>
                    </a:ext>
                  </a:extLst>
                </a:gridCol>
                <a:gridCol w="1320892">
                  <a:extLst>
                    <a:ext uri="{9D8B030D-6E8A-4147-A177-3AD203B41FA5}">
                      <a16:colId xmlns:a16="http://schemas.microsoft.com/office/drawing/2014/main" val="1425406481"/>
                    </a:ext>
                  </a:extLst>
                </a:gridCol>
                <a:gridCol w="1573394">
                  <a:extLst>
                    <a:ext uri="{9D8B030D-6E8A-4147-A177-3AD203B41FA5}">
                      <a16:colId xmlns:a16="http://schemas.microsoft.com/office/drawing/2014/main" val="2194874762"/>
                    </a:ext>
                  </a:extLst>
                </a:gridCol>
                <a:gridCol w="2656566">
                  <a:extLst>
                    <a:ext uri="{9D8B030D-6E8A-4147-A177-3AD203B41FA5}">
                      <a16:colId xmlns:a16="http://schemas.microsoft.com/office/drawing/2014/main" val="1107012175"/>
                    </a:ext>
                  </a:extLst>
                </a:gridCol>
                <a:gridCol w="3490714">
                  <a:extLst>
                    <a:ext uri="{9D8B030D-6E8A-4147-A177-3AD203B41FA5}">
                      <a16:colId xmlns:a16="http://schemas.microsoft.com/office/drawing/2014/main" val="46588892"/>
                    </a:ext>
                  </a:extLst>
                </a:gridCol>
              </a:tblGrid>
              <a:tr h="238125">
                <a:tc>
                  <a:txBody>
                    <a:bodyPr/>
                    <a:lstStyle/>
                    <a:p>
                      <a:pPr marL="0" marR="0">
                        <a:spcBef>
                          <a:spcPts val="0"/>
                        </a:spcBef>
                        <a:spcAft>
                          <a:spcPts val="0"/>
                        </a:spcAft>
                      </a:pPr>
                      <a:r>
                        <a:rPr lang="en-US" sz="1100" b="1" kern="1200" dirty="0">
                          <a:solidFill>
                            <a:srgbClr val="FFFFFF"/>
                          </a:solidFill>
                          <a:effectLst/>
                          <a:latin typeface="Calibri" panose="020F0502020204030204" pitchFamily="34" charset="0"/>
                          <a:ea typeface="Calibri" panose="020F0502020204030204" pitchFamily="34" charset="0"/>
                          <a:cs typeface="+mn-cs"/>
                        </a:rPr>
                        <a:t>Event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0000"/>
                    </a:solidFill>
                  </a:tcPr>
                </a:tc>
                <a:tc>
                  <a:txBody>
                    <a:bodyPr/>
                    <a:lstStyle/>
                    <a:p>
                      <a:pPr marL="0" marR="0">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rPr>
                        <a:t>Date</a:t>
                      </a:r>
                      <a:endParaRPr lang="en-US" sz="1100" dirty="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0000"/>
                    </a:solidFill>
                  </a:tcPr>
                </a:tc>
                <a:tc>
                  <a:txBody>
                    <a:bodyPr/>
                    <a:lstStyle/>
                    <a:p>
                      <a:pPr marL="0" marR="0">
                        <a:spcBef>
                          <a:spcPts val="0"/>
                        </a:spcBef>
                        <a:spcAft>
                          <a:spcPts val="0"/>
                        </a:spcAft>
                      </a:pPr>
                      <a:r>
                        <a:rPr lang="en-US" sz="1100" b="1">
                          <a:solidFill>
                            <a:srgbClr val="FFFFFF"/>
                          </a:solidFill>
                          <a:effectLst/>
                          <a:latin typeface="Calibri" panose="020F0502020204030204" pitchFamily="34" charset="0"/>
                          <a:ea typeface="Calibri" panose="020F0502020204030204" pitchFamily="34" charset="0"/>
                        </a:rPr>
                        <a:t>Physical or virtual</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0000"/>
                    </a:solidFill>
                  </a:tcPr>
                </a:tc>
                <a:tc>
                  <a:txBody>
                    <a:bodyPr/>
                    <a:lstStyle/>
                    <a:p>
                      <a:pPr marL="0" marR="0">
                        <a:spcBef>
                          <a:spcPts val="0"/>
                        </a:spcBef>
                        <a:spcAft>
                          <a:spcPts val="0"/>
                        </a:spcAft>
                      </a:pPr>
                      <a:r>
                        <a:rPr lang="en-US" sz="1100" b="1">
                          <a:solidFill>
                            <a:srgbClr val="FFFFFF"/>
                          </a:solidFill>
                          <a:effectLst/>
                          <a:latin typeface="Calibri" panose="020F0502020204030204" pitchFamily="34" charset="0"/>
                          <a:ea typeface="Calibri" panose="020F0502020204030204" pitchFamily="34" charset="0"/>
                        </a:rPr>
                        <a:t>Panel or topic information</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0000"/>
                    </a:solidFill>
                  </a:tcPr>
                </a:tc>
                <a:tc>
                  <a:txBody>
                    <a:bodyPr/>
                    <a:lstStyle/>
                    <a:p>
                      <a:pPr marL="0" marR="0">
                        <a:spcBef>
                          <a:spcPts val="0"/>
                        </a:spcBef>
                        <a:spcAft>
                          <a:spcPts val="0"/>
                        </a:spcAft>
                      </a:pPr>
                      <a:r>
                        <a:rPr lang="en-US" sz="1100" b="1">
                          <a:solidFill>
                            <a:srgbClr val="FFFFFF"/>
                          </a:solidFill>
                          <a:effectLst/>
                          <a:latin typeface="Calibri" panose="020F0502020204030204" pitchFamily="34" charset="0"/>
                          <a:ea typeface="Calibri" panose="020F0502020204030204" pitchFamily="34" charset="0"/>
                        </a:rPr>
                        <a:t>Event attendance and outreach</a:t>
                      </a:r>
                      <a:endParaRPr lang="en-US" sz="1100">
                        <a:effectLst/>
                        <a:latin typeface="Calibri" panose="020F0502020204030204" pitchFamily="34" charset="0"/>
                        <a:ea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0000"/>
                    </a:solidFill>
                  </a:tcPr>
                </a:tc>
                <a:extLst>
                  <a:ext uri="{0D108BD9-81ED-4DB2-BD59-A6C34878D82A}">
                    <a16:rowId xmlns:a16="http://schemas.microsoft.com/office/drawing/2014/main" val="1808976126"/>
                  </a:ext>
                </a:extLst>
              </a:tr>
              <a:tr h="363855">
                <a:tc>
                  <a:txBody>
                    <a:bodyPr/>
                    <a:lstStyle/>
                    <a:p>
                      <a:pPr marL="0" marR="0">
                        <a:spcBef>
                          <a:spcPts val="0"/>
                        </a:spcBef>
                        <a:spcAft>
                          <a:spcPts val="0"/>
                        </a:spcAft>
                      </a:pPr>
                      <a:r>
                        <a:rPr lang="en-US" sz="1100" u="sng">
                          <a:solidFill>
                            <a:srgbClr val="000000"/>
                          </a:solidFill>
                          <a:effectLst/>
                          <a:latin typeface="Calibri" panose="020F0502020204030204" pitchFamily="34" charset="0"/>
                          <a:ea typeface="Calibri" panose="020F0502020204030204" pitchFamily="34" charset="0"/>
                          <a:hlinkClick r:id="rId2"/>
                        </a:rPr>
                        <a:t>Call and Contact Center Expo</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16-17 November 2021</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Physical, London</a:t>
                      </a:r>
                      <a:endParaRPr lang="en-US" sz="1100" dirty="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The organisers are open to topics related to customer experience technology.</a:t>
                      </a:r>
                      <a:endParaRPr lang="en-US" sz="1100">
                        <a:effectLst/>
                        <a:latin typeface="Calibri" panose="020F0502020204030204" pitchFamily="34" charset="0"/>
                        <a:ea typeface="Calibri" panose="020F050202020403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This is Europe’s leading call and contact centre event. This is Europe’s leading call and contact centre event with over 6,000 attendees with job roles such as Heads of IT, CMOs, CTOs, Heads of Solutions and Heads of Customer Experience.</a:t>
                      </a:r>
                      <a:endParaRPr lang="en-US" sz="1100">
                        <a:effectLst/>
                        <a:latin typeface="Calibri" panose="020F0502020204030204" pitchFamily="34" charset="0"/>
                        <a:ea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extLst>
                  <a:ext uri="{0D108BD9-81ED-4DB2-BD59-A6C34878D82A}">
                    <a16:rowId xmlns:a16="http://schemas.microsoft.com/office/drawing/2014/main" val="145704337"/>
                  </a:ext>
                </a:extLst>
              </a:tr>
              <a:tr h="363855">
                <a:tc>
                  <a:txBody>
                    <a:bodyPr/>
                    <a:lstStyle/>
                    <a:p>
                      <a:pPr marL="0" marR="0">
                        <a:spcBef>
                          <a:spcPts val="0"/>
                        </a:spcBef>
                        <a:spcAft>
                          <a:spcPts val="0"/>
                        </a:spcAft>
                      </a:pPr>
                      <a:r>
                        <a:rPr lang="en-US" sz="1100" u="sng">
                          <a:solidFill>
                            <a:srgbClr val="000000"/>
                          </a:solidFill>
                          <a:effectLst/>
                          <a:latin typeface="Calibri" panose="020F0502020204030204" pitchFamily="34" charset="0"/>
                          <a:ea typeface="Calibri" panose="020F0502020204030204" pitchFamily="34" charset="0"/>
                          <a:hlinkClick r:id="rId3"/>
                        </a:rPr>
                        <a:t>IoT Tech Expo Europe</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23-24 November 2021</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Physical, Amsterdam</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Please click </a:t>
                      </a:r>
                      <a:r>
                        <a:rPr lang="en-US" sz="1100" u="sng">
                          <a:solidFill>
                            <a:srgbClr val="000000"/>
                          </a:solidFill>
                          <a:effectLst/>
                          <a:latin typeface="Calibri" panose="020F0502020204030204" pitchFamily="34" charset="0"/>
                          <a:ea typeface="Calibri" panose="020F0502020204030204" pitchFamily="34" charset="0"/>
                          <a:hlinkClick r:id="rId4"/>
                        </a:rPr>
                        <a:t>here</a:t>
                      </a:r>
                      <a:r>
                        <a:rPr lang="en-US" sz="1100">
                          <a:solidFill>
                            <a:srgbClr val="000000"/>
                          </a:solidFill>
                          <a:effectLst/>
                          <a:latin typeface="Calibri" panose="020F0502020204030204" pitchFamily="34" charset="0"/>
                          <a:ea typeface="Calibri" panose="020F0502020204030204" pitchFamily="34" charset="0"/>
                        </a:rPr>
                        <a:t> for available panels.</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The IoT Tech Expo series consists of 5 co-located events and 21 conference tracks. It welcomes over 8,000 attendees and over 100 speakers. This is a leading technology event, one that oneM2M has spoken at in the past.</a:t>
                      </a:r>
                      <a:endParaRPr lang="en-US" sz="1100">
                        <a:effectLst/>
                        <a:latin typeface="Calibri" panose="020F0502020204030204" pitchFamily="34" charset="0"/>
                        <a:ea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extLst>
                  <a:ext uri="{0D108BD9-81ED-4DB2-BD59-A6C34878D82A}">
                    <a16:rowId xmlns:a16="http://schemas.microsoft.com/office/drawing/2014/main" val="4191056887"/>
                  </a:ext>
                </a:extLst>
              </a:tr>
              <a:tr h="363855">
                <a:tc>
                  <a:txBody>
                    <a:bodyPr/>
                    <a:lstStyle/>
                    <a:p>
                      <a:pPr marL="0" marR="0">
                        <a:spcBef>
                          <a:spcPts val="0"/>
                        </a:spcBef>
                        <a:spcAft>
                          <a:spcPts val="0"/>
                        </a:spcAft>
                      </a:pPr>
                      <a:r>
                        <a:rPr lang="en-US" sz="1100" u="sng">
                          <a:solidFill>
                            <a:srgbClr val="000000"/>
                          </a:solidFill>
                          <a:effectLst/>
                          <a:latin typeface="Calibri" panose="020F0502020204030204" pitchFamily="34" charset="0"/>
                          <a:ea typeface="Calibri" panose="020F0502020204030204" pitchFamily="34" charset="0"/>
                          <a:hlinkClick r:id="rId5"/>
                        </a:rPr>
                        <a:t>Embedded Technology Convention ASIA</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19-20 January 2022</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Physical, Singapore</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The organisers are open to topics.</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The event brings together 5,000 leading hardware systems and technology manufacturers who are looking to source the latest products, services and industry knowledge. Visitors of the event cover a wide range of industries, such as industrial automation, robotics, government, security, transport, security &amp; surveillance. </a:t>
                      </a:r>
                      <a:endParaRPr lang="en-US" sz="1100" dirty="0">
                        <a:effectLst/>
                        <a:latin typeface="Calibri" panose="020F0502020204030204" pitchFamily="34" charset="0"/>
                        <a:ea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7E7"/>
                    </a:solidFill>
                  </a:tcPr>
                </a:tc>
                <a:extLst>
                  <a:ext uri="{0D108BD9-81ED-4DB2-BD59-A6C34878D82A}">
                    <a16:rowId xmlns:a16="http://schemas.microsoft.com/office/drawing/2014/main" val="3630355829"/>
                  </a:ext>
                </a:extLst>
              </a:tr>
              <a:tr h="363855">
                <a:tc>
                  <a:txBody>
                    <a:bodyPr/>
                    <a:lstStyle/>
                    <a:p>
                      <a:pPr marL="0" marR="0">
                        <a:spcBef>
                          <a:spcPts val="0"/>
                        </a:spcBef>
                        <a:spcAft>
                          <a:spcPts val="0"/>
                        </a:spcAft>
                      </a:pPr>
                      <a:r>
                        <a:rPr lang="en-US" sz="1100" u="sng">
                          <a:solidFill>
                            <a:srgbClr val="000000"/>
                          </a:solidFill>
                          <a:effectLst/>
                          <a:latin typeface="Calibri" panose="020F0502020204030204" pitchFamily="34" charset="0"/>
                          <a:ea typeface="Calibri" panose="020F0502020204030204" pitchFamily="34" charset="0"/>
                          <a:hlinkClick r:id="rId5"/>
                        </a:rPr>
                        <a:t>Embedded Technology Convention USA</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8-9 June 2022</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Physical, Las Vegas</a:t>
                      </a:r>
                      <a:endParaRPr lang="en-US" sz="1100" dirty="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The organisers are open to topics.</a:t>
                      </a:r>
                      <a:endParaRPr lang="en-US" sz="1100">
                        <a:effectLst/>
                        <a:latin typeface="Calibri" panose="020F0502020204030204" pitchFamily="34" charset="0"/>
                        <a:ea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The USA event also welcomes around 5,000 key industry individuals each year, with over 100 panels and seminars arranged to cover a wide range of topics across the embedded technology industry.</a:t>
                      </a:r>
                      <a:endParaRPr lang="en-US" sz="1100" dirty="0">
                        <a:effectLst/>
                        <a:latin typeface="Calibri" panose="020F0502020204030204" pitchFamily="34" charset="0"/>
                        <a:ea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CBCB"/>
                    </a:solidFill>
                  </a:tcPr>
                </a:tc>
                <a:extLst>
                  <a:ext uri="{0D108BD9-81ED-4DB2-BD59-A6C34878D82A}">
                    <a16:rowId xmlns:a16="http://schemas.microsoft.com/office/drawing/2014/main" val="3366428350"/>
                  </a:ext>
                </a:extLst>
              </a:tr>
            </a:tbl>
          </a:graphicData>
        </a:graphic>
      </p:graphicFrame>
    </p:spTree>
    <p:extLst>
      <p:ext uri="{BB962C8B-B14F-4D97-AF65-F5344CB8AC3E}">
        <p14:creationId xmlns:p14="http://schemas.microsoft.com/office/powerpoint/2010/main" val="3284665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Liaison Activities</a:t>
            </a:r>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a:xfrm>
            <a:off x="334695" y="1493919"/>
            <a:ext cx="11183049" cy="4351338"/>
          </a:xfrm>
        </p:spPr>
        <p:txBody>
          <a:bodyPr vert="horz" lIns="91440" tIns="45720" rIns="91440" bIns="45720" rtlCol="0" anchor="t">
            <a:normAutofit fontScale="92500" lnSpcReduction="20000"/>
          </a:bodyPr>
          <a:lstStyle/>
          <a:p>
            <a:r>
              <a:rPr lang="en-US" sz="2000" dirty="0">
                <a:latin typeface="Myriad Pro"/>
              </a:rPr>
              <a:t>AIOTI - Digital for Green</a:t>
            </a:r>
          </a:p>
          <a:p>
            <a:pPr lvl="1"/>
            <a:r>
              <a:rPr lang="en-US" sz="1600" dirty="0">
                <a:latin typeface="Myriad Pro"/>
              </a:rPr>
              <a:t>oneM2M SSC presented overview and collaboration proposal at AIOTI Digital for Green monthly meeting on June 4</a:t>
            </a:r>
            <a:r>
              <a:rPr lang="en-US" sz="1600" baseline="30000" dirty="0">
                <a:latin typeface="Myriad Pro"/>
              </a:rPr>
              <a:t>th</a:t>
            </a:r>
            <a:endParaRPr lang="en-US" sz="1600" dirty="0">
              <a:latin typeface="Myriad Pro"/>
            </a:endParaRPr>
          </a:p>
          <a:p>
            <a:pPr lvl="1"/>
            <a:r>
              <a:rPr lang="en-US" sz="1600" dirty="0">
                <a:latin typeface="Myriad Pro"/>
              </a:rPr>
              <a:t>Digital for Green presented an overview of their vision document to oneM2M SSC at the July SSC 5 meeting</a:t>
            </a:r>
          </a:p>
          <a:p>
            <a:pPr lvl="1"/>
            <a:r>
              <a:rPr lang="en-US" sz="1600" dirty="0">
                <a:latin typeface="Myriad Pro"/>
              </a:rPr>
              <a:t>oneM2M SSC is contributing towards AIOTI Digital for Green vision document</a:t>
            </a:r>
          </a:p>
          <a:p>
            <a:pPr marL="457200" lvl="1" indent="0">
              <a:buNone/>
            </a:pPr>
            <a:endParaRPr lang="en-US" sz="1600" dirty="0">
              <a:latin typeface="Myriad Pro"/>
            </a:endParaRPr>
          </a:p>
          <a:p>
            <a:r>
              <a:rPr lang="en-US" sz="2000" dirty="0">
                <a:latin typeface="Myriad Pro"/>
              </a:rPr>
              <a:t>ATIS Next G Alliance – Green G</a:t>
            </a:r>
          </a:p>
          <a:p>
            <a:pPr lvl="1"/>
            <a:r>
              <a:rPr lang="en-US" sz="1600" dirty="0">
                <a:latin typeface="Myriad Pro"/>
              </a:rPr>
              <a:t>oneM2M SC approved LS (Aug 17) </a:t>
            </a:r>
          </a:p>
          <a:p>
            <a:pPr lvl="1"/>
            <a:r>
              <a:rPr lang="en-US" sz="1600" dirty="0">
                <a:latin typeface="Myriad Pro"/>
              </a:rPr>
              <a:t>Green G is working on a white paper focusing on the current landscape of telecom sustainability</a:t>
            </a:r>
          </a:p>
          <a:p>
            <a:pPr lvl="1"/>
            <a:r>
              <a:rPr lang="en-US" sz="1600" dirty="0">
                <a:solidFill>
                  <a:srgbClr val="C00000"/>
                </a:solidFill>
                <a:latin typeface="Myriad Pro"/>
              </a:rPr>
              <a:t>LS has been approved by Next G Alliance leadership for review (Sep 7)</a:t>
            </a:r>
            <a:r>
              <a:rPr lang="en-US" sz="1600" dirty="0">
                <a:latin typeface="Myriad Pro"/>
              </a:rPr>
              <a:t> - </a:t>
            </a:r>
            <a:r>
              <a:rPr lang="en-US" sz="1200" b="0" i="0" dirty="0">
                <a:solidFill>
                  <a:srgbClr val="002D4E"/>
                </a:solidFill>
                <a:effectLst/>
                <a:latin typeface="Geneva"/>
                <a:hlinkClick r:id="rId2"/>
              </a:rPr>
              <a:t>SSC-2021-0020</a:t>
            </a:r>
            <a:endParaRPr lang="en-US" sz="1600" dirty="0">
              <a:latin typeface="Myriad Pro"/>
            </a:endParaRPr>
          </a:p>
          <a:p>
            <a:pPr lvl="1"/>
            <a:r>
              <a:rPr lang="en-US" sz="1600" dirty="0">
                <a:solidFill>
                  <a:srgbClr val="C00000"/>
                </a:solidFill>
                <a:latin typeface="Myriad Pro"/>
              </a:rPr>
              <a:t>oneM2M SSC has been invited to do a presentation at an upcoming Green G meeting (Volunteer?)</a:t>
            </a:r>
          </a:p>
          <a:p>
            <a:pPr lvl="1"/>
            <a:r>
              <a:rPr lang="en-US" sz="1600" dirty="0">
                <a:solidFill>
                  <a:srgbClr val="C00000"/>
                </a:solidFill>
                <a:latin typeface="Myriad Pro"/>
              </a:rPr>
              <a:t>Need to identify collaboration topics (e.g., case studies, articles, webinars, white papers)</a:t>
            </a:r>
          </a:p>
          <a:p>
            <a:pPr marL="457200" lvl="1" indent="0">
              <a:buNone/>
            </a:pPr>
            <a:endParaRPr lang="en-US" sz="1600" dirty="0">
              <a:latin typeface="Myriad Pro"/>
            </a:endParaRPr>
          </a:p>
          <a:p>
            <a:pPr marL="457200" lvl="1" indent="0">
              <a:buNone/>
            </a:pPr>
            <a:endParaRPr lang="en-US" sz="1600" dirty="0">
              <a:latin typeface="Myriad Pro"/>
            </a:endParaRPr>
          </a:p>
          <a:p>
            <a:r>
              <a:rPr lang="en-US" sz="2000" dirty="0">
                <a:latin typeface="Myriad Pro"/>
              </a:rPr>
              <a:t>NGMN - Green G Future Networks</a:t>
            </a:r>
          </a:p>
          <a:p>
            <a:pPr lvl="1"/>
            <a:r>
              <a:rPr lang="en-US" sz="1600" dirty="0">
                <a:latin typeface="Myriad Pro"/>
              </a:rPr>
              <a:t>BT initiated LS (SC-2021-0023-LS_to_NGMN_Green_Future_Networks)</a:t>
            </a:r>
          </a:p>
          <a:p>
            <a:pPr lvl="1"/>
            <a:r>
              <a:rPr lang="en-US" sz="1600" dirty="0">
                <a:solidFill>
                  <a:srgbClr val="C00000"/>
                </a:solidFill>
                <a:latin typeface="Myriad Pro"/>
              </a:rPr>
              <a:t>LS has been approved by oneM2M SC (Sep 14</a:t>
            </a:r>
            <a:r>
              <a:rPr lang="en-US" sz="1600" baseline="30000" dirty="0">
                <a:solidFill>
                  <a:srgbClr val="C00000"/>
                </a:solidFill>
                <a:latin typeface="Myriad Pro"/>
              </a:rPr>
              <a:t>h</a:t>
            </a:r>
            <a:r>
              <a:rPr lang="en-US" sz="1600" dirty="0">
                <a:solidFill>
                  <a:srgbClr val="C00000"/>
                </a:solidFill>
                <a:latin typeface="Myriad Pro"/>
              </a:rPr>
              <a:t>)</a:t>
            </a:r>
          </a:p>
          <a:p>
            <a:pPr lvl="1"/>
            <a:r>
              <a:rPr lang="en-US" sz="1600" dirty="0">
                <a:solidFill>
                  <a:srgbClr val="C00000"/>
                </a:solidFill>
                <a:latin typeface="Myriad Pro"/>
              </a:rPr>
              <a:t>oneM2M SSC representative needed to follow-up with NGMN on LS (Volunteer? …BT?)</a:t>
            </a:r>
          </a:p>
          <a:p>
            <a:pPr lvl="1"/>
            <a:r>
              <a:rPr lang="en-US" sz="1600" dirty="0">
                <a:solidFill>
                  <a:srgbClr val="C00000"/>
                </a:solidFill>
                <a:latin typeface="Myriad Pro"/>
              </a:rPr>
              <a:t>Need to identify collaboration topics (e.g., case studies, articles, webinars, white papers)</a:t>
            </a:r>
          </a:p>
          <a:p>
            <a:pPr lvl="1"/>
            <a:endParaRPr lang="en-US" sz="1200" dirty="0">
              <a:solidFill>
                <a:srgbClr val="C00000"/>
              </a:solidFill>
              <a:latin typeface="Myriad Pro"/>
            </a:endParaRPr>
          </a:p>
          <a:p>
            <a:endParaRPr lang="en-US" sz="2000" dirty="0">
              <a:latin typeface="Myriad Pro"/>
            </a:endParaRPr>
          </a:p>
          <a:p>
            <a:endParaRPr lang="en-US" sz="2000" dirty="0">
              <a:latin typeface="Myriad Pro"/>
            </a:endParaRPr>
          </a:p>
        </p:txBody>
      </p:sp>
      <p:sp>
        <p:nvSpPr>
          <p:cNvPr id="4" name="Rectangle: Rounded Corners 3">
            <a:extLst>
              <a:ext uri="{FF2B5EF4-FFF2-40B4-BE49-F238E27FC236}">
                <a16:creationId xmlns:a16="http://schemas.microsoft.com/office/drawing/2014/main" id="{B6000A3B-F55D-4018-9CD4-43684833FB39}"/>
              </a:ext>
            </a:extLst>
          </p:cNvPr>
          <p:cNvSpPr/>
          <p:nvPr/>
        </p:nvSpPr>
        <p:spPr>
          <a:xfrm>
            <a:off x="124287" y="3598567"/>
            <a:ext cx="710214" cy="299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
        <p:nvSpPr>
          <p:cNvPr id="5" name="Rectangle: Rounded Corners 4">
            <a:extLst>
              <a:ext uri="{FF2B5EF4-FFF2-40B4-BE49-F238E27FC236}">
                <a16:creationId xmlns:a16="http://schemas.microsoft.com/office/drawing/2014/main" id="{9B04F5B5-71D9-4B07-BEE3-0A81C486EC3C}"/>
              </a:ext>
            </a:extLst>
          </p:cNvPr>
          <p:cNvSpPr/>
          <p:nvPr/>
        </p:nvSpPr>
        <p:spPr>
          <a:xfrm>
            <a:off x="124287" y="5276414"/>
            <a:ext cx="710214" cy="299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Tree>
    <p:extLst>
      <p:ext uri="{BB962C8B-B14F-4D97-AF65-F5344CB8AC3E}">
        <p14:creationId xmlns:p14="http://schemas.microsoft.com/office/powerpoint/2010/main" val="4158143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Webinars</a:t>
            </a:r>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a:xfrm>
            <a:off x="334695" y="1493919"/>
            <a:ext cx="11667915" cy="4351338"/>
          </a:xfrm>
        </p:spPr>
        <p:txBody>
          <a:bodyPr vert="horz" lIns="91440" tIns="45720" rIns="91440" bIns="45720" rtlCol="0" anchor="t">
            <a:normAutofit/>
          </a:bodyPr>
          <a:lstStyle/>
          <a:p>
            <a:r>
              <a:rPr lang="en-US" sz="2000" dirty="0">
                <a:latin typeface="Myriad Pro"/>
              </a:rPr>
              <a:t>Sustainable IoT: Low Code, Low Maintenance and Ultra Low-Power Approaches </a:t>
            </a:r>
            <a:r>
              <a:rPr lang="en-US" sz="1800" dirty="0">
                <a:solidFill>
                  <a:srgbClr val="C00000"/>
                </a:solidFill>
                <a:latin typeface="Myriad Pro"/>
              </a:rPr>
              <a:t>(Completed April 21, 2021) </a:t>
            </a:r>
            <a:endParaRPr lang="en-US" sz="1800" dirty="0">
              <a:latin typeface="Myriad Pro"/>
            </a:endParaRPr>
          </a:p>
          <a:p>
            <a:pPr lvl="1"/>
            <a:r>
              <a:rPr lang="en-US" sz="1600" dirty="0">
                <a:latin typeface="Myriad Pro"/>
              </a:rPr>
              <a:t>The importance of IoT technologies and standardization in helping to improve the sustainability of our planet</a:t>
            </a:r>
          </a:p>
          <a:p>
            <a:pPr lvl="1"/>
            <a:r>
              <a:rPr lang="en-US" sz="1600" dirty="0">
                <a:latin typeface="Myriad Pro"/>
              </a:rPr>
              <a:t>How state-of-the art research in ultra low power IoT devices can further minimize the carbon footprint of IoT technologies</a:t>
            </a:r>
          </a:p>
          <a:p>
            <a:pPr lvl="1"/>
            <a:r>
              <a:rPr lang="en-US" sz="1600" dirty="0">
                <a:latin typeface="Myriad Pro"/>
              </a:rPr>
              <a:t>The ability of the oneM2M standard to scale down and run on resource constrained IoT devices </a:t>
            </a:r>
          </a:p>
          <a:p>
            <a:pPr lvl="1"/>
            <a:r>
              <a:rPr lang="en-US" sz="1600" dirty="0">
                <a:latin typeface="Myriad Pro"/>
              </a:rPr>
              <a:t>Link - </a:t>
            </a:r>
            <a:r>
              <a:rPr lang="en-US" sz="1600" u="sng" dirty="0">
                <a:hlinkClick r:id="rId2"/>
              </a:rPr>
              <a:t>Sustainable IoT: Low Code, Low Maintenance and Ultra Low-Power Approaches (onem2m.org)</a:t>
            </a:r>
            <a:r>
              <a:rPr lang="en-US" sz="1600" dirty="0"/>
              <a:t> </a:t>
            </a:r>
            <a:endParaRPr lang="en-US" sz="1100" dirty="0">
              <a:latin typeface="Myriad Pro"/>
            </a:endParaRPr>
          </a:p>
          <a:p>
            <a:pPr marL="457200" lvl="1" indent="0">
              <a:buNone/>
            </a:pPr>
            <a:endParaRPr lang="en-US" sz="1600" i="1" dirty="0">
              <a:latin typeface="Myriad Pro"/>
            </a:endParaRPr>
          </a:p>
          <a:p>
            <a:r>
              <a:rPr lang="en-US" sz="2000" dirty="0">
                <a:latin typeface="Myriad Pro"/>
              </a:rPr>
              <a:t>Other ideas and volunteers for webinars?</a:t>
            </a:r>
          </a:p>
          <a:p>
            <a:pPr lvl="1"/>
            <a:r>
              <a:rPr lang="en-US" sz="1600" dirty="0">
                <a:latin typeface="Myriad Pro"/>
              </a:rPr>
              <a:t>E.g., Cross-disciplinary experts discuss opportunities at the intersection of IoT and sustainability</a:t>
            </a:r>
          </a:p>
          <a:p>
            <a:pPr lvl="2"/>
            <a:r>
              <a:rPr lang="en-US" sz="1400" dirty="0">
                <a:latin typeface="Myriad Pro"/>
              </a:rPr>
              <a:t>IoT experts - possibilities enabled by IoT technologies</a:t>
            </a:r>
            <a:endParaRPr lang="en-US" sz="1400" dirty="0"/>
          </a:p>
          <a:p>
            <a:pPr lvl="2"/>
            <a:r>
              <a:rPr lang="en-US" sz="1400" dirty="0">
                <a:latin typeface="Myriad Pro"/>
              </a:rPr>
              <a:t>Sustainability experts - what goals organizations are setting themselves</a:t>
            </a:r>
            <a:endParaRPr lang="en-US" sz="1400" dirty="0"/>
          </a:p>
          <a:p>
            <a:pPr lvl="2"/>
            <a:r>
              <a:rPr lang="en-US" sz="1400" dirty="0">
                <a:latin typeface="Myriad Pro"/>
              </a:rPr>
              <a:t>Corporate representatives – how is sustainability being tackled in one organization? </a:t>
            </a:r>
            <a:endParaRPr lang="en-US" sz="1400" dirty="0"/>
          </a:p>
          <a:p>
            <a:pPr lvl="1"/>
            <a:endParaRPr lang="en-US" sz="2000" dirty="0"/>
          </a:p>
          <a:p>
            <a:pPr lvl="1"/>
            <a:r>
              <a:rPr lang="en-US" sz="1600" dirty="0">
                <a:latin typeface="Myriad Pro"/>
              </a:rPr>
              <a:t>E.g., Industry-analyst discussion</a:t>
            </a:r>
          </a:p>
          <a:p>
            <a:pPr lvl="2"/>
            <a:r>
              <a:rPr lang="en-US" sz="1400" dirty="0">
                <a:latin typeface="Myriad Pro"/>
              </a:rPr>
              <a:t>Moderated discussion among analysts that have written about ICT and sustainability</a:t>
            </a:r>
          </a:p>
          <a:p>
            <a:pPr lvl="1"/>
            <a:endParaRPr lang="en-US" sz="1600" dirty="0">
              <a:latin typeface="Myriad Pro"/>
            </a:endParaRPr>
          </a:p>
          <a:p>
            <a:pPr lvl="1"/>
            <a:endParaRPr lang="en-US" sz="1600" dirty="0">
              <a:latin typeface="Myriad Pro"/>
            </a:endParaRPr>
          </a:p>
          <a:p>
            <a:pPr lvl="1"/>
            <a:endParaRPr lang="en-US" sz="1600" dirty="0">
              <a:latin typeface="Myriad Pro"/>
            </a:endParaRPr>
          </a:p>
          <a:p>
            <a:pPr lvl="1"/>
            <a:endParaRPr lang="en-US" sz="1600" dirty="0">
              <a:latin typeface="Myriad Pro"/>
            </a:endParaRPr>
          </a:p>
          <a:p>
            <a:pPr marL="0" indent="0">
              <a:buNone/>
            </a:pPr>
            <a:endParaRPr lang="en-US" sz="2000" dirty="0">
              <a:latin typeface="Myriad Pro"/>
            </a:endParaRPr>
          </a:p>
          <a:p>
            <a:endParaRPr lang="en-US" sz="2000" dirty="0">
              <a:latin typeface="Myriad Pro"/>
            </a:endParaRPr>
          </a:p>
        </p:txBody>
      </p:sp>
    </p:spTree>
    <p:extLst>
      <p:ext uri="{BB962C8B-B14F-4D97-AF65-F5344CB8AC3E}">
        <p14:creationId xmlns:p14="http://schemas.microsoft.com/office/powerpoint/2010/main" val="1220564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Articles</a:t>
            </a:r>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a:xfrm>
            <a:off x="334695" y="1493919"/>
            <a:ext cx="11183049" cy="4351338"/>
          </a:xfrm>
        </p:spPr>
        <p:txBody>
          <a:bodyPr vert="horz" lIns="91440" tIns="45720" rIns="91440" bIns="45720" rtlCol="0" anchor="t">
            <a:normAutofit/>
          </a:bodyPr>
          <a:lstStyle/>
          <a:p>
            <a:r>
              <a:rPr lang="en-US" sz="2000" dirty="0">
                <a:latin typeface="Myriad Pro"/>
              </a:rPr>
              <a:t>Executive Viewpoint Series:</a:t>
            </a:r>
          </a:p>
          <a:p>
            <a:pPr lvl="1"/>
            <a:r>
              <a:rPr lang="en-US" sz="1600" dirty="0">
                <a:latin typeface="Myriad Pro"/>
              </a:rPr>
              <a:t>DALE SEED : </a:t>
            </a:r>
            <a:r>
              <a:rPr lang="en-US" sz="1600" dirty="0">
                <a:latin typeface="Myriad Pro"/>
                <a:hlinkClick r:id="rId2"/>
              </a:rPr>
              <a:t>“oneM2M PROMOTES INTEROPERABILITY, SCALABILITY, MODULARITY AND RE-USE WHICH ARE CORE PRINCIPLES OF SUSTAINABILITY”</a:t>
            </a:r>
            <a:endParaRPr lang="en-US" sz="1600" dirty="0">
              <a:latin typeface="Myriad Pro"/>
            </a:endParaRPr>
          </a:p>
          <a:p>
            <a:pPr lvl="1"/>
            <a:r>
              <a:rPr lang="en-US" sz="1600" dirty="0">
                <a:latin typeface="Myriad Pro"/>
              </a:rPr>
              <a:t>G. RAMACHANDRAN :</a:t>
            </a:r>
            <a:r>
              <a:rPr lang="en-US" sz="1600" dirty="0">
                <a:latin typeface="Myriad Pro"/>
                <a:hlinkClick r:id="rId3"/>
              </a:rPr>
              <a:t> “IOT STANDARDIZATION WOULD HELP US TO REUSE A COMMON PLATFORM, WHICH ITSELF IS BENEFICIAL FOR SUSTAINABILITY.”</a:t>
            </a:r>
            <a:endParaRPr lang="en-US" sz="1600" dirty="0">
              <a:latin typeface="Myriad Pro"/>
            </a:endParaRPr>
          </a:p>
          <a:p>
            <a:pPr lvl="1"/>
            <a:r>
              <a:rPr lang="en-US" sz="1600" dirty="0">
                <a:latin typeface="Myriad Pro"/>
              </a:rPr>
              <a:t>KLAUSE GROBE: </a:t>
            </a:r>
            <a:r>
              <a:rPr lang="en-GB" sz="1600" cap="all" dirty="0">
                <a:latin typeface="Myriad Pro"/>
                <a:hlinkClick r:id="rId4"/>
              </a:rPr>
              <a:t>“All organizations need to embrace sustainability, whether it is out of concern for climate change, resource depletion or customer demand”</a:t>
            </a:r>
            <a:endParaRPr lang="en-GB" sz="1600" cap="all" dirty="0">
              <a:latin typeface="Myriad Pro"/>
            </a:endParaRPr>
          </a:p>
          <a:p>
            <a:pPr lvl="1"/>
            <a:r>
              <a:rPr lang="en-US" sz="1600" dirty="0">
                <a:latin typeface="Myriad Pro"/>
              </a:rPr>
              <a:t>D. M. VAN GORP:  </a:t>
            </a:r>
            <a:r>
              <a:rPr lang="en-US" sz="1600" dirty="0">
                <a:latin typeface="Myriad Pro"/>
                <a:hlinkClick r:id="rId5"/>
              </a:rPr>
              <a:t>“BUSINESSES SHOULD USE TECHNOLOGY NOT SO MUCH FOR COST SAVING BUT TO MAKE VALUE CHAINS MORE SUSTAINABLE”</a:t>
            </a:r>
            <a:endParaRPr lang="en-GB" sz="1600" dirty="0">
              <a:latin typeface="Myriad Pro"/>
            </a:endParaRPr>
          </a:p>
          <a:p>
            <a:pPr lvl="1"/>
            <a:endParaRPr lang="en-GB" sz="1600" cap="all" dirty="0">
              <a:latin typeface="Myriad Pro"/>
            </a:endParaRPr>
          </a:p>
          <a:p>
            <a:r>
              <a:rPr lang="en-US" sz="2000" dirty="0">
                <a:latin typeface="Myriad Pro"/>
              </a:rPr>
              <a:t>Short Articles on IoT Sustainability​:</a:t>
            </a:r>
          </a:p>
          <a:p>
            <a:pPr lvl="1"/>
            <a:r>
              <a:rPr lang="en-US" sz="1600" dirty="0">
                <a:latin typeface="Myriad Pro"/>
              </a:rPr>
              <a:t>How IoT can promote sustainability for the Architecture &amp; Governance publication – </a:t>
            </a:r>
            <a:r>
              <a:rPr lang="en-US" sz="1600" dirty="0">
                <a:latin typeface="Myriad Pro"/>
                <a:hlinkClick r:id="rId6"/>
              </a:rPr>
              <a:t>link</a:t>
            </a:r>
            <a:endParaRPr lang="en-US" sz="1600" dirty="0">
              <a:latin typeface="Myriad Pro"/>
            </a:endParaRPr>
          </a:p>
          <a:p>
            <a:pPr lvl="1"/>
            <a:r>
              <a:rPr lang="en-US" sz="1600" dirty="0">
                <a:latin typeface="Myriad Pro"/>
              </a:rPr>
              <a:t>Sustainability Through IoT and Standardization for ETSI Enjoy! 3</a:t>
            </a:r>
            <a:r>
              <a:rPr lang="en-US" sz="1600" baseline="30000" dirty="0">
                <a:latin typeface="Myriad Pro"/>
              </a:rPr>
              <a:t>rd</a:t>
            </a:r>
            <a:r>
              <a:rPr lang="en-US" sz="1600" dirty="0">
                <a:latin typeface="Myriad Pro"/>
              </a:rPr>
              <a:t> quarter publication – </a:t>
            </a:r>
            <a:r>
              <a:rPr lang="en-US" sz="1600" dirty="0">
                <a:latin typeface="Myriad Pro"/>
                <a:hlinkClick r:id="rId7"/>
              </a:rPr>
              <a:t>link</a:t>
            </a:r>
            <a:endParaRPr lang="en-US" sz="1600" dirty="0">
              <a:latin typeface="Myriad Pro"/>
            </a:endParaRPr>
          </a:p>
          <a:p>
            <a:pPr lvl="1"/>
            <a:r>
              <a:rPr lang="en-US" sz="1600" dirty="0">
                <a:solidFill>
                  <a:srgbClr val="C00000"/>
                </a:solidFill>
                <a:latin typeface="Myriad Pro"/>
              </a:rPr>
              <a:t>IoT Communications: Size Matters – IoT for All site</a:t>
            </a:r>
            <a:r>
              <a:rPr lang="en-US" sz="1600" dirty="0">
                <a:latin typeface="Myriad Pro"/>
              </a:rPr>
              <a:t> – </a:t>
            </a:r>
            <a:r>
              <a:rPr lang="en-US" sz="1600" dirty="0">
                <a:latin typeface="Myriad Pro"/>
                <a:hlinkClick r:id="rId8"/>
              </a:rPr>
              <a:t>link</a:t>
            </a:r>
            <a:r>
              <a:rPr lang="en-US" sz="1600" dirty="0">
                <a:latin typeface="Myriad Pro"/>
              </a:rPr>
              <a:t> </a:t>
            </a:r>
          </a:p>
          <a:p>
            <a:pPr lvl="1"/>
            <a:endParaRPr lang="en-US" sz="1600" dirty="0">
              <a:latin typeface="Myriad Pro"/>
            </a:endParaRPr>
          </a:p>
          <a:p>
            <a:pPr marL="457200" lvl="1" indent="0">
              <a:buNone/>
            </a:pPr>
            <a:endParaRPr lang="en-US" sz="1600" dirty="0">
              <a:latin typeface="Myriad Pro"/>
            </a:endParaRPr>
          </a:p>
          <a:p>
            <a:pPr lvl="1"/>
            <a:endParaRPr lang="en-US" sz="1600" dirty="0">
              <a:latin typeface="Myriad Pro"/>
            </a:endParaRPr>
          </a:p>
          <a:p>
            <a:pPr lvl="1"/>
            <a:endParaRPr lang="en-US" sz="1600" dirty="0">
              <a:latin typeface="Myriad Pro"/>
            </a:endParaRPr>
          </a:p>
          <a:p>
            <a:pPr lvl="1"/>
            <a:endParaRPr lang="en-US" sz="1600" dirty="0">
              <a:latin typeface="Myriad Pro"/>
            </a:endParaRPr>
          </a:p>
          <a:p>
            <a:pPr marL="0" indent="0">
              <a:buNone/>
            </a:pPr>
            <a:endParaRPr lang="en-US" sz="2000" dirty="0">
              <a:latin typeface="Myriad Pro"/>
            </a:endParaRPr>
          </a:p>
          <a:p>
            <a:endParaRPr lang="en-US" sz="2000" dirty="0">
              <a:latin typeface="Myriad Pro"/>
            </a:endParaRPr>
          </a:p>
        </p:txBody>
      </p:sp>
      <p:sp>
        <p:nvSpPr>
          <p:cNvPr id="4" name="Rectangle: Rounded Corners 3">
            <a:extLst>
              <a:ext uri="{FF2B5EF4-FFF2-40B4-BE49-F238E27FC236}">
                <a16:creationId xmlns:a16="http://schemas.microsoft.com/office/drawing/2014/main" id="{86593171-177A-4D11-92AE-3FBAB30A2176}"/>
              </a:ext>
            </a:extLst>
          </p:cNvPr>
          <p:cNvSpPr/>
          <p:nvPr/>
        </p:nvSpPr>
        <p:spPr>
          <a:xfrm>
            <a:off x="88777" y="5064460"/>
            <a:ext cx="710214" cy="299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Tree>
    <p:extLst>
      <p:ext uri="{BB962C8B-B14F-4D97-AF65-F5344CB8AC3E}">
        <p14:creationId xmlns:p14="http://schemas.microsoft.com/office/powerpoint/2010/main" val="632529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0CA7-2701-43B2-A83C-C86CC8620E83}"/>
              </a:ext>
            </a:extLst>
          </p:cNvPr>
          <p:cNvSpPr>
            <a:spLocks noGrp="1"/>
          </p:cNvSpPr>
          <p:nvPr>
            <p:ph type="title"/>
          </p:nvPr>
        </p:nvSpPr>
        <p:spPr>
          <a:xfrm>
            <a:off x="334696" y="0"/>
            <a:ext cx="9642730" cy="1173570"/>
          </a:xfrm>
        </p:spPr>
        <p:txBody>
          <a:bodyPr>
            <a:normAutofit/>
          </a:bodyPr>
          <a:lstStyle/>
          <a:p>
            <a:r>
              <a:rPr lang="en-US" dirty="0">
                <a:latin typeface="Myriad Pro"/>
              </a:rPr>
              <a:t>White Papers</a:t>
            </a:r>
          </a:p>
        </p:txBody>
      </p:sp>
      <p:sp>
        <p:nvSpPr>
          <p:cNvPr id="3" name="Content Placeholder 2">
            <a:extLst>
              <a:ext uri="{FF2B5EF4-FFF2-40B4-BE49-F238E27FC236}">
                <a16:creationId xmlns:a16="http://schemas.microsoft.com/office/drawing/2014/main" id="{59D555B0-C16A-4BA7-9160-2B7ECDF6269A}"/>
              </a:ext>
            </a:extLst>
          </p:cNvPr>
          <p:cNvSpPr>
            <a:spLocks noGrp="1"/>
          </p:cNvSpPr>
          <p:nvPr>
            <p:ph idx="1"/>
          </p:nvPr>
        </p:nvSpPr>
        <p:spPr>
          <a:xfrm>
            <a:off x="334695" y="1493919"/>
            <a:ext cx="11183049" cy="4351338"/>
          </a:xfrm>
        </p:spPr>
        <p:txBody>
          <a:bodyPr vert="horz" lIns="91440" tIns="45720" rIns="91440" bIns="45720" rtlCol="0" anchor="t">
            <a:normAutofit lnSpcReduction="10000"/>
          </a:bodyPr>
          <a:lstStyle/>
          <a:p>
            <a:r>
              <a:rPr lang="en-US" sz="2000" dirty="0">
                <a:latin typeface="Myriad Pro"/>
              </a:rPr>
              <a:t>Paper #1 – Topic: IoT and Sustainability </a:t>
            </a:r>
          </a:p>
          <a:p>
            <a:pPr lvl="1"/>
            <a:r>
              <a:rPr lang="en-US" sz="1600" dirty="0">
                <a:latin typeface="Myriad Pro"/>
              </a:rPr>
              <a:t>Link to outline - </a:t>
            </a:r>
            <a:r>
              <a:rPr lang="en-US" sz="1400" u="sng" dirty="0">
                <a:hlinkClick r:id="rId2"/>
              </a:rPr>
              <a:t>https://docs.google.com/document/d/1-2IcuoiqCev3dRzlaNtjyxv8KjLULBiX_LwR9Fel9KY/edit?usp=sharing</a:t>
            </a:r>
            <a:endParaRPr lang="en-US" sz="1400" u="sng" dirty="0"/>
          </a:p>
          <a:p>
            <a:pPr lvl="1"/>
            <a:r>
              <a:rPr lang="en-US" sz="1600" dirty="0">
                <a:latin typeface="Myriad Pro"/>
              </a:rPr>
              <a:t>List of contributors thus far: ADVA, BT, DT, Nokia, Orange, TCS and </a:t>
            </a:r>
            <a:r>
              <a:rPr lang="en-US" sz="1600" dirty="0" err="1">
                <a:latin typeface="Myriad Pro"/>
              </a:rPr>
              <a:t>Convida</a:t>
            </a:r>
            <a:endParaRPr lang="en-US" sz="1600" dirty="0">
              <a:latin typeface="Myriad Pro"/>
            </a:endParaRPr>
          </a:p>
          <a:p>
            <a:pPr lvl="1"/>
            <a:r>
              <a:rPr lang="en-US" sz="1600" dirty="0">
                <a:solidFill>
                  <a:srgbClr val="C00000"/>
                </a:solidFill>
                <a:latin typeface="Myriad Pro"/>
              </a:rPr>
              <a:t>Final draft of paper released for review by SSC, SC, MARCOM and TP</a:t>
            </a:r>
          </a:p>
          <a:p>
            <a:pPr lvl="1"/>
            <a:r>
              <a:rPr lang="en-US" sz="1600" dirty="0">
                <a:solidFill>
                  <a:srgbClr val="C00000"/>
                </a:solidFill>
                <a:latin typeface="Myriad Pro"/>
              </a:rPr>
              <a:t>Scheduled to release for publication Sep 30</a:t>
            </a:r>
          </a:p>
          <a:p>
            <a:pPr marL="457200" lvl="1" indent="0">
              <a:buNone/>
            </a:pPr>
            <a:endParaRPr lang="en-US" sz="1600" dirty="0">
              <a:latin typeface="Myriad Pro"/>
            </a:endParaRPr>
          </a:p>
          <a:p>
            <a:r>
              <a:rPr lang="en-US" sz="2000" dirty="0">
                <a:latin typeface="Myriad Pro"/>
              </a:rPr>
              <a:t>Other ideas and volunteers for additional papers?</a:t>
            </a:r>
          </a:p>
          <a:p>
            <a:pPr lvl="1"/>
            <a:r>
              <a:rPr lang="en-US" sz="1600" dirty="0">
                <a:latin typeface="Myriad Pro"/>
              </a:rPr>
              <a:t>E.g., Collection of case studies on how IoT technologies and solutions are enabling sustainability </a:t>
            </a:r>
          </a:p>
          <a:p>
            <a:pPr lvl="1"/>
            <a:r>
              <a:rPr lang="en-US" sz="1600" dirty="0">
                <a:latin typeface="Myriad Pro"/>
              </a:rPr>
              <a:t>based on 5-10 member contributions</a:t>
            </a:r>
          </a:p>
          <a:p>
            <a:pPr lvl="1"/>
            <a:endParaRPr lang="en-US" sz="1600" dirty="0">
              <a:latin typeface="Myriad Pro"/>
            </a:endParaRPr>
          </a:p>
          <a:p>
            <a:pPr lvl="1"/>
            <a:r>
              <a:rPr lang="en-US" sz="1600" dirty="0">
                <a:latin typeface="Myriad Pro"/>
              </a:rPr>
              <a:t>E.g., How IoT can help corporates to meet supply-chain/sustainability reporting obligations </a:t>
            </a:r>
          </a:p>
          <a:p>
            <a:pPr lvl="1"/>
            <a:endParaRPr lang="en-US" sz="1600" dirty="0">
              <a:latin typeface="Myriad Pro"/>
            </a:endParaRPr>
          </a:p>
          <a:p>
            <a:pPr lvl="1"/>
            <a:r>
              <a:rPr lang="en-US" sz="1600" dirty="0">
                <a:latin typeface="Myriad Pro"/>
              </a:rPr>
              <a:t>E.g., Contribute IoT/oneM2M perspective to other industry initiatives</a:t>
            </a:r>
          </a:p>
          <a:p>
            <a:pPr lvl="1"/>
            <a:endParaRPr lang="en-US" sz="1600" dirty="0">
              <a:latin typeface="Myriad Pro"/>
            </a:endParaRPr>
          </a:p>
          <a:p>
            <a:pPr lvl="1"/>
            <a:r>
              <a:rPr lang="en-US" sz="1600" dirty="0">
                <a:latin typeface="Myriad Pro"/>
              </a:rPr>
              <a:t>Others?</a:t>
            </a:r>
          </a:p>
          <a:p>
            <a:pPr lvl="1"/>
            <a:endParaRPr lang="en-US" sz="1600" dirty="0">
              <a:latin typeface="Myriad Pro"/>
            </a:endParaRPr>
          </a:p>
          <a:p>
            <a:pPr lvl="1"/>
            <a:endParaRPr lang="en-US" sz="1600" dirty="0">
              <a:latin typeface="Myriad Pro"/>
            </a:endParaRPr>
          </a:p>
          <a:p>
            <a:pPr lvl="1"/>
            <a:endParaRPr lang="en-US" sz="1600" dirty="0">
              <a:latin typeface="Myriad Pro"/>
            </a:endParaRPr>
          </a:p>
          <a:p>
            <a:pPr lvl="1"/>
            <a:endParaRPr lang="en-US" sz="1600" dirty="0">
              <a:latin typeface="Myriad Pro"/>
            </a:endParaRPr>
          </a:p>
          <a:p>
            <a:pPr marL="0" indent="0">
              <a:buNone/>
            </a:pPr>
            <a:endParaRPr lang="en-US" sz="2000" dirty="0">
              <a:latin typeface="Myriad Pro"/>
            </a:endParaRPr>
          </a:p>
          <a:p>
            <a:endParaRPr lang="en-US" sz="2000" dirty="0">
              <a:latin typeface="Myriad Pro"/>
            </a:endParaRPr>
          </a:p>
        </p:txBody>
      </p:sp>
      <p:sp>
        <p:nvSpPr>
          <p:cNvPr id="4" name="Rectangle: Rounded Corners 3">
            <a:extLst>
              <a:ext uri="{FF2B5EF4-FFF2-40B4-BE49-F238E27FC236}">
                <a16:creationId xmlns:a16="http://schemas.microsoft.com/office/drawing/2014/main" id="{10B5A92B-DEA1-4E28-9400-CDE2E13CA30F}"/>
              </a:ext>
            </a:extLst>
          </p:cNvPr>
          <p:cNvSpPr/>
          <p:nvPr/>
        </p:nvSpPr>
        <p:spPr>
          <a:xfrm>
            <a:off x="95000" y="2392283"/>
            <a:ext cx="710214" cy="299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a:t>
            </a:r>
          </a:p>
        </p:txBody>
      </p:sp>
    </p:spTree>
    <p:extLst>
      <p:ext uri="{BB962C8B-B14F-4D97-AF65-F5344CB8AC3E}">
        <p14:creationId xmlns:p14="http://schemas.microsoft.com/office/powerpoint/2010/main" val="380510117"/>
      </p:ext>
    </p:extLst>
  </p:cSld>
  <p:clrMapOvr>
    <a:masterClrMapping/>
  </p:clrMapOvr>
</p:sld>
</file>

<file path=ppt/theme/theme1.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C8D3E02FD7B7947A33757BBEDEE0A0E" ma:contentTypeVersion="4" ma:contentTypeDescription="Create a new document." ma:contentTypeScope="" ma:versionID="6dcee11e1442f09427431f02d2a90c60">
  <xsd:schema xmlns:xsd="http://www.w3.org/2001/XMLSchema" xmlns:xs="http://www.w3.org/2001/XMLSchema" xmlns:p="http://schemas.microsoft.com/office/2006/metadata/properties" xmlns:ns2="d5f99dd6-2482-4904-94c2-fb6dcddcc6b7" targetNamespace="http://schemas.microsoft.com/office/2006/metadata/properties" ma:root="true" ma:fieldsID="5e2a2a2ef96ce1176ec6d9087c0ffa5c" ns2:_="">
    <xsd:import namespace="d5f99dd6-2482-4904-94c2-fb6dcddcc6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f99dd6-2482-4904-94c2-fb6dcddcc6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29016B-9184-443E-918E-F35B496509CA}">
  <ds:schemaRefs>
    <ds:schemaRef ds:uri="http://schemas.microsoft.com/office/2006/documentManagement/types"/>
    <ds:schemaRef ds:uri="http://purl.org/dc/elements/1.1/"/>
    <ds:schemaRef ds:uri="http://schemas.microsoft.com/office/infopath/2007/PartnerControls"/>
    <ds:schemaRef ds:uri="http://purl.org/dc/terms/"/>
    <ds:schemaRef ds:uri="d5f99dd6-2482-4904-94c2-fb6dcddcc6b7"/>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63863F89-07EB-4D08-8994-AEF92304BF8C}">
  <ds:schemaRefs>
    <ds:schemaRef ds:uri="d5f99dd6-2482-4904-94c2-fb6dcddcc6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7329974-4425-4489-ACCA-8193D30BDE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4598</TotalTime>
  <Words>2144</Words>
  <Application>Microsoft Office PowerPoint</Application>
  <PresentationFormat>Widescreen</PresentationFormat>
  <Paragraphs>283</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Geneva</vt:lpstr>
      <vt:lpstr>Calibri</vt:lpstr>
      <vt:lpstr>Myriad Pro</vt:lpstr>
      <vt:lpstr>Myriad Pro Light</vt:lpstr>
      <vt:lpstr>Arial</vt:lpstr>
      <vt:lpstr>Office Theme</vt:lpstr>
      <vt:lpstr>oneM2M Sustainability Initiative</vt:lpstr>
      <vt:lpstr>Agenda</vt:lpstr>
      <vt:lpstr>Request for suggestions and volunteers  (black text = firm, red text = proposed)</vt:lpstr>
      <vt:lpstr>Speaking Events - Completed</vt:lpstr>
      <vt:lpstr>Speaking Events - Potentials</vt:lpstr>
      <vt:lpstr>Liaison Activities</vt:lpstr>
      <vt:lpstr>Webinars</vt:lpstr>
      <vt:lpstr>Articles</vt:lpstr>
      <vt:lpstr>White Papers</vt:lpstr>
      <vt:lpstr>Candidate Case-studies</vt:lpstr>
      <vt:lpstr>Case-studies</vt:lpstr>
      <vt:lpstr>Candidate Case-studies (1/3)</vt:lpstr>
      <vt:lpstr>Candidate Case-studies (2/3)</vt:lpstr>
      <vt:lpstr>Candidate Case-studies (3/3)</vt:lpstr>
      <vt:lpstr>Guest Speaker Series</vt:lpstr>
    </vt:vector>
  </TitlesOfParts>
  <Company>iconectiv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Swedlund, Nils</dc:creator>
  <cp:lastModifiedBy>Dale</cp:lastModifiedBy>
  <cp:revision>45</cp:revision>
  <dcterms:created xsi:type="dcterms:W3CDTF">2017-09-21T15:46:31Z</dcterms:created>
  <dcterms:modified xsi:type="dcterms:W3CDTF">2021-09-23T02:37:20Z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0x0101004C8D3E02FD7B7947A33757BBEDEE0A0E</vt:lpwstr>
  </property>
</Properties>
</file>