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62" r:id="rId5"/>
    <p:sldId id="297" r:id="rId6"/>
    <p:sldId id="295" r:id="rId7"/>
    <p:sldId id="303" r:id="rId8"/>
    <p:sldId id="308" r:id="rId9"/>
    <p:sldId id="304" r:id="rId10"/>
    <p:sldId id="305" r:id="rId11"/>
    <p:sldId id="307" r:id="rId12"/>
    <p:sldId id="306" r:id="rId13"/>
    <p:sldId id="312" r:id="rId14"/>
    <p:sldId id="311" r:id="rId15"/>
    <p:sldId id="309" r:id="rId16"/>
    <p:sldId id="313" r:id="rId17"/>
    <p:sldId id="314" r:id="rId18"/>
    <p:sldId id="30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yriad Pro" panose="020B0503030403020204" charset="0"/>
      <p:regular r:id="rId25"/>
      <p:bold r:id="rId26"/>
      <p:italic r:id="rId27"/>
      <p:boldItalic r:id="rId28"/>
    </p:embeddedFont>
    <p:embeddedFont>
      <p:font typeface="Myriad Pro Light" panose="020B0403030403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23-09-2021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9/23/2021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ottechexpo.com/europe/" TargetMode="External"/><Relationship Id="rId2" Type="http://schemas.openxmlformats.org/officeDocument/2006/relationships/hyperlink" Target="https://www.callandcontactcentreexpo.co.uk/" TargetMode="External"/><Relationship Id="rId1" Type="http://schemas.openxmlformats.org/officeDocument/2006/relationships/slideLayout" Target="../slideLayouts/slideLayout4.xml"/><Relationship Id="rId5"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4" Type="http://schemas.openxmlformats.org/officeDocument/2006/relationships/hyperlink" Target="https://docs.google.com/spreadsheets/d/1RikZmqw7vbcXsvmrHTCGTgK2TDCld51rI7za7ZtpYAk/edit?ts=605e4d00"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t>SSC 6 Agenda</a:t>
            </a:r>
          </a:p>
          <a:p>
            <a:r>
              <a:rPr lang="en-US" dirty="0">
                <a:latin typeface="Myriad Pro"/>
              </a:rPr>
              <a:t>9/23/2021</a:t>
            </a:r>
          </a:p>
          <a:p>
            <a:r>
              <a:rPr lang="en-US" dirty="0">
                <a:latin typeface="Myriad Pro"/>
              </a:rPr>
              <a:t>Dale Seed</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fontScale="92500" lnSpcReduction="20000"/>
          </a:bodyPr>
          <a:lstStyle/>
          <a:p>
            <a:r>
              <a:rPr lang="en-US" dirty="0">
                <a:latin typeface="Myriad Pro"/>
              </a:rPr>
              <a:t>Aim for short case studies (see template on right) and include an image/illustration as needed</a:t>
            </a:r>
          </a:p>
          <a:p>
            <a:r>
              <a:rPr lang="en-US" dirty="0"/>
              <a:t>Analyze and discuss case studies in SSC from the perspective of IoT sustainability related challenges, benefits, shortcomings, etc.</a:t>
            </a:r>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2904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(1/4)</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dirty="0">
                <a:solidFill>
                  <a:srgbClr val="C00000"/>
                </a:solidFill>
                <a:effectLst/>
                <a:latin typeface="Arial" panose="020B0604020202020204" pitchFamily="34" charset="0"/>
                <a:ea typeface="Times New Roman" panose="02020603050405020304" pitchFamily="18" charset="0"/>
              </a:rPr>
              <a:t>Follow-up needed </a:t>
            </a:r>
          </a:p>
          <a:p>
            <a:pPr lvl="1">
              <a:spcBef>
                <a:spcPts val="0"/>
              </a:spcBef>
              <a:tabLst>
                <a:tab pos="457200" algn="l"/>
              </a:tabLst>
            </a:pPr>
            <a:r>
              <a:rPr lang="en-US" sz="1400" dirty="0">
                <a:solidFill>
                  <a:srgbClr val="C63133"/>
                </a:solidFill>
                <a:latin typeface="Arial" panose="020B0604020202020204" pitchFamily="34" charset="0"/>
              </a:rPr>
              <a:t>Point-of-Contact</a:t>
            </a:r>
            <a:r>
              <a:rPr lang="en-US" sz="1400" dirty="0">
                <a:solidFill>
                  <a:schemeClr val="tx2"/>
                </a:solidFill>
                <a:latin typeface="Arial" panose="020B0604020202020204" pitchFamily="34" charset="0"/>
              </a:rPr>
              <a:t> - ANAND </a:t>
            </a:r>
            <a:r>
              <a:rPr lang="en-US" sz="1400" dirty="0">
                <a:solidFill>
                  <a:schemeClr val="tx2"/>
                </a:solidFill>
                <a:effectLst/>
                <a:latin typeface="Arial" panose="020B0604020202020204" pitchFamily="34" charset="0"/>
                <a:ea typeface="Times New Roman" panose="02020603050405020304" pitchFamily="18" charset="0"/>
              </a:rPr>
              <a:t>SAMPATHRAMAN &lt;</a:t>
            </a:r>
            <a:r>
              <a:rPr lang="en-US" sz="1800" dirty="0">
                <a:latin typeface="Arial" panose="020B0604020202020204" pitchFamily="34" charset="0"/>
              </a:rPr>
              <a:t>sampathraman.anand@tcs.com</a:t>
            </a:r>
            <a:r>
              <a:rPr lang="en-US" sz="14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
        <p:nvSpPr>
          <p:cNvPr id="12" name="Rectangle: Rounded Corners 11">
            <a:extLst>
              <a:ext uri="{FF2B5EF4-FFF2-40B4-BE49-F238E27FC236}">
                <a16:creationId xmlns:a16="http://schemas.microsoft.com/office/drawing/2014/main" id="{AE483E0E-9A8F-4929-B524-5725BFB0512C}"/>
              </a:ext>
            </a:extLst>
          </p:cNvPr>
          <p:cNvSpPr/>
          <p:nvPr/>
        </p:nvSpPr>
        <p:spPr>
          <a:xfrm>
            <a:off x="334696" y="154351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110256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1800" dirty="0">
                <a:latin typeface="Myriad Pro"/>
              </a:rPr>
              <a:t>Point of contact - </a:t>
            </a:r>
            <a:r>
              <a:rPr lang="it-IT" sz="18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(2/4)</a:t>
            </a:r>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97828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(3/4)</a:t>
            </a:r>
            <a:endParaRPr lang="en-US" dirty="0"/>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2699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85000" lnSpcReduction="20000"/>
          </a:bodyPr>
          <a:lstStyle/>
          <a:p>
            <a:r>
              <a:rPr lang="en-US" dirty="0">
                <a:solidFill>
                  <a:srgbClr val="C63133"/>
                </a:solidFill>
                <a:latin typeface="Myriad Pro"/>
              </a:rPr>
              <a:t>oneM2M Sustainability Assessment </a:t>
            </a:r>
          </a:p>
          <a:p>
            <a:pPr lvl="1"/>
            <a:r>
              <a:rPr lang="en-US" sz="2600" dirty="0">
                <a:latin typeface="Myriad Pro"/>
              </a:rPr>
              <a:t>Topic #1 – 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Topic #2 - 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Volunteers? </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(4/4)</a:t>
            </a:r>
            <a:endParaRPr lang="en-US" dirty="0"/>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710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GB" dirty="0">
                <a:latin typeface="Myriad Pro"/>
              </a:rPr>
              <a:t>Review SSC workplan </a:t>
            </a:r>
          </a:p>
          <a:p>
            <a:pPr lvl="1"/>
            <a:r>
              <a:rPr lang="en-GB" dirty="0">
                <a:latin typeface="Myriad Pro"/>
              </a:rPr>
              <a:t>Speaking Events</a:t>
            </a:r>
          </a:p>
          <a:p>
            <a:pPr lvl="1"/>
            <a:r>
              <a:rPr lang="en-GB" dirty="0">
                <a:latin typeface="Myriad Pro"/>
              </a:rPr>
              <a:t>Liaisons</a:t>
            </a:r>
          </a:p>
          <a:p>
            <a:pPr lvl="1"/>
            <a:r>
              <a:rPr lang="en-GB" dirty="0">
                <a:latin typeface="Myriad Pro"/>
              </a:rPr>
              <a:t>Webinars</a:t>
            </a:r>
          </a:p>
          <a:p>
            <a:pPr lvl="1"/>
            <a:r>
              <a:rPr lang="en-GB" dirty="0">
                <a:latin typeface="Myriad Pro"/>
              </a:rPr>
              <a:t>White Papers</a:t>
            </a:r>
          </a:p>
          <a:p>
            <a:pPr lvl="1"/>
            <a:r>
              <a:rPr lang="en-GB" dirty="0">
                <a:latin typeface="Myriad Pro"/>
              </a:rPr>
              <a:t>Articles</a:t>
            </a:r>
          </a:p>
          <a:p>
            <a:pPr lvl="1"/>
            <a:r>
              <a:rPr lang="en-GB" dirty="0">
                <a:latin typeface="Myriad Pro"/>
              </a:rPr>
              <a:t>Case Studies</a:t>
            </a:r>
          </a:p>
          <a:p>
            <a:pPr lvl="1"/>
            <a:r>
              <a:rPr lang="en-GB" dirty="0">
                <a:latin typeface="Myriad Pro"/>
              </a:rPr>
              <a:t>Invited Speakers</a:t>
            </a:r>
          </a:p>
          <a:p>
            <a:r>
              <a:rPr lang="en-US" dirty="0">
                <a:latin typeface="Myriad Pro"/>
              </a:rPr>
              <a:t>Open discussion</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2040464204"/>
              </p:ext>
            </p:extLst>
          </p:nvPr>
        </p:nvGraphicFramePr>
        <p:xfrm>
          <a:off x="309583" y="1223257"/>
          <a:ext cx="11687684" cy="5405120"/>
        </p:xfrm>
        <a:graphic>
          <a:graphicData uri="http://schemas.openxmlformats.org/drawingml/2006/table">
            <a:tbl>
              <a:tblPr firstRow="1" bandRow="1">
                <a:tableStyleId>{5C22544A-7EE6-4342-B048-85BDC9FD1C3A}</a:tableStyleId>
              </a:tblPr>
              <a:tblGrid>
                <a:gridCol w="3232607">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NGMN Green G Future Networks</a:t>
                      </a: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IoT and supply-chain reporting obligations (TBD)</a:t>
                      </a: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(Sustainability Principles)​</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dirty="0">
                          <a:solidFill>
                            <a:srgbClr val="C00000"/>
                          </a:solidFill>
                        </a:rPr>
                        <a:t>Case 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TCS case studies</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solidFill>
                  <a:srgbClr val="C00000"/>
                </a:solidFill>
                <a:latin typeface="Myriad Pro"/>
              </a:rPr>
              <a:t>AIOTI IoT Week Event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solidFill>
                  <a:srgbClr val="C00000"/>
                </a:solidFill>
                <a:latin typeface="Myriad Pro"/>
              </a:rPr>
              <a:t>6G Symposium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
        <p:nvSpPr>
          <p:cNvPr id="4" name="Rectangle: Rounded Corners 3">
            <a:extLst>
              <a:ext uri="{FF2B5EF4-FFF2-40B4-BE49-F238E27FC236}">
                <a16:creationId xmlns:a16="http://schemas.microsoft.com/office/drawing/2014/main" id="{DBC44208-830C-4C30-91B2-9E58119B9F73}"/>
              </a:ext>
            </a:extLst>
          </p:cNvPr>
          <p:cNvSpPr/>
          <p:nvPr/>
        </p:nvSpPr>
        <p:spPr>
          <a:xfrm>
            <a:off x="230819" y="342900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C3C78D64-FA3E-46E8-9FC8-ADEFE251BFA9}"/>
              </a:ext>
            </a:extLst>
          </p:cNvPr>
          <p:cNvSpPr/>
          <p:nvPr/>
        </p:nvSpPr>
        <p:spPr>
          <a:xfrm>
            <a:off x="230819" y="378854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Potentials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a:t>
            </a:r>
            <a:endParaRPr lang="en-US" sz="1600" dirty="0">
              <a:solidFill>
                <a:srgbClr val="C00000"/>
              </a:solidFill>
              <a:latin typeface="Myriad Pro"/>
            </a:endParaRP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3929158837"/>
              </p:ext>
            </p:extLst>
          </p:nvPr>
        </p:nvGraphicFramePr>
        <p:xfrm>
          <a:off x="578218" y="3041528"/>
          <a:ext cx="11035564" cy="327660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2"/>
                        </a:rPr>
                        <a:t>Call and Contact Center Expo</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16-17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London</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 related to customer experience technology.</a:t>
                      </a:r>
                      <a:endParaRPr lang="en-US" sz="110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This is Europe’s leading call and contact centre event. This is Europe’s leading call and contact centre event with over 6,000 attendees with job roles such as Heads of IT, CMOs, CTOs, Heads of Solutions and Heads of Customer Experience.</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3"/>
                        </a:rPr>
                        <a:t>IoT Tech Expo Europe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23-24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Amsterdam</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Please click </a:t>
                      </a:r>
                      <a:r>
                        <a:rPr lang="en-US" sz="1100" u="sng">
                          <a:solidFill>
                            <a:srgbClr val="000000"/>
                          </a:solidFill>
                          <a:effectLst/>
                          <a:latin typeface="Calibri" panose="020F0502020204030204" pitchFamily="34" charset="0"/>
                          <a:ea typeface="Calibri" panose="020F0502020204030204" pitchFamily="34" charset="0"/>
                          <a:hlinkClick r:id="rId4"/>
                        </a:rPr>
                        <a:t>here</a:t>
                      </a:r>
                      <a:r>
                        <a:rPr lang="en-US" sz="1100">
                          <a:solidFill>
                            <a:srgbClr val="000000"/>
                          </a:solidFill>
                          <a:effectLst/>
                          <a:latin typeface="Calibri" panose="020F0502020204030204" pitchFamily="34" charset="0"/>
                          <a:ea typeface="Calibri" panose="020F0502020204030204" pitchFamily="34" charset="0"/>
                        </a:rPr>
                        <a:t> for available panels.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ASIA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19-20 January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Singapore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USA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8-9 June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Las Vegas</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2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solidFill>
                  <a:srgbClr val="C00000"/>
                </a:solidFill>
                <a:latin typeface="Myriad Pro"/>
              </a:rPr>
              <a:t>LS has been approved by Next G Alliance leadership for review (Sep 7)</a:t>
            </a:r>
            <a:r>
              <a:rPr lang="en-US" sz="1600" dirty="0">
                <a:latin typeface="Myriad Pro"/>
              </a:rPr>
              <a:t>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oneM2M SSC has been invited to do a presentation at an upcoming Green G meeting (Volunteer?)</a:t>
            </a: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solidFill>
                  <a:srgbClr val="C00000"/>
                </a:solidFill>
                <a:latin typeface="Myriad Pro"/>
              </a:rPr>
              <a:t>LS has been approved by oneM2M SC (Sep 14</a:t>
            </a:r>
            <a:r>
              <a:rPr lang="en-US" sz="1600" baseline="30000" dirty="0">
                <a:solidFill>
                  <a:srgbClr val="C00000"/>
                </a:solidFill>
                <a:latin typeface="Myriad Pro"/>
              </a:rPr>
              <a:t>h</a:t>
            </a:r>
            <a:r>
              <a:rPr lang="en-US" sz="1600" dirty="0">
                <a:solidFill>
                  <a:srgbClr val="C00000"/>
                </a:solidFill>
                <a:latin typeface="Myriad Pro"/>
              </a:rPr>
              <a:t>)</a:t>
            </a:r>
          </a:p>
          <a:p>
            <a:pPr lvl="1"/>
            <a:r>
              <a:rPr lang="en-US" sz="1600" dirty="0">
                <a:solidFill>
                  <a:srgbClr val="C00000"/>
                </a:solidFill>
                <a:latin typeface="Myriad Pro"/>
              </a:rPr>
              <a:t>oneM2M SSC representative needed to follow-up with NGMN on LS (Volunteer? …BT?)</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B6000A3B-F55D-4018-9CD4-43684833FB39}"/>
              </a:ext>
            </a:extLst>
          </p:cNvPr>
          <p:cNvSpPr/>
          <p:nvPr/>
        </p:nvSpPr>
        <p:spPr>
          <a:xfrm>
            <a:off x="124287" y="3598567"/>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9B04F5B5-71D9-4B07-BEE3-0A81C486EC3C}"/>
              </a:ext>
            </a:extLst>
          </p:cNvPr>
          <p:cNvSpPr/>
          <p:nvPr/>
        </p:nvSpPr>
        <p:spPr>
          <a:xfrm>
            <a:off x="124287" y="5276414"/>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81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solidFill>
                  <a:srgbClr val="C00000"/>
                </a:solidFill>
                <a:latin typeface="Myriad Pro"/>
              </a:rPr>
              <a:t>IoT Communications: Size Matters – IoT for All site</a:t>
            </a:r>
            <a:r>
              <a:rPr lang="en-US" sz="1600" dirty="0">
                <a:latin typeface="Myriad Pro"/>
              </a:rPr>
              <a:t> – </a:t>
            </a:r>
            <a:r>
              <a:rPr lang="en-US" sz="1600" dirty="0">
                <a:latin typeface="Myriad Pro"/>
                <a:hlinkClick r:id="rId8"/>
              </a:rPr>
              <a:t>link</a:t>
            </a:r>
            <a:r>
              <a:rPr lang="en-US" sz="1600" dirty="0">
                <a:latin typeface="Myriad Pro"/>
              </a:rPr>
              <a:t> </a:t>
            </a: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88777" y="506446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lnSpcReduction="10000"/>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Final draft of paper released for review by SSC, SC, MARCOM and TP</a:t>
            </a:r>
          </a:p>
          <a:p>
            <a:pPr lvl="1"/>
            <a:r>
              <a:rPr lang="en-US" sz="1600" dirty="0">
                <a:solidFill>
                  <a:srgbClr val="C00000"/>
                </a:solidFill>
                <a:latin typeface="Myriad Pro"/>
              </a:rPr>
              <a:t>Scheduled to release for publication Sep 30</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10B5A92B-DEA1-4E28-9400-CDE2E13CA30F}"/>
              </a:ext>
            </a:extLst>
          </p:cNvPr>
          <p:cNvSpPr/>
          <p:nvPr/>
        </p:nvSpPr>
        <p:spPr>
          <a:xfrm>
            <a:off x="95000" y="2392283"/>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051011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2.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4615</TotalTime>
  <Words>2095</Words>
  <Application>Microsoft Office PowerPoint</Application>
  <PresentationFormat>Widescreen</PresentationFormat>
  <Paragraphs>277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Myriad Pro</vt:lpstr>
      <vt:lpstr>Myriad Pro Light</vt:lpstr>
      <vt:lpstr>Calibri</vt:lpstr>
      <vt:lpstr>Arial</vt:lpstr>
      <vt:lpstr>Geneva</vt:lpstr>
      <vt:lpstr>Office Theme</vt:lpstr>
      <vt:lpstr>oneM2M Sustainability Initiative</vt:lpstr>
      <vt:lpstr>Agenda</vt:lpstr>
      <vt:lpstr>Request for suggestions and volunteers  (black text = firm, red text = proposed)</vt:lpstr>
      <vt:lpstr>Speaking Events - Completed</vt:lpstr>
      <vt:lpstr>Speaking Events - Potentials</vt:lpstr>
      <vt:lpstr>Liaison Activities</vt:lpstr>
      <vt:lpstr>Webinars</vt:lpstr>
      <vt:lpstr>Articles</vt:lpstr>
      <vt:lpstr>White Papers</vt:lpstr>
      <vt:lpstr>Case-studies</vt:lpstr>
      <vt:lpstr>Candidate Case-studies (1/4)</vt:lpstr>
      <vt:lpstr>Candidate Case-studies (2/4)</vt:lpstr>
      <vt:lpstr>Candidate Case-studies (3/4)</vt:lpstr>
      <vt:lpstr>Candidate Case-studies (4/4)</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49</cp:revision>
  <dcterms:created xsi:type="dcterms:W3CDTF">2017-09-21T15:46:31Z</dcterms:created>
  <dcterms:modified xsi:type="dcterms:W3CDTF">2021-09-23T11:43:10Z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