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 id="2147483662" r:id="rId5"/>
    <p:sldMasterId id="2147483665" r:id="rId6"/>
  </p:sldMasterIdLst>
  <p:notesMasterIdLst>
    <p:notesMasterId r:id="rId19"/>
  </p:notesMasterIdLst>
  <p:sldIdLst>
    <p:sldId id="262" r:id="rId7"/>
    <p:sldId id="315" r:id="rId8"/>
    <p:sldId id="682" r:id="rId9"/>
    <p:sldId id="679" r:id="rId10"/>
    <p:sldId id="346" r:id="rId11"/>
    <p:sldId id="680" r:id="rId12"/>
    <p:sldId id="345" r:id="rId13"/>
    <p:sldId id="681" r:id="rId14"/>
    <p:sldId id="347" r:id="rId15"/>
    <p:sldId id="677" r:id="rId16"/>
    <p:sldId id="683" r:id="rId17"/>
    <p:sldId id="316" r:id="rId18"/>
  </p:sldIdLst>
  <p:sldSz cx="12192000" cy="6858000"/>
  <p:notesSz cx="6858000" cy="9144000"/>
  <p:embeddedFontLst>
    <p:embeddedFont>
      <p:font typeface="Calibri" panose="020F0502020204030204" pitchFamily="34" charset="0"/>
      <p:regular r:id="rId20"/>
      <p:bold r:id="rId21"/>
      <p:italic r:id="rId22"/>
      <p:boldItalic r:id="rId23"/>
    </p:embeddedFont>
    <p:embeddedFont>
      <p:font typeface="Myriad Pro" panose="020B0503030403020204" charset="0"/>
      <p:regular r:id="rId24"/>
      <p:bold r:id="rId25"/>
      <p:italic r:id="rId26"/>
      <p:boldItalic r:id="rId27"/>
    </p:embeddedFont>
    <p:embeddedFont>
      <p:font typeface="Myriad Pro Light" panose="020B0403030403020204" charset="0"/>
      <p:regular r:id="rId28"/>
      <p:bold r:id="rId29"/>
      <p:italic r:id="rId30"/>
      <p:boldItalic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3133"/>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114"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font" Target="fonts/font7.fntdata"/><Relationship Id="rId3" Type="http://schemas.openxmlformats.org/officeDocument/2006/relationships/customXml" Target="../customXml/item3.xml"/><Relationship Id="rId21" Type="http://schemas.openxmlformats.org/officeDocument/2006/relationships/font" Target="fonts/font2.fntdata"/><Relationship Id="rId34"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font" Target="fonts/font6.fntdata"/><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font" Target="fonts/font5.fntdata"/><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4.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28E301-3DFA-4C73-9BFF-EDACBE8CE9B5}" type="datetimeFigureOut">
              <a:rPr lang="en-IN" smtClean="0"/>
              <a:t>19-10-2021</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A05934-9E10-4F0A-88EF-5F62E8EA335B}" type="slidenum">
              <a:rPr lang="en-IN" smtClean="0"/>
              <a:t>‹#›</a:t>
            </a:fld>
            <a:endParaRPr lang="en-IN"/>
          </a:p>
        </p:txBody>
      </p:sp>
    </p:spTree>
    <p:extLst>
      <p:ext uri="{BB962C8B-B14F-4D97-AF65-F5344CB8AC3E}">
        <p14:creationId xmlns:p14="http://schemas.microsoft.com/office/powerpoint/2010/main" val="84509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4285397"/>
            <a:ext cx="12192000" cy="2572603"/>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401444" y="1122363"/>
            <a:ext cx="11296184" cy="2387600"/>
          </a:xfrm>
        </p:spPr>
        <p:txBody>
          <a:bodyPr anchor="b"/>
          <a:lstStyle>
            <a:lvl1pPr algn="ctr">
              <a:defRPr sz="6000" b="1" i="0">
                <a:latin typeface="Myriad Pro" panose="020B0503030403020204" pitchFamily="34" charset="0"/>
              </a:defRPr>
            </a:lvl1pPr>
          </a:lstStyle>
          <a:p>
            <a:r>
              <a:rPr lang="en-US"/>
              <a:t>Click to edit Master title style</a:t>
            </a:r>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647684" y="194184"/>
            <a:ext cx="2478783" cy="1856358"/>
          </a:xfrm>
          <a:prstGeom prst="rect">
            <a:avLst/>
          </a:prstGeom>
        </p:spPr>
      </p:pic>
      <p:sp>
        <p:nvSpPr>
          <p:cNvPr id="3" name="Subtitle 2"/>
          <p:cNvSpPr>
            <a:spLocks noGrp="1"/>
          </p:cNvSpPr>
          <p:nvPr>
            <p:ph type="subTitle" idx="1" hasCustomPrompt="1"/>
          </p:nvPr>
        </p:nvSpPr>
        <p:spPr>
          <a:xfrm>
            <a:off x="1524000" y="5019675"/>
            <a:ext cx="9144000" cy="1655762"/>
          </a:xfrm>
        </p:spPr>
        <p:txBody>
          <a:bodyPr/>
          <a:lstStyle>
            <a:lvl1pPr marL="0" indent="0" algn="ctr">
              <a:buNone/>
              <a:defRPr sz="2400" b="0" i="0">
                <a:solidFill>
                  <a:schemeClr val="bg1"/>
                </a:solidFill>
                <a:latin typeface="Myriad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148782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C0F6329-576D-4C21-8FF7-61FA27709438}" type="datetimeFigureOut">
              <a:rPr lang="en-US" smtClean="0"/>
              <a:t>10/19/2021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a:p>
        </p:txBody>
      </p:sp>
    </p:spTree>
    <p:extLst>
      <p:ext uri="{BB962C8B-B14F-4D97-AF65-F5344CB8AC3E}">
        <p14:creationId xmlns:p14="http://schemas.microsoft.com/office/powerpoint/2010/main" val="39756323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3C0F6329-576D-4C21-8FF7-61FA27709438}" type="datetimeFigureOut">
              <a:rPr lang="en-US" smtClean="0"/>
              <a:t>10/19/2021</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163F5A94-8458-4F17-AD3C-1A083E20221D}" type="slidenum">
              <a:rPr lang="en-US" smtClean="0"/>
              <a:t>‹#›</a:t>
            </a:fld>
            <a:endParaRPr lang="en-US"/>
          </a:p>
        </p:txBody>
      </p:sp>
    </p:spTree>
    <p:extLst>
      <p:ext uri="{BB962C8B-B14F-4D97-AF65-F5344CB8AC3E}">
        <p14:creationId xmlns:p14="http://schemas.microsoft.com/office/powerpoint/2010/main" val="42734379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atin typeface="Myriad Pro" panose="020B0503030403020204" pitchFamily="34" charset="0"/>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3C0F6329-576D-4C21-8FF7-61FA27709438}" type="datetimeFigureOut">
              <a:rPr lang="en-US" smtClean="0"/>
              <a:pPr/>
              <a:t>10/19/2021</a:t>
            </a:fld>
            <a:endParaRPr lang="en-US">
              <a:latin typeface="Myriad Pro" panose="020B0503030403020204" pitchFamily="34" charset="0"/>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lvl1pPr>
              <a:defRPr b="0" i="0">
                <a:latin typeface="Myriad Pro" panose="020B0503030403020204" pitchFamily="34" charset="0"/>
              </a:defRPr>
            </a:lvl1pPr>
          </a:lstStyle>
          <a:p>
            <a:endParaRPr lang="en-US">
              <a:latin typeface="Myriad Pro" panose="020B0503030403020204" pitchFamily="34" charset="0"/>
            </a:endParaRPr>
          </a:p>
        </p:txBody>
      </p:sp>
      <p:sp>
        <p:nvSpPr>
          <p:cNvPr id="7" name="Slide Number Placeholder 6"/>
          <p:cNvSpPr>
            <a:spLocks noGrp="1"/>
          </p:cNvSpPr>
          <p:nvPr>
            <p:ph type="sldNum" sz="quarter" idx="12"/>
          </p:nvPr>
        </p:nvSpPr>
        <p:spPr/>
        <p:txBody>
          <a:bodyPr/>
          <a:lstStyle/>
          <a:p>
            <a:fld id="{163F5A94-8458-4F17-AD3C-1A083E20221D}" type="slidenum">
              <a:rPr lang="en-US" smtClean="0"/>
              <a:t>‹#›</a:t>
            </a:fld>
            <a:endParaRPr lang="en-US"/>
          </a:p>
        </p:txBody>
      </p:sp>
    </p:spTree>
    <p:extLst>
      <p:ext uri="{BB962C8B-B14F-4D97-AF65-F5344CB8AC3E}">
        <p14:creationId xmlns:p14="http://schemas.microsoft.com/office/powerpoint/2010/main" val="14405525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4285397"/>
            <a:ext cx="12192000" cy="2572603"/>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01444" y="1122363"/>
            <a:ext cx="11296184" cy="2387600"/>
          </a:xfrm>
        </p:spPr>
        <p:txBody>
          <a:bodyPr anchor="b"/>
          <a:lstStyle>
            <a:lvl1pPr algn="ctr">
              <a:defRPr sz="6000"/>
            </a:lvl1pPr>
          </a:lstStyle>
          <a:p>
            <a:r>
              <a:rPr lang="en-US"/>
              <a:t>Click to edit Master title style</a:t>
            </a:r>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25860" y="194184"/>
            <a:ext cx="2722432" cy="1856358"/>
          </a:xfrm>
          <a:prstGeom prst="rect">
            <a:avLst/>
          </a:prstGeom>
        </p:spPr>
      </p:pic>
      <p:sp>
        <p:nvSpPr>
          <p:cNvPr id="3" name="Subtitle 2"/>
          <p:cNvSpPr>
            <a:spLocks noGrp="1"/>
          </p:cNvSpPr>
          <p:nvPr>
            <p:ph type="subTitle" idx="1"/>
          </p:nvPr>
        </p:nvSpPr>
        <p:spPr>
          <a:xfrm>
            <a:off x="1524000" y="5019675"/>
            <a:ext cx="9144000" cy="1655762"/>
          </a:xfrm>
        </p:spPr>
        <p:txBody>
          <a:bodyPr/>
          <a:lstStyle>
            <a:lvl1pPr marL="0" indent="0" algn="ctr">
              <a:buNone/>
              <a:defRPr sz="2400">
                <a:solidFill>
                  <a:schemeClr val="bg1"/>
                </a:solidFill>
                <a:latin typeface="Myriad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959676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9" name="Rectangle 8"/>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5341434"/>
            <a:ext cx="12192000" cy="1516566"/>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01444" y="1122363"/>
            <a:ext cx="11296184" cy="2387600"/>
          </a:xfrm>
        </p:spPr>
        <p:txBody>
          <a:bodyPr anchor="b"/>
          <a:lstStyle>
            <a:lvl1pPr algn="ctr">
              <a:defRPr sz="6000"/>
            </a:lvl1pPr>
          </a:lstStyle>
          <a:p>
            <a:r>
              <a:rPr lang="en-US"/>
              <a:t>Click to edit Master title style</a:t>
            </a:r>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25860" y="194184"/>
            <a:ext cx="2722432" cy="1856358"/>
          </a:xfrm>
          <a:prstGeom prst="rect">
            <a:avLst/>
          </a:prstGeom>
        </p:spPr>
      </p:pic>
      <p:sp>
        <p:nvSpPr>
          <p:cNvPr id="3" name="Subtitle 2"/>
          <p:cNvSpPr>
            <a:spLocks noGrp="1"/>
          </p:cNvSpPr>
          <p:nvPr>
            <p:ph type="subTitle" idx="1"/>
          </p:nvPr>
        </p:nvSpPr>
        <p:spPr>
          <a:xfrm>
            <a:off x="1524000" y="5847556"/>
            <a:ext cx="9144000" cy="1655762"/>
          </a:xfrm>
        </p:spPr>
        <p:txBody>
          <a:bodyPr/>
          <a:lstStyle>
            <a:lvl1pPr marL="0" indent="0" algn="ctr">
              <a:buNone/>
              <a:defRPr sz="2400">
                <a:solidFill>
                  <a:schemeClr val="bg1"/>
                </a:solidFill>
                <a:latin typeface="Myriad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0381279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9" name="Rectangle 8"/>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59780" y="1233866"/>
            <a:ext cx="11296184" cy="2387600"/>
          </a:xfrm>
        </p:spPr>
        <p:txBody>
          <a:bodyPr anchor="b">
            <a:normAutofit/>
          </a:bodyPr>
          <a:lstStyle>
            <a:lvl1pPr algn="l">
              <a:defRPr sz="4800">
                <a:solidFill>
                  <a:schemeClr val="tx1"/>
                </a:solidFill>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1444" y="305687"/>
            <a:ext cx="2722432" cy="1856358"/>
          </a:xfrm>
          <a:prstGeom prst="rect">
            <a:avLst/>
          </a:prstGeom>
        </p:spPr>
      </p:pic>
      <p:sp>
        <p:nvSpPr>
          <p:cNvPr id="3" name="Subtitle 2"/>
          <p:cNvSpPr>
            <a:spLocks noGrp="1"/>
          </p:cNvSpPr>
          <p:nvPr>
            <p:ph type="subTitle" idx="1"/>
          </p:nvPr>
        </p:nvSpPr>
        <p:spPr>
          <a:xfrm>
            <a:off x="659780" y="3837899"/>
            <a:ext cx="9144000" cy="1655762"/>
          </a:xfrm>
        </p:spPr>
        <p:txBody>
          <a:bodyPr/>
          <a:lstStyle>
            <a:lvl1pPr marL="0" indent="0" algn="l">
              <a:buNone/>
              <a:defRPr sz="2400">
                <a:solidFill>
                  <a:schemeClr val="tx1">
                    <a:lumMod val="50000"/>
                    <a:lumOff val="50000"/>
                  </a:schemeClr>
                </a:solidFill>
                <a:latin typeface="Myriad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638703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C0F6329-576D-4C21-8FF7-61FA27709438}" type="datetimeFigureOut">
              <a:rPr lang="en-US" smtClean="0"/>
              <a:t>10/19/2021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a:p>
        </p:txBody>
      </p:sp>
    </p:spTree>
    <p:extLst>
      <p:ext uri="{BB962C8B-B14F-4D97-AF65-F5344CB8AC3E}">
        <p14:creationId xmlns:p14="http://schemas.microsoft.com/office/powerpoint/2010/main" val="37413236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C0F6329-576D-4C21-8FF7-61FA27709438}" type="datetimeFigureOut">
              <a:rPr lang="en-US" smtClean="0"/>
              <a:t>10/19/2021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a:p>
        </p:txBody>
      </p:sp>
    </p:spTree>
    <p:extLst>
      <p:ext uri="{BB962C8B-B14F-4D97-AF65-F5344CB8AC3E}">
        <p14:creationId xmlns:p14="http://schemas.microsoft.com/office/powerpoint/2010/main" val="25064474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3C0F6329-576D-4C21-8FF7-61FA27709438}" type="datetimeFigureOut">
              <a:rPr lang="en-US" smtClean="0"/>
              <a:t>10/19/2021</a:t>
            </a:fld>
            <a:endParaRPr lang="en-US"/>
          </a:p>
        </p:txBody>
      </p:sp>
      <p:sp>
        <p:nvSpPr>
          <p:cNvPr id="7" name="Slide Number Placeholder 6"/>
          <p:cNvSpPr>
            <a:spLocks noGrp="1"/>
          </p:cNvSpPr>
          <p:nvPr>
            <p:ph type="sldNum" sz="quarter" idx="12"/>
          </p:nvPr>
        </p:nvSpPr>
        <p:spPr/>
        <p:txBody>
          <a:bodyPr/>
          <a:lstStyle/>
          <a:p>
            <a:fld id="{163F5A94-8458-4F17-AD3C-1A083E20221D}" type="slidenum">
              <a:rPr lang="en-US" smtClean="0"/>
              <a:t>‹#›</a:t>
            </a:fld>
            <a:endParaRPr lang="en-US"/>
          </a:p>
        </p:txBody>
      </p:sp>
    </p:spTree>
    <p:extLst>
      <p:ext uri="{BB962C8B-B14F-4D97-AF65-F5344CB8AC3E}">
        <p14:creationId xmlns:p14="http://schemas.microsoft.com/office/powerpoint/2010/main" val="30514317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3C0F6329-576D-4C21-8FF7-61FA27709438}" type="datetimeFigureOut">
              <a:rPr lang="en-US" smtClean="0"/>
              <a:t>10/19/2021</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163F5A94-8458-4F17-AD3C-1A083E20221D}" type="slidenum">
              <a:rPr lang="en-US" smtClean="0"/>
              <a:t>‹#›</a:t>
            </a:fld>
            <a:endParaRPr lang="en-US"/>
          </a:p>
        </p:txBody>
      </p:sp>
    </p:spTree>
    <p:extLst>
      <p:ext uri="{BB962C8B-B14F-4D97-AF65-F5344CB8AC3E}">
        <p14:creationId xmlns:p14="http://schemas.microsoft.com/office/powerpoint/2010/main" val="537046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9" name="Rectangle 8"/>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5341434"/>
            <a:ext cx="12192000" cy="1516566"/>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401444" y="1122363"/>
            <a:ext cx="11296184" cy="2387600"/>
          </a:xfrm>
        </p:spPr>
        <p:txBody>
          <a:bodyPr anchor="b"/>
          <a:lstStyle>
            <a:lvl1pPr algn="ctr">
              <a:defRPr sz="6000" b="1" i="0">
                <a:latin typeface="Myriad Pro" panose="020B0503030403020204" pitchFamily="34" charset="0"/>
              </a:defRPr>
            </a:lvl1pPr>
          </a:lstStyle>
          <a:p>
            <a:r>
              <a:rPr lang="en-US"/>
              <a:t>Click to edit Master title style</a:t>
            </a:r>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647684" y="194184"/>
            <a:ext cx="2478783" cy="1856358"/>
          </a:xfrm>
          <a:prstGeom prst="rect">
            <a:avLst/>
          </a:prstGeom>
        </p:spPr>
      </p:pic>
      <p:sp>
        <p:nvSpPr>
          <p:cNvPr id="3" name="Subtitle 2"/>
          <p:cNvSpPr>
            <a:spLocks noGrp="1"/>
          </p:cNvSpPr>
          <p:nvPr>
            <p:ph type="subTitle" idx="1" hasCustomPrompt="1"/>
          </p:nvPr>
        </p:nvSpPr>
        <p:spPr>
          <a:xfrm>
            <a:off x="1524000" y="5847556"/>
            <a:ext cx="9144000" cy="1655762"/>
          </a:xfrm>
        </p:spPr>
        <p:txBody>
          <a:bodyPr/>
          <a:lstStyle>
            <a:lvl1pPr marL="0" indent="0" algn="ctr">
              <a:buNone/>
              <a:defRPr sz="2400" b="0" i="0">
                <a:solidFill>
                  <a:schemeClr val="bg1"/>
                </a:solidFill>
                <a:latin typeface="Myriad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0945547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3C0F6329-576D-4C21-8FF7-61FA27709438}" type="datetimeFigureOut">
              <a:rPr lang="en-US" smtClean="0"/>
              <a:t>10/19/2021</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163F5A94-8458-4F17-AD3C-1A083E20221D}" type="slidenum">
              <a:rPr lang="en-US" smtClean="0"/>
              <a:t>‹#›</a:t>
            </a:fld>
            <a:endParaRPr lang="en-US"/>
          </a:p>
        </p:txBody>
      </p:sp>
    </p:spTree>
    <p:extLst>
      <p:ext uri="{BB962C8B-B14F-4D97-AF65-F5344CB8AC3E}">
        <p14:creationId xmlns:p14="http://schemas.microsoft.com/office/powerpoint/2010/main" val="18776658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63F5A94-8458-4F17-AD3C-1A083E20221D}" type="slidenum">
              <a:rPr lang="en-US" smtClean="0"/>
              <a:t>‹#›</a:t>
            </a:fld>
            <a:endParaRPr lang="en-US"/>
          </a:p>
        </p:txBody>
      </p:sp>
    </p:spTree>
    <p:extLst>
      <p:ext uri="{BB962C8B-B14F-4D97-AF65-F5344CB8AC3E}">
        <p14:creationId xmlns:p14="http://schemas.microsoft.com/office/powerpoint/2010/main" val="36836168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SW - Blank Slide">
    <p:spTree>
      <p:nvGrpSpPr>
        <p:cNvPr id="1" name=""/>
        <p:cNvGrpSpPr/>
        <p:nvPr/>
      </p:nvGrpSpPr>
      <p:grpSpPr>
        <a:xfrm>
          <a:off x="0" y="0"/>
          <a:ext cx="0" cy="0"/>
          <a:chOff x="0" y="0"/>
          <a:chExt cx="0" cy="0"/>
        </a:xfrm>
      </p:grpSpPr>
      <p:sp>
        <p:nvSpPr>
          <p:cNvPr id="4" name="Title Placeholder 1"/>
          <p:cNvSpPr>
            <a:spLocks noGrp="1"/>
          </p:cNvSpPr>
          <p:nvPr>
            <p:ph type="title"/>
          </p:nvPr>
        </p:nvSpPr>
        <p:spPr bwMode="auto">
          <a:xfrm>
            <a:off x="459095" y="86003"/>
            <a:ext cx="11440584" cy="865220"/>
          </a:xfrm>
          <a:prstGeom prst="rect">
            <a:avLst/>
          </a:prstGeom>
          <a:noFill/>
          <a:ln>
            <a:noFill/>
          </a:ln>
          <a:extLst>
            <a:ext uri="{FAA26D3D-D897-4be2-8F04-BA451C77F1D7}"/>
          </a:extLst>
        </p:spPr>
        <p:txBody>
          <a:bodyPr vert="horz" wrap="square" lIns="91440" tIns="45720" rIns="91440" bIns="45720" numCol="1" anchor="b" anchorCtr="0" compatLnSpc="1">
            <a:prstTxWarp prst="textNoShape">
              <a:avLst/>
            </a:prstTxWarp>
          </a:bodyPr>
          <a:lstStyle>
            <a:lvl1pPr>
              <a:lnSpc>
                <a:spcPct val="100000"/>
              </a:lnSpc>
              <a:defRPr/>
            </a:lvl1pPr>
          </a:lstStyle>
          <a:p>
            <a:pPr lvl="0"/>
            <a:r>
              <a:rPr lang="fr-FR"/>
              <a:t>Modifiez le style du titre</a:t>
            </a:r>
            <a:endParaRPr lang="en-US" dirty="0"/>
          </a:p>
        </p:txBody>
      </p:sp>
    </p:spTree>
    <p:extLst>
      <p:ext uri="{BB962C8B-B14F-4D97-AF65-F5344CB8AC3E}">
        <p14:creationId xmlns:p14="http://schemas.microsoft.com/office/powerpoint/2010/main" val="142148092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9" name="Rectangle 8"/>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659780" y="1233866"/>
            <a:ext cx="11296184" cy="2387600"/>
          </a:xfrm>
        </p:spPr>
        <p:txBody>
          <a:bodyPr anchor="b">
            <a:normAutofit/>
          </a:bodyPr>
          <a:lstStyle>
            <a:lvl1pPr algn="l">
              <a:defRPr sz="4800" b="1" i="0">
                <a:solidFill>
                  <a:schemeClr val="tx1"/>
                </a:solidFill>
                <a:latin typeface="Myriad Pro" panose="020B0503030403020204" pitchFamily="34" charset="0"/>
              </a:defRPr>
            </a:lvl1pPr>
          </a:lstStyle>
          <a:p>
            <a:r>
              <a:rPr lang="en-US"/>
              <a:t>Click to edit Master title style</a:t>
            </a:r>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523268" y="305687"/>
            <a:ext cx="2478783" cy="1856358"/>
          </a:xfrm>
          <a:prstGeom prst="rect">
            <a:avLst/>
          </a:prstGeom>
        </p:spPr>
      </p:pic>
      <p:sp>
        <p:nvSpPr>
          <p:cNvPr id="3" name="Subtitle 2"/>
          <p:cNvSpPr>
            <a:spLocks noGrp="1"/>
          </p:cNvSpPr>
          <p:nvPr>
            <p:ph type="subTitle" idx="1" hasCustomPrompt="1"/>
          </p:nvPr>
        </p:nvSpPr>
        <p:spPr>
          <a:xfrm>
            <a:off x="659780" y="3837899"/>
            <a:ext cx="9144000" cy="1655762"/>
          </a:xfrm>
        </p:spPr>
        <p:txBody>
          <a:bodyPr/>
          <a:lstStyle>
            <a:lvl1pPr marL="0" indent="0" algn="l">
              <a:buNone/>
              <a:defRPr sz="2400" b="0" i="0">
                <a:solidFill>
                  <a:schemeClr val="tx1">
                    <a:lumMod val="50000"/>
                    <a:lumOff val="50000"/>
                  </a:schemeClr>
                </a:solidFill>
                <a:latin typeface="Myriad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07940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atin typeface="Myriad Pro" panose="020B0503030403020204" pitchFamily="34" charset="0"/>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3C0F6329-576D-4C21-8FF7-61FA27709438}" type="datetimeFigureOut">
              <a:rPr lang="en-US" smtClean="0"/>
              <a:pPr/>
              <a:t>10/19/2021</a:t>
            </a:fld>
            <a:endParaRPr lang="en-US">
              <a:latin typeface="Myriad Pro" panose="020B0503030403020204" pitchFamily="34" charset="0"/>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b="0" i="0">
                <a:latin typeface="Myriad Pro" panose="020B0503030403020204" pitchFamily="34" charset="0"/>
              </a:defRPr>
            </a:lvl1pPr>
          </a:lstStyle>
          <a:p>
            <a:endParaRPr lang="en-US">
              <a:latin typeface="Myriad Pro" panose="020B0503030403020204" pitchFamily="34" charset="0"/>
            </a:endParaRPr>
          </a:p>
        </p:txBody>
      </p:sp>
      <p:sp>
        <p:nvSpPr>
          <p:cNvPr id="6" name="Slide Number Placeholder 5"/>
          <p:cNvSpPr>
            <a:spLocks noGrp="1"/>
          </p:cNvSpPr>
          <p:nvPr>
            <p:ph type="sldNum" sz="quarter" idx="12"/>
          </p:nvPr>
        </p:nvSpPr>
        <p:spPr/>
        <p:txBody>
          <a:bodyPr/>
          <a:lstStyle>
            <a:lvl1pPr>
              <a:defRPr b="0" i="0">
                <a:latin typeface="Myriad Pro" panose="020B0503030403020204" pitchFamily="34" charset="0"/>
              </a:defRPr>
            </a:lvl1pPr>
          </a:lstStyle>
          <a:p>
            <a:fld id="{163F5A94-8458-4F17-AD3C-1A083E20221D}" type="slidenum">
              <a:rPr lang="en-US" smtClean="0"/>
              <a:pPr/>
              <a:t>‹#›</a:t>
            </a:fld>
            <a:endParaRPr lang="en-US">
              <a:latin typeface="Myriad Pro" panose="020B0503030403020204" pitchFamily="34" charset="0"/>
            </a:endParaRPr>
          </a:p>
        </p:txBody>
      </p:sp>
    </p:spTree>
    <p:extLst>
      <p:ext uri="{BB962C8B-B14F-4D97-AF65-F5344CB8AC3E}">
        <p14:creationId xmlns:p14="http://schemas.microsoft.com/office/powerpoint/2010/main" val="2102761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1709738"/>
            <a:ext cx="10515600" cy="2852737"/>
          </a:xfrm>
        </p:spPr>
        <p:txBody>
          <a:bodyPr anchor="b"/>
          <a:lstStyle>
            <a:lvl1pPr>
              <a:defRPr sz="6000" b="1" i="0">
                <a:latin typeface="Myriad Pro" panose="020B0503030403020204" pitchFamily="34" charset="0"/>
              </a:defRPr>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3C0F6329-576D-4C21-8FF7-61FA27709438}" type="datetimeFigureOut">
              <a:rPr lang="en-US" smtClean="0"/>
              <a:pPr/>
              <a:t>10/19/2021</a:t>
            </a:fld>
            <a:endParaRPr lang="en-US">
              <a:latin typeface="Myriad Pro" panose="020B0503030403020204" pitchFamily="34" charset="0"/>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b="0" i="0">
                <a:latin typeface="Myriad Pro" panose="020B0503030403020204" pitchFamily="34" charset="0"/>
              </a:defRPr>
            </a:lvl1pPr>
          </a:lstStyle>
          <a:p>
            <a:endParaRPr lang="en-US">
              <a:latin typeface="Myriad Pro" panose="020B0503030403020204" pitchFamily="34" charset="0"/>
            </a:endParaRPr>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a:p>
        </p:txBody>
      </p:sp>
    </p:spTree>
    <p:extLst>
      <p:ext uri="{BB962C8B-B14F-4D97-AF65-F5344CB8AC3E}">
        <p14:creationId xmlns:p14="http://schemas.microsoft.com/office/powerpoint/2010/main" val="1601451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atin typeface="Myriad Pro" panose="020B0503030403020204" pitchFamily="34" charset="0"/>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3C0F6329-576D-4C21-8FF7-61FA27709438}" type="datetimeFigureOut">
              <a:rPr lang="en-US" smtClean="0"/>
              <a:pPr/>
              <a:t>10/19/2021</a:t>
            </a:fld>
            <a:endParaRPr lang="en-US">
              <a:latin typeface="Myriad Pro" panose="020B0503030403020204" pitchFamily="34" charset="0"/>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lvl1pPr>
              <a:defRPr b="0" i="0">
                <a:latin typeface="Myriad Pro" panose="020B0503030403020204" pitchFamily="34" charset="0"/>
              </a:defRPr>
            </a:lvl1pPr>
          </a:lstStyle>
          <a:p>
            <a:endParaRPr lang="en-US">
              <a:latin typeface="Myriad Pro" panose="020B0503030403020204" pitchFamily="34" charset="0"/>
            </a:endParaRPr>
          </a:p>
        </p:txBody>
      </p:sp>
      <p:sp>
        <p:nvSpPr>
          <p:cNvPr id="7" name="Slide Number Placeholder 6"/>
          <p:cNvSpPr>
            <a:spLocks noGrp="1"/>
          </p:cNvSpPr>
          <p:nvPr>
            <p:ph type="sldNum" sz="quarter" idx="12"/>
          </p:nvPr>
        </p:nvSpPr>
        <p:spPr/>
        <p:txBody>
          <a:bodyPr/>
          <a:lstStyle/>
          <a:p>
            <a:fld id="{163F5A94-8458-4F17-AD3C-1A083E20221D}" type="slidenum">
              <a:rPr lang="en-US" smtClean="0"/>
              <a:t>‹#›</a:t>
            </a:fld>
            <a:endParaRPr lang="en-US"/>
          </a:p>
        </p:txBody>
      </p:sp>
    </p:spTree>
    <p:extLst>
      <p:ext uri="{BB962C8B-B14F-4D97-AF65-F5344CB8AC3E}">
        <p14:creationId xmlns:p14="http://schemas.microsoft.com/office/powerpoint/2010/main" val="3893867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365125"/>
            <a:ext cx="10515600" cy="1325563"/>
          </a:xfrm>
        </p:spPr>
        <p:txBody>
          <a:bodyPr/>
          <a:lstStyle>
            <a:lvl1pPr>
              <a:defRPr b="1" i="0">
                <a:latin typeface="Myriad Pro" panose="020B0503030403020204" pitchFamily="34" charset="0"/>
              </a:defRPr>
            </a:lvl1p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3C0F6329-576D-4C21-8FF7-61FA27709438}" type="datetimeFigureOut">
              <a:rPr lang="en-US" smtClean="0"/>
              <a:pPr/>
              <a:t>10/19/2021</a:t>
            </a:fld>
            <a:endParaRPr lang="en-US">
              <a:latin typeface="Myriad Pro" panose="020B0503030403020204" pitchFamily="34" charset="0"/>
            </a:endParaRPr>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lvl1pPr>
              <a:defRPr b="0" i="0">
                <a:latin typeface="Myriad Pro" panose="020B0503030403020204" pitchFamily="34" charset="0"/>
              </a:defRPr>
            </a:lvl1pPr>
          </a:lstStyle>
          <a:p>
            <a:endParaRPr lang="en-US">
              <a:latin typeface="Myriad Pro" panose="020B0503030403020204" pitchFamily="34" charset="0"/>
            </a:endParaRPr>
          </a:p>
        </p:txBody>
      </p:sp>
      <p:sp>
        <p:nvSpPr>
          <p:cNvPr id="9" name="Slide Number Placeholder 8"/>
          <p:cNvSpPr>
            <a:spLocks noGrp="1"/>
          </p:cNvSpPr>
          <p:nvPr>
            <p:ph type="sldNum" sz="quarter" idx="12"/>
          </p:nvPr>
        </p:nvSpPr>
        <p:spPr/>
        <p:txBody>
          <a:bodyPr/>
          <a:lstStyle/>
          <a:p>
            <a:fld id="{163F5A94-8458-4F17-AD3C-1A083E20221D}" type="slidenum">
              <a:rPr lang="en-US" smtClean="0"/>
              <a:t>‹#›</a:t>
            </a:fld>
            <a:endParaRPr lang="en-US"/>
          </a:p>
        </p:txBody>
      </p:sp>
    </p:spTree>
    <p:extLst>
      <p:ext uri="{BB962C8B-B14F-4D97-AF65-F5344CB8AC3E}">
        <p14:creationId xmlns:p14="http://schemas.microsoft.com/office/powerpoint/2010/main" val="2961219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atin typeface="Myriad Pro" panose="020B0503030403020204" pitchFamily="34" charset="0"/>
              </a:defRPr>
            </a:lvl1p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3C0F6329-576D-4C21-8FF7-61FA27709438}" type="datetimeFigureOut">
              <a:rPr lang="en-US" smtClean="0"/>
              <a:pPr/>
              <a:t>10/19/2021</a:t>
            </a:fld>
            <a:endParaRPr lang="en-US">
              <a:latin typeface="Myriad Pro" panose="020B0503030403020204" pitchFamily="34" charset="0"/>
            </a:endParaRP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b="0" i="0">
                <a:latin typeface="Myriad Pro" panose="020B0503030403020204" pitchFamily="34" charset="0"/>
              </a:defRPr>
            </a:lvl1pPr>
          </a:lstStyle>
          <a:p>
            <a:endParaRPr lang="en-US">
              <a:latin typeface="Myriad Pro" panose="020B0503030403020204" pitchFamily="34" charset="0"/>
            </a:endParaRPr>
          </a:p>
        </p:txBody>
      </p:sp>
      <p:sp>
        <p:nvSpPr>
          <p:cNvPr id="5" name="Slide Number Placeholder 4"/>
          <p:cNvSpPr>
            <a:spLocks noGrp="1"/>
          </p:cNvSpPr>
          <p:nvPr>
            <p:ph type="sldNum" sz="quarter" idx="12"/>
          </p:nvPr>
        </p:nvSpPr>
        <p:spPr/>
        <p:txBody>
          <a:bodyPr/>
          <a:lstStyle>
            <a:lvl1pPr>
              <a:defRPr b="0" i="0">
                <a:latin typeface="Myriad Pro" panose="020B0503030403020204" pitchFamily="34" charset="0"/>
              </a:defRPr>
            </a:lvl1pPr>
          </a:lstStyle>
          <a:p>
            <a:fld id="{163F5A94-8458-4F17-AD3C-1A083E20221D}" type="slidenum">
              <a:rPr lang="en-US" smtClean="0"/>
              <a:pPr/>
              <a:t>‹#›</a:t>
            </a:fld>
            <a:endParaRPr lang="en-US">
              <a:latin typeface="Myriad Pro" panose="020B0503030403020204" pitchFamily="34" charset="0"/>
            </a:endParaRPr>
          </a:p>
        </p:txBody>
      </p:sp>
    </p:spTree>
    <p:extLst>
      <p:ext uri="{BB962C8B-B14F-4D97-AF65-F5344CB8AC3E}">
        <p14:creationId xmlns:p14="http://schemas.microsoft.com/office/powerpoint/2010/main" val="3001594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b="0" i="0">
                <a:latin typeface="Myriad Pro" panose="020B0503030403020204" pitchFamily="34" charset="0"/>
              </a:defRPr>
            </a:lvl1pPr>
          </a:lstStyle>
          <a:p>
            <a:fld id="{163F5A94-8458-4F17-AD3C-1A083E20221D}" type="slidenum">
              <a:rPr lang="en-US" smtClean="0"/>
              <a:pPr/>
              <a:t>‹#›</a:t>
            </a:fld>
            <a:endParaRPr lang="en-US">
              <a:latin typeface="Myriad Pro" panose="020B0503030403020204" pitchFamily="34" charset="0"/>
            </a:endParaRPr>
          </a:p>
        </p:txBody>
      </p:sp>
    </p:spTree>
    <p:extLst>
      <p:ext uri="{BB962C8B-B14F-4D97-AF65-F5344CB8AC3E}">
        <p14:creationId xmlns:p14="http://schemas.microsoft.com/office/powerpoint/2010/main" val="4071596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image" Target="../media/image4.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4696" y="0"/>
            <a:ext cx="7850299" cy="117357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34696" y="1493919"/>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697628" y="6492875"/>
            <a:ext cx="494371" cy="365125"/>
          </a:xfrm>
          <a:prstGeom prst="rect">
            <a:avLst/>
          </a:prstGeom>
        </p:spPr>
        <p:txBody>
          <a:bodyPr vert="horz" lIns="91440" tIns="45720" rIns="91440" bIns="45720" rtlCol="0" anchor="ctr"/>
          <a:lstStyle>
            <a:lvl1pPr algn="r">
              <a:defRPr sz="1200" b="0" i="0">
                <a:solidFill>
                  <a:schemeClr val="tx1">
                    <a:tint val="75000"/>
                  </a:schemeClr>
                </a:solidFill>
                <a:latin typeface="Myriad Pro" panose="020B0503030403020204" pitchFamily="34" charset="0"/>
              </a:defRPr>
            </a:lvl1pPr>
          </a:lstStyle>
          <a:p>
            <a:fld id="{163F5A94-8458-4F17-AD3C-1A083E20221D}" type="slidenum">
              <a:rPr lang="en-US" smtClean="0"/>
              <a:pPr/>
              <a:t>‹#›</a:t>
            </a:fld>
            <a:endParaRPr lang="en-US">
              <a:latin typeface="Myriad Pro" panose="020B0503030403020204" pitchFamily="34" charset="0"/>
            </a:endParaRPr>
          </a:p>
        </p:txBody>
      </p:sp>
      <p:sp>
        <p:nvSpPr>
          <p:cNvPr id="7" name="Rectangle 6"/>
          <p:cNvSpPr/>
          <p:nvPr userDrawn="1"/>
        </p:nvSpPr>
        <p:spPr>
          <a:xfrm>
            <a:off x="0" y="1155282"/>
            <a:ext cx="12192000" cy="18288"/>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rcRect/>
          <a:stretch/>
        </p:blipFill>
        <p:spPr>
          <a:xfrm>
            <a:off x="10807572" y="105845"/>
            <a:ext cx="1207227" cy="904091"/>
          </a:xfrm>
          <a:prstGeom prst="rect">
            <a:avLst/>
          </a:prstGeom>
        </p:spPr>
      </p:pic>
      <p:sp>
        <p:nvSpPr>
          <p:cNvPr id="9" name="Rectangle 8"/>
          <p:cNvSpPr/>
          <p:nvPr userDrawn="1"/>
        </p:nvSpPr>
        <p:spPr>
          <a:xfrm>
            <a:off x="0" y="6497638"/>
            <a:ext cx="12192000" cy="18288"/>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userDrawn="1"/>
        </p:nvSpPr>
        <p:spPr>
          <a:xfrm>
            <a:off x="5592496" y="6592129"/>
            <a:ext cx="1023037" cy="369332"/>
          </a:xfrm>
          <a:prstGeom prst="rect">
            <a:avLst/>
          </a:prstGeom>
          <a:noFill/>
        </p:spPr>
        <p:txBody>
          <a:bodyPr wrap="none" rtlCol="0">
            <a:spAutoFit/>
          </a:bodyPr>
          <a:lstStyle/>
          <a:p>
            <a:r>
              <a:rPr lang="en-US" sz="900">
                <a:solidFill>
                  <a:schemeClr val="bg1">
                    <a:lumMod val="75000"/>
                  </a:schemeClr>
                </a:solidFill>
                <a:latin typeface="Myriad Pro Light" panose="020B0603030403020204" pitchFamily="34" charset="0"/>
              </a:rPr>
              <a:t>© 2020 oneM2M</a:t>
            </a:r>
          </a:p>
          <a:p>
            <a:endParaRPr lang="en-US" sz="900">
              <a:solidFill>
                <a:schemeClr val="bg1">
                  <a:lumMod val="50000"/>
                </a:schemeClr>
              </a:solidFill>
              <a:latin typeface="Myriad Pro Light" panose="020B0603030403020204" pitchFamily="34" charset="0"/>
            </a:endParaRPr>
          </a:p>
        </p:txBody>
      </p:sp>
    </p:spTree>
    <p:extLst>
      <p:ext uri="{BB962C8B-B14F-4D97-AF65-F5344CB8AC3E}">
        <p14:creationId xmlns:p14="http://schemas.microsoft.com/office/powerpoint/2010/main" val="431894514"/>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0" r:id="rId4"/>
    <p:sldLayoutId id="2147483651" r:id="rId5"/>
    <p:sldLayoutId id="2147483652" r:id="rId6"/>
    <p:sldLayoutId id="2147483653" r:id="rId7"/>
    <p:sldLayoutId id="2147483654" r:id="rId8"/>
    <p:sldLayoutId id="2147483655" r:id="rId9"/>
  </p:sldLayoutIdLst>
  <p:txStyles>
    <p:titleStyle>
      <a:lvl1pPr algn="l" defTabSz="914400" rtl="0" eaLnBrk="1" latinLnBrk="0" hangingPunct="1">
        <a:lnSpc>
          <a:spcPct val="90000"/>
        </a:lnSpc>
        <a:spcBef>
          <a:spcPct val="0"/>
        </a:spcBef>
        <a:buNone/>
        <a:defRPr sz="4400" b="1" i="0" kern="1200">
          <a:solidFill>
            <a:srgbClr val="C63133"/>
          </a:solidFill>
          <a:latin typeface="Myriad Pro" panose="020B0503030403020204" pitchFamily="34" charset="0"/>
          <a:ea typeface="+mj-ea"/>
          <a:cs typeface="+mj-cs"/>
        </a:defRPr>
      </a:lvl1pPr>
    </p:titleStyle>
    <p:bodyStyle>
      <a:lvl1pPr marL="228600" indent="-228600" algn="l" defTabSz="914400" rtl="0" eaLnBrk="1" latinLnBrk="0" hangingPunct="1">
        <a:lnSpc>
          <a:spcPct val="90000"/>
        </a:lnSpc>
        <a:spcBef>
          <a:spcPts val="1000"/>
        </a:spcBef>
        <a:buClr>
          <a:srgbClr val="C00000"/>
        </a:buClr>
        <a:buFont typeface="Arial" panose="020B0604020202020204" pitchFamily="34" charset="0"/>
        <a:buChar char="•"/>
        <a:defRPr sz="2800" b="0" i="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Clr>
          <a:srgbClr val="C00000"/>
        </a:buClr>
        <a:buFont typeface="Arial" panose="020B0604020202020204" pitchFamily="34" charset="0"/>
        <a:buChar char="•"/>
        <a:defRPr sz="2400" b="0" i="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2000" b="0" i="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Clr>
          <a:srgbClr val="C00000"/>
        </a:buClr>
        <a:buFont typeface="Arial" panose="020B0604020202020204" pitchFamily="34" charset="0"/>
        <a:buChar char="•"/>
        <a:defRPr sz="1800" b="0" i="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Clr>
          <a:srgbClr val="C00000"/>
        </a:buClr>
        <a:buFont typeface="Arial" panose="020B0604020202020204" pitchFamily="34" charset="0"/>
        <a:buChar char="•"/>
        <a:defRPr sz="1800" b="0" i="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4696" y="0"/>
            <a:ext cx="7850299" cy="1173570"/>
          </a:xfrm>
          <a:prstGeom prst="rect">
            <a:avLst/>
          </a:prstGeom>
        </p:spPr>
        <p:txBody>
          <a:bodyPr vert="horz" lIns="91440" tIns="45720" rIns="91440" bIns="45720" rtlCol="0" anchor="ctr">
            <a:normAutofit/>
          </a:bodyPr>
          <a:lstStyle/>
          <a:p>
            <a:r>
              <a:rPr lang="de-DE"/>
              <a:t>Titelmasterformat durch Klicken bearbeiten</a:t>
            </a:r>
            <a:endParaRPr lang="en-US" dirty="0"/>
          </a:p>
        </p:txBody>
      </p:sp>
      <p:sp>
        <p:nvSpPr>
          <p:cNvPr id="3" name="Text Placeholder 2"/>
          <p:cNvSpPr>
            <a:spLocks noGrp="1"/>
          </p:cNvSpPr>
          <p:nvPr>
            <p:ph type="body" idx="1"/>
          </p:nvPr>
        </p:nvSpPr>
        <p:spPr>
          <a:xfrm>
            <a:off x="334696" y="1493919"/>
            <a:ext cx="10515600" cy="4351338"/>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6" name="Slide Number Placeholder 5"/>
          <p:cNvSpPr>
            <a:spLocks noGrp="1"/>
          </p:cNvSpPr>
          <p:nvPr>
            <p:ph type="sldNum" sz="quarter" idx="4"/>
          </p:nvPr>
        </p:nvSpPr>
        <p:spPr>
          <a:xfrm>
            <a:off x="11697628" y="6492875"/>
            <a:ext cx="49437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3F5A94-8458-4F17-AD3C-1A083E20221D}" type="slidenum">
              <a:rPr lang="en-US" smtClean="0"/>
              <a:t>‹#›</a:t>
            </a:fld>
            <a:endParaRPr lang="en-US"/>
          </a:p>
        </p:txBody>
      </p:sp>
      <p:sp>
        <p:nvSpPr>
          <p:cNvPr id="7" name="Rectangle 6"/>
          <p:cNvSpPr/>
          <p:nvPr/>
        </p:nvSpPr>
        <p:spPr>
          <a:xfrm>
            <a:off x="0" y="1155282"/>
            <a:ext cx="12192000" cy="18288"/>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48241" y="105845"/>
            <a:ext cx="1325890" cy="904091"/>
          </a:xfrm>
          <a:prstGeom prst="rect">
            <a:avLst/>
          </a:prstGeom>
        </p:spPr>
      </p:pic>
      <p:sp>
        <p:nvSpPr>
          <p:cNvPr id="9" name="Rectangle 8"/>
          <p:cNvSpPr/>
          <p:nvPr/>
        </p:nvSpPr>
        <p:spPr>
          <a:xfrm>
            <a:off x="0" y="6497638"/>
            <a:ext cx="12192000" cy="18288"/>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92496" y="6592129"/>
            <a:ext cx="1007007" cy="369332"/>
          </a:xfrm>
          <a:prstGeom prst="rect">
            <a:avLst/>
          </a:prstGeom>
          <a:noFill/>
        </p:spPr>
        <p:txBody>
          <a:bodyPr wrap="none" rtlCol="0">
            <a:spAutoFit/>
          </a:bodyPr>
          <a:lstStyle/>
          <a:p>
            <a:r>
              <a:rPr lang="en-US" sz="900" dirty="0">
                <a:solidFill>
                  <a:schemeClr val="bg1">
                    <a:lumMod val="75000"/>
                  </a:schemeClr>
                </a:solidFill>
                <a:latin typeface="Myriad Pro Light" panose="020B0603030403020204" pitchFamily="34" charset="0"/>
              </a:rPr>
              <a:t>© 2017 oneM2M</a:t>
            </a:r>
          </a:p>
          <a:p>
            <a:endParaRPr lang="en-US" sz="900" dirty="0">
              <a:solidFill>
                <a:schemeClr val="bg1">
                  <a:lumMod val="50000"/>
                </a:schemeClr>
              </a:solidFill>
              <a:latin typeface="Myriad Pro Light" panose="020B0603030403020204" pitchFamily="34" charset="0"/>
            </a:endParaRPr>
          </a:p>
        </p:txBody>
      </p:sp>
      <p:sp>
        <p:nvSpPr>
          <p:cNvPr id="11" name="文本框 10"/>
          <p:cNvSpPr txBox="1"/>
          <p:nvPr/>
        </p:nvSpPr>
        <p:spPr>
          <a:xfrm>
            <a:off x="5592496" y="6599958"/>
            <a:ext cx="1088136" cy="230832"/>
          </a:xfrm>
          <a:prstGeom prst="rect">
            <a:avLst/>
          </a:prstGeom>
          <a:solidFill>
            <a:schemeClr val="bg1"/>
          </a:solidFill>
        </p:spPr>
        <p:txBody>
          <a:bodyPr wrap="square" rtlCol="0">
            <a:spAutoFit/>
          </a:bodyPr>
          <a:lstStyle/>
          <a:p>
            <a:r>
              <a:rPr lang="en-US" altLang="zh-CN" sz="900" dirty="0"/>
              <a:t>©</a:t>
            </a:r>
            <a:r>
              <a:rPr lang="en-US" altLang="zh-CN" sz="900" baseline="0" dirty="0"/>
              <a:t> 2020 oneM2M</a:t>
            </a:r>
            <a:endParaRPr lang="zh-CN" altLang="en-US" sz="900" dirty="0"/>
          </a:p>
        </p:txBody>
      </p:sp>
      <p:sp>
        <p:nvSpPr>
          <p:cNvPr id="12" name="Rectangle 6"/>
          <p:cNvSpPr/>
          <p:nvPr userDrawn="1"/>
        </p:nvSpPr>
        <p:spPr>
          <a:xfrm>
            <a:off x="0" y="1155282"/>
            <a:ext cx="12192000" cy="18288"/>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7"/>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0748241" y="105845"/>
            <a:ext cx="1325890" cy="904091"/>
          </a:xfrm>
          <a:prstGeom prst="rect">
            <a:avLst/>
          </a:prstGeom>
        </p:spPr>
      </p:pic>
      <p:sp>
        <p:nvSpPr>
          <p:cNvPr id="14" name="Rectangle 8"/>
          <p:cNvSpPr/>
          <p:nvPr userDrawn="1"/>
        </p:nvSpPr>
        <p:spPr>
          <a:xfrm>
            <a:off x="0" y="6497638"/>
            <a:ext cx="12192000" cy="18288"/>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148089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76" r:id="rId3"/>
  </p:sldLayoutIdLst>
  <p:txStyles>
    <p:titleStyle>
      <a:lvl1pPr algn="l" defTabSz="914400" rtl="0" eaLnBrk="1" latinLnBrk="0" hangingPunct="1">
        <a:lnSpc>
          <a:spcPct val="90000"/>
        </a:lnSpc>
        <a:spcBef>
          <a:spcPct val="0"/>
        </a:spcBef>
        <a:buNone/>
        <a:defRPr sz="2800" b="1" kern="1200">
          <a:solidFill>
            <a:srgbClr val="C63133"/>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C00000"/>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C00000"/>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C00000"/>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C00000"/>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4696" y="0"/>
            <a:ext cx="7850299" cy="117357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34696" y="1493919"/>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697628" y="6492875"/>
            <a:ext cx="49437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3F5A94-8458-4F17-AD3C-1A083E20221D}" type="slidenum">
              <a:rPr lang="en-US" smtClean="0"/>
              <a:t>‹#›</a:t>
            </a:fld>
            <a:endParaRPr lang="en-US"/>
          </a:p>
        </p:txBody>
      </p:sp>
      <p:sp>
        <p:nvSpPr>
          <p:cNvPr id="7" name="Rectangle 6"/>
          <p:cNvSpPr/>
          <p:nvPr userDrawn="1"/>
        </p:nvSpPr>
        <p:spPr>
          <a:xfrm>
            <a:off x="0" y="1155282"/>
            <a:ext cx="12192000" cy="18288"/>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10748241" y="105845"/>
            <a:ext cx="1325890" cy="904091"/>
          </a:xfrm>
          <a:prstGeom prst="rect">
            <a:avLst/>
          </a:prstGeom>
        </p:spPr>
      </p:pic>
      <p:sp>
        <p:nvSpPr>
          <p:cNvPr id="9" name="Rectangle 8"/>
          <p:cNvSpPr/>
          <p:nvPr userDrawn="1"/>
        </p:nvSpPr>
        <p:spPr>
          <a:xfrm>
            <a:off x="0" y="6497638"/>
            <a:ext cx="12192000" cy="18288"/>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userDrawn="1"/>
        </p:nvSpPr>
        <p:spPr>
          <a:xfrm>
            <a:off x="5592496" y="6584247"/>
            <a:ext cx="979755" cy="369332"/>
          </a:xfrm>
          <a:prstGeom prst="rect">
            <a:avLst/>
          </a:prstGeom>
          <a:noFill/>
        </p:spPr>
        <p:txBody>
          <a:bodyPr wrap="none" rtlCol="0">
            <a:spAutoFit/>
          </a:bodyPr>
          <a:lstStyle/>
          <a:p>
            <a:r>
              <a:rPr lang="en-US" sz="900" dirty="0">
                <a:solidFill>
                  <a:schemeClr val="bg1">
                    <a:lumMod val="75000"/>
                  </a:schemeClr>
                </a:solidFill>
                <a:latin typeface="Myriad Pro Light" panose="020B0603030403020204" pitchFamily="34" charset="0"/>
              </a:rPr>
              <a:t>© 2020 oneM2M</a:t>
            </a:r>
          </a:p>
          <a:p>
            <a:endParaRPr lang="en-US" sz="900" dirty="0">
              <a:solidFill>
                <a:schemeClr val="bg1">
                  <a:lumMod val="50000"/>
                </a:schemeClr>
              </a:solidFill>
              <a:latin typeface="Myriad Pro Light" panose="020B0603030403020204" pitchFamily="34" charset="0"/>
            </a:endParaRPr>
          </a:p>
        </p:txBody>
      </p:sp>
    </p:spTree>
    <p:extLst>
      <p:ext uri="{BB962C8B-B14F-4D97-AF65-F5344CB8AC3E}">
        <p14:creationId xmlns:p14="http://schemas.microsoft.com/office/powerpoint/2010/main" val="339542178"/>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Lst>
  <p:txStyles>
    <p:titleStyle>
      <a:lvl1pPr algn="l" defTabSz="914400" rtl="0" eaLnBrk="1" latinLnBrk="0" hangingPunct="1">
        <a:lnSpc>
          <a:spcPct val="90000"/>
        </a:lnSpc>
        <a:spcBef>
          <a:spcPct val="0"/>
        </a:spcBef>
        <a:buNone/>
        <a:defRPr sz="4400" b="1" kern="1200">
          <a:solidFill>
            <a:srgbClr val="C63133"/>
          </a:solidFill>
          <a:latin typeface="Myriad Pro" panose="020B0503030403020204" pitchFamily="34" charset="0"/>
          <a:ea typeface="+mj-ea"/>
          <a:cs typeface="+mj-cs"/>
        </a:defRPr>
      </a:lvl1pPr>
    </p:titleStyle>
    <p:bodyStyle>
      <a:lvl1pPr marL="228600" indent="-228600" algn="l" defTabSz="914400" rtl="0" eaLnBrk="1" latinLnBrk="0" hangingPunct="1">
        <a:lnSpc>
          <a:spcPct val="90000"/>
        </a:lnSpc>
        <a:spcBef>
          <a:spcPts val="1000"/>
        </a:spcBef>
        <a:buClr>
          <a:srgbClr val="C00000"/>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C00000"/>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C00000"/>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C00000"/>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microsoft.com/office/2007/relationships/hdphoto" Target="../media/hdphoto1.wdp"/><Relationship Id="rId7" Type="http://schemas.microsoft.com/office/2007/relationships/hdphoto" Target="../media/hdphoto3.wdp"/><Relationship Id="rId12" Type="http://schemas.openxmlformats.org/officeDocument/2006/relationships/image" Target="../media/image11.jpeg"/><Relationship Id="rId2" Type="http://schemas.openxmlformats.org/officeDocument/2006/relationships/image" Target="../media/image6.png"/><Relationship Id="rId1" Type="http://schemas.openxmlformats.org/officeDocument/2006/relationships/slideLayout" Target="../slideLayouts/slideLayout11.xml"/><Relationship Id="rId6" Type="http://schemas.openxmlformats.org/officeDocument/2006/relationships/image" Target="../media/image8.png"/><Relationship Id="rId11" Type="http://schemas.microsoft.com/office/2007/relationships/hdphoto" Target="../media/hdphoto5.wdp"/><Relationship Id="rId5" Type="http://schemas.microsoft.com/office/2007/relationships/hdphoto" Target="../media/hdphoto2.wdp"/><Relationship Id="rId10" Type="http://schemas.openxmlformats.org/officeDocument/2006/relationships/image" Target="../media/image10.png"/><Relationship Id="rId4" Type="http://schemas.openxmlformats.org/officeDocument/2006/relationships/image" Target="../media/image7.png"/><Relationship Id="rId9" Type="http://schemas.microsoft.com/office/2007/relationships/hdphoto" Target="../media/hdphoto4.wdp"/></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11.xml"/><Relationship Id="rId6" Type="http://schemas.openxmlformats.org/officeDocument/2006/relationships/image" Target="../media/image12.jpeg"/><Relationship Id="rId5" Type="http://schemas.microsoft.com/office/2007/relationships/hdphoto" Target="../media/hdphoto5.wdp"/><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3.jpeg"/><Relationship Id="rId3" Type="http://schemas.microsoft.com/office/2007/relationships/hdphoto" Target="../media/hdphoto1.wdp"/><Relationship Id="rId7" Type="http://schemas.microsoft.com/office/2007/relationships/hdphoto" Target="../media/hdphoto3.wdp"/><Relationship Id="rId12" Type="http://schemas.microsoft.com/office/2007/relationships/hdphoto" Target="../media/hdphoto5.wdp"/><Relationship Id="rId2" Type="http://schemas.openxmlformats.org/officeDocument/2006/relationships/image" Target="../media/image6.png"/><Relationship Id="rId1" Type="http://schemas.openxmlformats.org/officeDocument/2006/relationships/slideLayout" Target="../slideLayouts/slideLayout20.xml"/><Relationship Id="rId6" Type="http://schemas.openxmlformats.org/officeDocument/2006/relationships/image" Target="../media/image8.png"/><Relationship Id="rId11" Type="http://schemas.openxmlformats.org/officeDocument/2006/relationships/image" Target="../media/image10.png"/><Relationship Id="rId5" Type="http://schemas.microsoft.com/office/2007/relationships/hdphoto" Target="../media/hdphoto2.wdp"/><Relationship Id="rId10" Type="http://schemas.openxmlformats.org/officeDocument/2006/relationships/image" Target="../media/image11.jpeg"/><Relationship Id="rId4" Type="http://schemas.openxmlformats.org/officeDocument/2006/relationships/image" Target="../media/image7.png"/><Relationship Id="rId9" Type="http://schemas.microsoft.com/office/2007/relationships/hdphoto" Target="../media/hdphoto4.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401444" y="1454870"/>
            <a:ext cx="11296184" cy="2387600"/>
          </a:xfrm>
        </p:spPr>
        <p:txBody>
          <a:bodyPr>
            <a:normAutofit/>
          </a:bodyPr>
          <a:lstStyle/>
          <a:p>
            <a:r>
              <a:rPr lang="en-US" sz="5400" dirty="0"/>
              <a:t>oneM2M Sustainability </a:t>
            </a:r>
            <a:br>
              <a:rPr lang="en-US" sz="5400" dirty="0"/>
            </a:br>
            <a:r>
              <a:rPr lang="en-US" sz="5400" dirty="0"/>
              <a:t>Case Study</a:t>
            </a:r>
          </a:p>
        </p:txBody>
      </p:sp>
      <p:sp>
        <p:nvSpPr>
          <p:cNvPr id="4" name="Slide Number Placeholder 3"/>
          <p:cNvSpPr>
            <a:spLocks noGrp="1"/>
          </p:cNvSpPr>
          <p:nvPr>
            <p:ph type="sldNum" sz="quarter" idx="12"/>
          </p:nvPr>
        </p:nvSpPr>
        <p:spPr/>
        <p:txBody>
          <a:bodyPr/>
          <a:lstStyle/>
          <a:p>
            <a:fld id="{CF81B550-7CF2-4283-9092-C0AEF1549117}" type="slidenum">
              <a:rPr lang="en-US" smtClean="0"/>
              <a:t>1</a:t>
            </a:fld>
            <a:endParaRPr lang="en-US"/>
          </a:p>
        </p:txBody>
      </p:sp>
      <p:sp>
        <p:nvSpPr>
          <p:cNvPr id="6" name="Subtitle 5"/>
          <p:cNvSpPr>
            <a:spLocks noGrp="1"/>
          </p:cNvSpPr>
          <p:nvPr>
            <p:ph type="subTitle" idx="1"/>
          </p:nvPr>
        </p:nvSpPr>
        <p:spPr/>
        <p:txBody>
          <a:bodyPr vert="horz" lIns="91440" tIns="45720" rIns="91440" bIns="45720" rtlCol="0" anchor="t">
            <a:normAutofit/>
          </a:bodyPr>
          <a:lstStyle/>
          <a:p>
            <a:r>
              <a:rPr lang="en-US" dirty="0">
                <a:latin typeface="Myriad Pro"/>
              </a:rPr>
              <a:t>10/20/2021</a:t>
            </a:r>
          </a:p>
          <a:p>
            <a:r>
              <a:rPr lang="en-US" dirty="0">
                <a:latin typeface="Myriad Pro"/>
              </a:rPr>
              <a:t>Dale Seed</a:t>
            </a:r>
          </a:p>
          <a:p>
            <a:r>
              <a:rPr lang="en-US" dirty="0">
                <a:latin typeface="Myriad Pro"/>
              </a:rPr>
              <a:t>Convida Wireless</a:t>
            </a:r>
          </a:p>
        </p:txBody>
      </p:sp>
    </p:spTree>
    <p:extLst>
      <p:ext uri="{BB962C8B-B14F-4D97-AF65-F5344CB8AC3E}">
        <p14:creationId xmlns:p14="http://schemas.microsoft.com/office/powerpoint/2010/main" val="35475585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DB6849-9C56-6D4E-AA70-3E3466A866E9}" type="slidenum">
              <a:rPr kumimoji="0" lang="en-US" sz="1200" b="0" i="0" u="none" strike="noStrike" kern="1200" cap="none" spc="0" normalizeH="0" baseline="0" noProof="0" smtClean="0">
                <a:ln>
                  <a:noFill/>
                </a:ln>
                <a:solidFill>
                  <a:srgbClr val="A0A0A3">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srgbClr val="A0A0A3">
                  <a:tint val="75000"/>
                </a:srgbClr>
              </a:solidFill>
              <a:effectLst/>
              <a:uLnTx/>
              <a:uFillTx/>
              <a:latin typeface="Arial" panose="020B0604020202020204"/>
              <a:ea typeface="+mn-ea"/>
              <a:cs typeface="+mn-cs"/>
            </a:endParaRPr>
          </a:p>
        </p:txBody>
      </p:sp>
      <p:grpSp>
        <p:nvGrpSpPr>
          <p:cNvPr id="19" name="Group 18">
            <a:extLst>
              <a:ext uri="{FF2B5EF4-FFF2-40B4-BE49-F238E27FC236}">
                <a16:creationId xmlns:a16="http://schemas.microsoft.com/office/drawing/2014/main" id="{B744FB9C-E290-4301-A08F-F07067CA7297}"/>
              </a:ext>
            </a:extLst>
          </p:cNvPr>
          <p:cNvGrpSpPr/>
          <p:nvPr/>
        </p:nvGrpSpPr>
        <p:grpSpPr>
          <a:xfrm>
            <a:off x="3533900" y="1903955"/>
            <a:ext cx="7924799" cy="3654815"/>
            <a:chOff x="1127464" y="1549183"/>
            <a:chExt cx="9605639" cy="4520938"/>
          </a:xfrm>
        </p:grpSpPr>
        <p:grpSp>
          <p:nvGrpSpPr>
            <p:cNvPr id="3" name="Group 2"/>
            <p:cNvGrpSpPr/>
            <p:nvPr/>
          </p:nvGrpSpPr>
          <p:grpSpPr>
            <a:xfrm>
              <a:off x="1127464" y="1549183"/>
              <a:ext cx="9605639" cy="4520938"/>
              <a:chOff x="93296" y="1282701"/>
              <a:chExt cx="11121441" cy="4686300"/>
            </a:xfrm>
          </p:grpSpPr>
          <p:sp>
            <p:nvSpPr>
              <p:cNvPr id="23" name="Rectangle à coins arrondis 5"/>
              <p:cNvSpPr/>
              <p:nvPr/>
            </p:nvSpPr>
            <p:spPr bwMode="auto">
              <a:xfrm>
                <a:off x="93296" y="1282701"/>
                <a:ext cx="11121441" cy="4686300"/>
              </a:xfrm>
              <a:prstGeom prst="roundRect">
                <a:avLst>
                  <a:gd name="adj" fmla="val 5827"/>
                </a:avLst>
              </a:prstGeom>
              <a:solidFill>
                <a:schemeClr val="bg1"/>
              </a:solidFill>
              <a:ln w="38100">
                <a:solidFill>
                  <a:srgbClr val="B40000"/>
                </a:solidFill>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white"/>
                    </a:solidFill>
                    <a:effectLst/>
                    <a:uLnTx/>
                    <a:uFillTx/>
                    <a:latin typeface="Arial" panose="020B0604020202020204"/>
                    <a:ea typeface="+mn-ea"/>
                    <a:cs typeface="+mn-cs"/>
                  </a:rPr>
                  <a:t>Registration</a:t>
                </a:r>
              </a:p>
            </p:txBody>
          </p:sp>
          <p:sp>
            <p:nvSpPr>
              <p:cNvPr id="6" name="Rectangle à coins arrondis 5"/>
              <p:cNvSpPr/>
              <p:nvPr/>
            </p:nvSpPr>
            <p:spPr bwMode="auto">
              <a:xfrm>
                <a:off x="313757" y="2088433"/>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Registration</a:t>
                </a:r>
              </a:p>
            </p:txBody>
          </p:sp>
          <p:sp>
            <p:nvSpPr>
              <p:cNvPr id="7" name="Rectangle à coins arrondis 6"/>
              <p:cNvSpPr/>
              <p:nvPr/>
            </p:nvSpPr>
            <p:spPr bwMode="auto">
              <a:xfrm>
                <a:off x="3912005" y="3357686"/>
                <a:ext cx="1582796" cy="1046965"/>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Group Management</a:t>
                </a:r>
              </a:p>
            </p:txBody>
          </p:sp>
          <p:sp>
            <p:nvSpPr>
              <p:cNvPr id="8" name="Rectangle à coins arrondis 7"/>
              <p:cNvSpPr/>
              <p:nvPr/>
            </p:nvSpPr>
            <p:spPr bwMode="auto">
              <a:xfrm>
                <a:off x="3937530" y="2088433"/>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Security</a:t>
                </a:r>
              </a:p>
            </p:txBody>
          </p:sp>
          <p:sp>
            <p:nvSpPr>
              <p:cNvPr id="9" name="Rectangle à coins arrondis 8"/>
              <p:cNvSpPr/>
              <p:nvPr/>
            </p:nvSpPr>
            <p:spPr bwMode="auto">
              <a:xfrm>
                <a:off x="5739933" y="2102534"/>
                <a:ext cx="1582797" cy="1046965"/>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Discovery</a:t>
                </a:r>
              </a:p>
            </p:txBody>
          </p:sp>
          <p:sp>
            <p:nvSpPr>
              <p:cNvPr id="10" name="Rectangle à coins arrondis 9"/>
              <p:cNvSpPr/>
              <p:nvPr/>
            </p:nvSpPr>
            <p:spPr bwMode="auto">
              <a:xfrm>
                <a:off x="7551821" y="2088872"/>
                <a:ext cx="1582797" cy="1046968"/>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Data Management &amp; Repository </a:t>
                </a:r>
              </a:p>
            </p:txBody>
          </p:sp>
          <p:sp>
            <p:nvSpPr>
              <p:cNvPr id="11" name="Rectangle à coins arrondis 10"/>
              <p:cNvSpPr/>
              <p:nvPr/>
            </p:nvSpPr>
            <p:spPr bwMode="auto">
              <a:xfrm>
                <a:off x="5770242" y="3344212"/>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Application &amp; Service Management</a:t>
                </a:r>
              </a:p>
            </p:txBody>
          </p:sp>
          <p:sp>
            <p:nvSpPr>
              <p:cNvPr id="12" name="Rectangle à coins arrondis 11"/>
              <p:cNvSpPr/>
              <p:nvPr/>
            </p:nvSpPr>
            <p:spPr bwMode="auto">
              <a:xfrm>
                <a:off x="326771" y="3340167"/>
                <a:ext cx="1582796" cy="1046965"/>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Device Management</a:t>
                </a:r>
              </a:p>
            </p:txBody>
          </p:sp>
          <p:sp>
            <p:nvSpPr>
              <p:cNvPr id="13" name="Rectangle à coins arrondis 12"/>
              <p:cNvSpPr/>
              <p:nvPr/>
            </p:nvSpPr>
            <p:spPr bwMode="auto">
              <a:xfrm>
                <a:off x="2115229" y="3344212"/>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Subscription &amp; Notification</a:t>
                </a:r>
              </a:p>
            </p:txBody>
          </p:sp>
          <p:sp>
            <p:nvSpPr>
              <p:cNvPr id="14" name="Rectangle à coins arrondis 13"/>
              <p:cNvSpPr/>
              <p:nvPr/>
            </p:nvSpPr>
            <p:spPr bwMode="auto">
              <a:xfrm>
                <a:off x="2125644" y="2102534"/>
                <a:ext cx="1582796" cy="1046965"/>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Communication Management</a:t>
                </a:r>
              </a:p>
            </p:txBody>
          </p:sp>
          <p:sp>
            <p:nvSpPr>
              <p:cNvPr id="15" name="Rectangle à coins arrondis 14"/>
              <p:cNvSpPr/>
              <p:nvPr/>
            </p:nvSpPr>
            <p:spPr bwMode="auto">
              <a:xfrm>
                <a:off x="9362773" y="3357685"/>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Service Charging &amp; Accounting</a:t>
                </a:r>
              </a:p>
            </p:txBody>
          </p:sp>
          <p:sp>
            <p:nvSpPr>
              <p:cNvPr id="16" name="Rectangle à coins arrondis 15"/>
              <p:cNvSpPr/>
              <p:nvPr/>
            </p:nvSpPr>
            <p:spPr bwMode="auto">
              <a:xfrm>
                <a:off x="7584684" y="3358777"/>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Location</a:t>
                </a:r>
              </a:p>
            </p:txBody>
          </p:sp>
          <p:sp>
            <p:nvSpPr>
              <p:cNvPr id="17" name="Rectangle à coins arrondis 16"/>
              <p:cNvSpPr/>
              <p:nvPr/>
            </p:nvSpPr>
            <p:spPr bwMode="auto">
              <a:xfrm>
                <a:off x="1306974" y="4614571"/>
                <a:ext cx="1582796" cy="1046965"/>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Network Service Exposure</a:t>
                </a:r>
              </a:p>
            </p:txBody>
          </p:sp>
          <p:sp>
            <p:nvSpPr>
              <p:cNvPr id="21" name="Rectangle à coins arrondis 16"/>
              <p:cNvSpPr/>
              <p:nvPr/>
            </p:nvSpPr>
            <p:spPr bwMode="auto">
              <a:xfrm>
                <a:off x="9354223" y="2088433"/>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Semantics </a:t>
                </a:r>
              </a:p>
            </p:txBody>
          </p:sp>
          <p:sp>
            <p:nvSpPr>
              <p:cNvPr id="22" name="Rectangle à coins arrondis 16"/>
              <p:cNvSpPr/>
              <p:nvPr/>
            </p:nvSpPr>
            <p:spPr bwMode="auto">
              <a:xfrm>
                <a:off x="3100048" y="4597663"/>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Transaction Management </a:t>
                </a:r>
              </a:p>
            </p:txBody>
          </p:sp>
          <p:sp>
            <p:nvSpPr>
              <p:cNvPr id="24" name="TextBox 23"/>
              <p:cNvSpPr txBox="1"/>
              <p:nvPr/>
            </p:nvSpPr>
            <p:spPr>
              <a:xfrm>
                <a:off x="1139946" y="1386337"/>
                <a:ext cx="3594099" cy="4147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C00000"/>
                    </a:solidFill>
                    <a:effectLst/>
                    <a:uLnTx/>
                    <a:uFillTx/>
                    <a:latin typeface="Arial" panose="020B0604020202020204"/>
                    <a:ea typeface="+mn-ea"/>
                    <a:cs typeface="+mn-cs"/>
                  </a:rPr>
                  <a:t>Service Layer</a:t>
                </a:r>
              </a:p>
            </p:txBody>
          </p:sp>
          <p:pic>
            <p:nvPicPr>
              <p:cNvPr id="25" name="Picture 10" descr="C:\Users\Jayeeta\AppData\Local\Microsoft\Windows\INetCache\Content.Word\oneM2M Logo_HighRe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2912" y="1404157"/>
                <a:ext cx="707035"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 name="Group 17">
              <a:extLst>
                <a:ext uri="{FF2B5EF4-FFF2-40B4-BE49-F238E27FC236}">
                  <a16:creationId xmlns:a16="http://schemas.microsoft.com/office/drawing/2014/main" id="{0B53F38C-F984-4B1B-83A1-4A1910CEF7EB}"/>
                </a:ext>
              </a:extLst>
            </p:cNvPr>
            <p:cNvGrpSpPr/>
            <p:nvPr/>
          </p:nvGrpSpPr>
          <p:grpSpPr>
            <a:xfrm>
              <a:off x="5281963" y="4747169"/>
              <a:ext cx="4482177" cy="1010025"/>
              <a:chOff x="5281963" y="4747169"/>
              <a:chExt cx="4482177" cy="1010025"/>
            </a:xfrm>
          </p:grpSpPr>
          <p:sp>
            <p:nvSpPr>
              <p:cNvPr id="29" name="Rectangle à coins arrondis 16">
                <a:extLst>
                  <a:ext uri="{FF2B5EF4-FFF2-40B4-BE49-F238E27FC236}">
                    <a16:creationId xmlns:a16="http://schemas.microsoft.com/office/drawing/2014/main" id="{73FE26DD-55AB-42C2-8F01-C2E1E5FEA253}"/>
                  </a:ext>
                </a:extLst>
              </p:cNvPr>
              <p:cNvSpPr/>
              <p:nvPr/>
            </p:nvSpPr>
            <p:spPr bwMode="auto">
              <a:xfrm>
                <a:off x="5281963" y="4747171"/>
                <a:ext cx="1367069" cy="1010023"/>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Time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Management </a:t>
                </a:r>
              </a:p>
            </p:txBody>
          </p:sp>
          <p:sp>
            <p:nvSpPr>
              <p:cNvPr id="34" name="Rectangle à coins arrondis 16">
                <a:extLst>
                  <a:ext uri="{FF2B5EF4-FFF2-40B4-BE49-F238E27FC236}">
                    <a16:creationId xmlns:a16="http://schemas.microsoft.com/office/drawing/2014/main" id="{BF6E0A3E-B5CE-4485-83EF-8D65EA4F773C}"/>
                  </a:ext>
                </a:extLst>
              </p:cNvPr>
              <p:cNvSpPr/>
              <p:nvPr/>
            </p:nvSpPr>
            <p:spPr bwMode="auto">
              <a:xfrm>
                <a:off x="6839517" y="4747170"/>
                <a:ext cx="1367069" cy="1010023"/>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Session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Management </a:t>
                </a:r>
              </a:p>
            </p:txBody>
          </p:sp>
          <p:sp>
            <p:nvSpPr>
              <p:cNvPr id="35" name="Rectangle à coins arrondis 16">
                <a:extLst>
                  <a:ext uri="{FF2B5EF4-FFF2-40B4-BE49-F238E27FC236}">
                    <a16:creationId xmlns:a16="http://schemas.microsoft.com/office/drawing/2014/main" id="{40E1A5B5-B3E9-45D8-AF25-62C5558E9C36}"/>
                  </a:ext>
                </a:extLst>
              </p:cNvPr>
              <p:cNvSpPr/>
              <p:nvPr/>
            </p:nvSpPr>
            <p:spPr bwMode="auto">
              <a:xfrm>
                <a:off x="8397071" y="4747169"/>
                <a:ext cx="1367069" cy="1010023"/>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Process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Management </a:t>
                </a:r>
              </a:p>
            </p:txBody>
          </p:sp>
        </p:grpSp>
      </p:grpSp>
      <p:sp>
        <p:nvSpPr>
          <p:cNvPr id="5" name="Speech Bubble: Rectangle 4">
            <a:extLst>
              <a:ext uri="{FF2B5EF4-FFF2-40B4-BE49-F238E27FC236}">
                <a16:creationId xmlns:a16="http://schemas.microsoft.com/office/drawing/2014/main" id="{6813ECA9-3A5E-4F2B-A214-78286BAA1A45}"/>
              </a:ext>
            </a:extLst>
          </p:cNvPr>
          <p:cNvSpPr/>
          <p:nvPr/>
        </p:nvSpPr>
        <p:spPr>
          <a:xfrm>
            <a:off x="1210922" y="2781081"/>
            <a:ext cx="2015761" cy="672734"/>
          </a:xfrm>
          <a:prstGeom prst="wedgeRectCallout">
            <a:avLst>
              <a:gd name="adj1" fmla="val 47212"/>
              <a:gd name="adj2" fmla="val 24478"/>
            </a:avLst>
          </a:prstGeom>
          <a:solidFill>
            <a:schemeClr val="accent3"/>
          </a:solidFill>
          <a:ln w="12700">
            <a:noFill/>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45720" rIns="4572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Arial" panose="020B0604020202020204"/>
                <a:ea typeface="+mn-ea"/>
                <a:cs typeface="+mn-cs"/>
              </a:rPr>
              <a:t>Devices can share their reachability status and schedules with service layer</a:t>
            </a:r>
          </a:p>
        </p:txBody>
      </p:sp>
      <p:cxnSp>
        <p:nvCxnSpPr>
          <p:cNvPr id="26" name="Straight Connector 25">
            <a:extLst>
              <a:ext uri="{FF2B5EF4-FFF2-40B4-BE49-F238E27FC236}">
                <a16:creationId xmlns:a16="http://schemas.microsoft.com/office/drawing/2014/main" id="{0642D5C6-AB33-4D09-8FE2-B47FA5038B40}"/>
              </a:ext>
            </a:extLst>
          </p:cNvPr>
          <p:cNvCxnSpPr>
            <a:cxnSpLocks/>
            <a:stCxn id="57" idx="3"/>
          </p:cNvCxnSpPr>
          <p:nvPr/>
        </p:nvCxnSpPr>
        <p:spPr>
          <a:xfrm flipV="1">
            <a:off x="3138779" y="5152960"/>
            <a:ext cx="1442159" cy="613396"/>
          </a:xfrm>
          <a:prstGeom prst="line">
            <a:avLst/>
          </a:prstGeom>
          <a:ln w="19050">
            <a:solidFill>
              <a:schemeClr val="accent3"/>
            </a:solidFil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49FB49C-726B-4B27-A5C9-9083E5733B52}"/>
              </a:ext>
            </a:extLst>
          </p:cNvPr>
          <p:cNvCxnSpPr>
            <a:cxnSpLocks/>
            <a:stCxn id="5" idx="3"/>
          </p:cNvCxnSpPr>
          <p:nvPr/>
        </p:nvCxnSpPr>
        <p:spPr>
          <a:xfrm flipV="1">
            <a:off x="3226683" y="2675580"/>
            <a:ext cx="678952" cy="441868"/>
          </a:xfrm>
          <a:prstGeom prst="line">
            <a:avLst/>
          </a:prstGeom>
          <a:ln w="19050">
            <a:solidFill>
              <a:schemeClr val="accent3"/>
            </a:solidFill>
            <a:tailEnd type="ova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85793ADA-C767-4CB3-9259-9A43FF2365AD}"/>
              </a:ext>
            </a:extLst>
          </p:cNvPr>
          <p:cNvCxnSpPr>
            <a:cxnSpLocks/>
            <a:stCxn id="5" idx="3"/>
          </p:cNvCxnSpPr>
          <p:nvPr/>
        </p:nvCxnSpPr>
        <p:spPr>
          <a:xfrm>
            <a:off x="3226683" y="3117448"/>
            <a:ext cx="533152" cy="742372"/>
          </a:xfrm>
          <a:prstGeom prst="line">
            <a:avLst/>
          </a:prstGeom>
          <a:ln w="19050">
            <a:solidFill>
              <a:schemeClr val="accent3"/>
            </a:solidFill>
            <a:tailEnd type="oval"/>
          </a:ln>
        </p:spPr>
        <p:style>
          <a:lnRef idx="1">
            <a:schemeClr val="accent1"/>
          </a:lnRef>
          <a:fillRef idx="0">
            <a:schemeClr val="accent1"/>
          </a:fillRef>
          <a:effectRef idx="0">
            <a:schemeClr val="accent1"/>
          </a:effectRef>
          <a:fontRef idx="minor">
            <a:schemeClr val="tx1"/>
          </a:fontRef>
        </p:style>
      </p:cxnSp>
      <p:sp>
        <p:nvSpPr>
          <p:cNvPr id="56" name="Speech Bubble: Rectangle 55">
            <a:extLst>
              <a:ext uri="{FF2B5EF4-FFF2-40B4-BE49-F238E27FC236}">
                <a16:creationId xmlns:a16="http://schemas.microsoft.com/office/drawing/2014/main" id="{AFE363D2-282C-40D2-B112-227B7B6C1736}"/>
              </a:ext>
            </a:extLst>
          </p:cNvPr>
          <p:cNvSpPr/>
          <p:nvPr/>
        </p:nvSpPr>
        <p:spPr>
          <a:xfrm>
            <a:off x="5984363" y="1393937"/>
            <a:ext cx="2104915" cy="804417"/>
          </a:xfrm>
          <a:prstGeom prst="wedgeRectCallout">
            <a:avLst>
              <a:gd name="adj1" fmla="val 47212"/>
              <a:gd name="adj2" fmla="val 24478"/>
            </a:avLst>
          </a:prstGeom>
          <a:solidFill>
            <a:schemeClr val="accent3"/>
          </a:solidFill>
          <a:ln w="12700">
            <a:noFill/>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45720" rIns="4572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Arial" panose="020B0604020202020204"/>
                <a:ea typeface="+mn-ea"/>
                <a:cs typeface="+mn-cs"/>
              </a:rPr>
              <a:t>Service layer can store-and-forward requests to devices based on device reachability status and schedules</a:t>
            </a:r>
          </a:p>
        </p:txBody>
      </p:sp>
      <p:sp>
        <p:nvSpPr>
          <p:cNvPr id="57" name="Speech Bubble: Rectangle 56">
            <a:extLst>
              <a:ext uri="{FF2B5EF4-FFF2-40B4-BE49-F238E27FC236}">
                <a16:creationId xmlns:a16="http://schemas.microsoft.com/office/drawing/2014/main" id="{3CDB99DE-98BD-488E-983D-C1F9FB70D599}"/>
              </a:ext>
            </a:extLst>
          </p:cNvPr>
          <p:cNvSpPr/>
          <p:nvPr/>
        </p:nvSpPr>
        <p:spPr>
          <a:xfrm>
            <a:off x="334696" y="5384798"/>
            <a:ext cx="2804083" cy="763115"/>
          </a:xfrm>
          <a:prstGeom prst="wedgeRectCallout">
            <a:avLst>
              <a:gd name="adj1" fmla="val 47212"/>
              <a:gd name="adj2" fmla="val 24478"/>
            </a:avLst>
          </a:prstGeom>
          <a:solidFill>
            <a:schemeClr val="accent3"/>
          </a:solidFill>
          <a:ln w="12700">
            <a:noFill/>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45720" rIns="4572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Arial" panose="020B0604020202020204"/>
                <a:ea typeface="+mn-ea"/>
                <a:cs typeface="+mn-cs"/>
              </a:rPr>
              <a:t>Service layer can trigger a device to wake up and reconnect to receive a high priority request if it is not reachable</a:t>
            </a:r>
          </a:p>
        </p:txBody>
      </p:sp>
      <p:cxnSp>
        <p:nvCxnSpPr>
          <p:cNvPr id="64" name="Straight Connector 63">
            <a:extLst>
              <a:ext uri="{FF2B5EF4-FFF2-40B4-BE49-F238E27FC236}">
                <a16:creationId xmlns:a16="http://schemas.microsoft.com/office/drawing/2014/main" id="{E970B934-5AF4-4FD0-ADD3-3ED462953CC1}"/>
              </a:ext>
            </a:extLst>
          </p:cNvPr>
          <p:cNvCxnSpPr>
            <a:cxnSpLocks/>
          </p:cNvCxnSpPr>
          <p:nvPr/>
        </p:nvCxnSpPr>
        <p:spPr>
          <a:xfrm flipH="1">
            <a:off x="5849775" y="2191594"/>
            <a:ext cx="423408" cy="449582"/>
          </a:xfrm>
          <a:prstGeom prst="line">
            <a:avLst/>
          </a:prstGeom>
          <a:ln w="19050">
            <a:solidFill>
              <a:schemeClr val="accent3"/>
            </a:solidFill>
            <a:tailEnd type="oval"/>
          </a:ln>
        </p:spPr>
        <p:style>
          <a:lnRef idx="1">
            <a:schemeClr val="accent1"/>
          </a:lnRef>
          <a:fillRef idx="0">
            <a:schemeClr val="accent1"/>
          </a:fillRef>
          <a:effectRef idx="0">
            <a:schemeClr val="accent1"/>
          </a:effectRef>
          <a:fontRef idx="minor">
            <a:schemeClr val="tx1"/>
          </a:fontRef>
        </p:style>
      </p:cxnSp>
      <p:sp>
        <p:nvSpPr>
          <p:cNvPr id="67" name="Speech Bubble: Rectangle 66">
            <a:extLst>
              <a:ext uri="{FF2B5EF4-FFF2-40B4-BE49-F238E27FC236}">
                <a16:creationId xmlns:a16="http://schemas.microsoft.com/office/drawing/2014/main" id="{94EFE786-3807-4E7C-871A-A16DF0DDD204}"/>
              </a:ext>
            </a:extLst>
          </p:cNvPr>
          <p:cNvSpPr/>
          <p:nvPr/>
        </p:nvSpPr>
        <p:spPr>
          <a:xfrm>
            <a:off x="8410819" y="1258912"/>
            <a:ext cx="2970063" cy="852150"/>
          </a:xfrm>
          <a:prstGeom prst="wedgeRectCallout">
            <a:avLst>
              <a:gd name="adj1" fmla="val 47212"/>
              <a:gd name="adj2" fmla="val 24478"/>
            </a:avLst>
          </a:prstGeom>
          <a:solidFill>
            <a:schemeClr val="accent3"/>
          </a:solidFill>
          <a:ln w="12700">
            <a:noFill/>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45720" rIns="4572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Arial" panose="020B0604020202020204"/>
                <a:ea typeface="+mn-ea"/>
                <a:cs typeface="+mn-cs"/>
              </a:rPr>
              <a:t>Service layer can host a digital twin representation of device such that device can  be allowed to sleep but its information can still be accessed from service layer</a:t>
            </a:r>
          </a:p>
        </p:txBody>
      </p:sp>
      <p:sp>
        <p:nvSpPr>
          <p:cNvPr id="68" name="Speech Bubble: Rectangle 67">
            <a:extLst>
              <a:ext uri="{FF2B5EF4-FFF2-40B4-BE49-F238E27FC236}">
                <a16:creationId xmlns:a16="http://schemas.microsoft.com/office/drawing/2014/main" id="{7E011AE1-0F73-4B8D-8202-A171D4248674}"/>
              </a:ext>
            </a:extLst>
          </p:cNvPr>
          <p:cNvSpPr/>
          <p:nvPr/>
        </p:nvSpPr>
        <p:spPr>
          <a:xfrm>
            <a:off x="4440962" y="5576236"/>
            <a:ext cx="3589267" cy="792948"/>
          </a:xfrm>
          <a:prstGeom prst="wedgeRectCallout">
            <a:avLst>
              <a:gd name="adj1" fmla="val 47212"/>
              <a:gd name="adj2" fmla="val 24478"/>
            </a:avLst>
          </a:prstGeom>
          <a:solidFill>
            <a:schemeClr val="accent3"/>
          </a:solidFill>
          <a:ln w="12700">
            <a:noFill/>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45720" rIns="4572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Arial" panose="020B0604020202020204"/>
                <a:ea typeface="+mn-ea"/>
                <a:cs typeface="+mn-cs"/>
              </a:rPr>
              <a:t>Service layer can monitor device reachability status and notify apps when changes occur such that apps can more efficiently schedule their communication with devices</a:t>
            </a:r>
          </a:p>
        </p:txBody>
      </p:sp>
      <p:cxnSp>
        <p:nvCxnSpPr>
          <p:cNvPr id="69" name="Straight Connector 68">
            <a:extLst>
              <a:ext uri="{FF2B5EF4-FFF2-40B4-BE49-F238E27FC236}">
                <a16:creationId xmlns:a16="http://schemas.microsoft.com/office/drawing/2014/main" id="{1F16F31B-4A8D-4117-BB34-8A736F4F8806}"/>
              </a:ext>
            </a:extLst>
          </p:cNvPr>
          <p:cNvCxnSpPr>
            <a:cxnSpLocks/>
            <a:stCxn id="67" idx="2"/>
          </p:cNvCxnSpPr>
          <p:nvPr/>
        </p:nvCxnSpPr>
        <p:spPr>
          <a:xfrm flipH="1">
            <a:off x="9787728" y="2111062"/>
            <a:ext cx="108123" cy="509849"/>
          </a:xfrm>
          <a:prstGeom prst="line">
            <a:avLst/>
          </a:prstGeom>
          <a:ln w="19050">
            <a:solidFill>
              <a:schemeClr val="accent3"/>
            </a:solidFill>
            <a:tailEnd type="ova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236D1136-3440-48E4-95D5-986A585542C2}"/>
              </a:ext>
            </a:extLst>
          </p:cNvPr>
          <p:cNvCxnSpPr>
            <a:cxnSpLocks/>
          </p:cNvCxnSpPr>
          <p:nvPr/>
        </p:nvCxnSpPr>
        <p:spPr>
          <a:xfrm flipH="1" flipV="1">
            <a:off x="5589242" y="4214683"/>
            <a:ext cx="10546" cy="1418925"/>
          </a:xfrm>
          <a:prstGeom prst="line">
            <a:avLst/>
          </a:prstGeom>
          <a:ln w="19050">
            <a:solidFill>
              <a:schemeClr val="accent3"/>
            </a:solidFill>
            <a:tailEnd type="oval"/>
          </a:ln>
        </p:spPr>
        <p:style>
          <a:lnRef idx="1">
            <a:schemeClr val="accent1"/>
          </a:lnRef>
          <a:fillRef idx="0">
            <a:schemeClr val="accent1"/>
          </a:fillRef>
          <a:effectRef idx="0">
            <a:schemeClr val="accent1"/>
          </a:effectRef>
          <a:fontRef idx="minor">
            <a:schemeClr val="tx1"/>
          </a:fontRef>
        </p:style>
      </p:cxnSp>
      <p:sp>
        <p:nvSpPr>
          <p:cNvPr id="27" name="Title 26">
            <a:extLst>
              <a:ext uri="{FF2B5EF4-FFF2-40B4-BE49-F238E27FC236}">
                <a16:creationId xmlns:a16="http://schemas.microsoft.com/office/drawing/2014/main" id="{E423DB49-26EC-472F-9811-BFE19C567B50}"/>
              </a:ext>
            </a:extLst>
          </p:cNvPr>
          <p:cNvSpPr>
            <a:spLocks noGrp="1"/>
          </p:cNvSpPr>
          <p:nvPr>
            <p:ph type="title"/>
          </p:nvPr>
        </p:nvSpPr>
        <p:spPr>
          <a:xfrm>
            <a:off x="334696" y="275464"/>
            <a:ext cx="9000035" cy="1055121"/>
          </a:xfrm>
        </p:spPr>
        <p:txBody>
          <a:bodyPr>
            <a:normAutofit fontScale="90000"/>
          </a:bodyPr>
          <a:lstStyle/>
          <a:p>
            <a:r>
              <a:rPr lang="en-US" sz="3600" dirty="0"/>
              <a:t>Support for sleepy IoT devices</a:t>
            </a:r>
            <a:br>
              <a:rPr lang="en-US" sz="3600" dirty="0"/>
            </a:br>
            <a:endParaRPr lang="en-US" sz="3600" dirty="0"/>
          </a:p>
        </p:txBody>
      </p:sp>
    </p:spTree>
    <p:extLst>
      <p:ext uri="{BB962C8B-B14F-4D97-AF65-F5344CB8AC3E}">
        <p14:creationId xmlns:p14="http://schemas.microsoft.com/office/powerpoint/2010/main" val="41208024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CBB571-B666-46BF-9FB0-E6EFB638DCCF}"/>
              </a:ext>
            </a:extLst>
          </p:cNvPr>
          <p:cNvSpPr>
            <a:spLocks noGrp="1"/>
          </p:cNvSpPr>
          <p:nvPr>
            <p:ph sz="half" idx="1"/>
          </p:nvPr>
        </p:nvSpPr>
        <p:spPr>
          <a:xfrm>
            <a:off x="1175205" y="1576728"/>
            <a:ext cx="9516450" cy="3909672"/>
          </a:xfrm>
        </p:spPr>
        <p:txBody>
          <a:bodyPr vert="horz" lIns="91440" tIns="45720" rIns="91440" bIns="45720" rtlCol="0" anchor="ctr">
            <a:normAutofit/>
          </a:bodyPr>
          <a:lstStyle/>
          <a:p>
            <a:pPr marL="457200" lvl="1" indent="0" algn="ctr">
              <a:buNone/>
            </a:pPr>
            <a:r>
              <a:rPr lang="en-US" sz="3600" b="1" dirty="0">
                <a:solidFill>
                  <a:srgbClr val="C00000"/>
                </a:solidFill>
              </a:rPr>
              <a:t>Shortcomings / opportunities for further improvements and enhancements to oneM2M that could enable more sustainable IoT deployments</a:t>
            </a:r>
            <a:endParaRPr lang="en-US" dirty="0">
              <a:latin typeface="Myriad Pro"/>
            </a:endParaRPr>
          </a:p>
        </p:txBody>
      </p:sp>
    </p:spTree>
    <p:extLst>
      <p:ext uri="{BB962C8B-B14F-4D97-AF65-F5344CB8AC3E}">
        <p14:creationId xmlns:p14="http://schemas.microsoft.com/office/powerpoint/2010/main" val="30679771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CBB571-B666-46BF-9FB0-E6EFB638DCCF}"/>
              </a:ext>
            </a:extLst>
          </p:cNvPr>
          <p:cNvSpPr>
            <a:spLocks noGrp="1"/>
          </p:cNvSpPr>
          <p:nvPr>
            <p:ph sz="half" idx="1"/>
          </p:nvPr>
        </p:nvSpPr>
        <p:spPr>
          <a:xfrm>
            <a:off x="445461" y="1616364"/>
            <a:ext cx="10712066" cy="4384940"/>
          </a:xfrm>
        </p:spPr>
        <p:txBody>
          <a:bodyPr vert="horz" lIns="91440" tIns="45720" rIns="91440" bIns="45720" rtlCol="0" anchor="t">
            <a:normAutofit/>
          </a:bodyPr>
          <a:lstStyle/>
          <a:p>
            <a:r>
              <a:rPr lang="en-US" sz="3000" dirty="0">
                <a:latin typeface="Myriad Pro"/>
              </a:rPr>
              <a:t>Collaborate with others to continue to identify additional oneM2M features well-aligned with IoT sustainability</a:t>
            </a:r>
          </a:p>
          <a:p>
            <a:pPr lvl="1"/>
            <a:r>
              <a:rPr lang="en-US" sz="2600" dirty="0">
                <a:latin typeface="Myriad Pro"/>
              </a:rPr>
              <a:t>E.g., Interworking, SDT, semantics, etc.</a:t>
            </a:r>
          </a:p>
          <a:p>
            <a:pPr marL="0" indent="0">
              <a:buNone/>
            </a:pPr>
            <a:endParaRPr lang="en-US" sz="3000" dirty="0">
              <a:latin typeface="Myriad Pro"/>
            </a:endParaRPr>
          </a:p>
          <a:p>
            <a:r>
              <a:rPr lang="en-US" sz="3000" dirty="0">
                <a:latin typeface="Myriad Pro"/>
              </a:rPr>
              <a:t>Start to identify shortcomings / opportunities for further improvements and enhancements to oneM2M that could enable more sustainable IoT deployments</a:t>
            </a:r>
          </a:p>
        </p:txBody>
      </p:sp>
      <p:sp>
        <p:nvSpPr>
          <p:cNvPr id="5" name="Title 1">
            <a:extLst>
              <a:ext uri="{FF2B5EF4-FFF2-40B4-BE49-F238E27FC236}">
                <a16:creationId xmlns:a16="http://schemas.microsoft.com/office/drawing/2014/main" id="{35C8306D-F11D-41C6-BE4D-8176C85570AF}"/>
              </a:ext>
            </a:extLst>
          </p:cNvPr>
          <p:cNvSpPr>
            <a:spLocks noGrp="1"/>
          </p:cNvSpPr>
          <p:nvPr>
            <p:ph type="title"/>
          </p:nvPr>
        </p:nvSpPr>
        <p:spPr>
          <a:xfrm>
            <a:off x="334696" y="0"/>
            <a:ext cx="9737980" cy="1173570"/>
          </a:xfrm>
        </p:spPr>
        <p:txBody>
          <a:bodyPr>
            <a:normAutofit/>
          </a:bodyPr>
          <a:lstStyle/>
          <a:p>
            <a:r>
              <a:rPr lang="en-US" dirty="0">
                <a:latin typeface="Myriad Pro"/>
              </a:rPr>
              <a:t>Next Steps</a:t>
            </a:r>
            <a:endParaRPr lang="en-US" dirty="0"/>
          </a:p>
        </p:txBody>
      </p:sp>
    </p:spTree>
    <p:extLst>
      <p:ext uri="{BB962C8B-B14F-4D97-AF65-F5344CB8AC3E}">
        <p14:creationId xmlns:p14="http://schemas.microsoft.com/office/powerpoint/2010/main" val="15163354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CBB571-B666-46BF-9FB0-E6EFB638DCCF}"/>
              </a:ext>
            </a:extLst>
          </p:cNvPr>
          <p:cNvSpPr>
            <a:spLocks noGrp="1"/>
          </p:cNvSpPr>
          <p:nvPr>
            <p:ph sz="half" idx="1"/>
          </p:nvPr>
        </p:nvSpPr>
        <p:spPr>
          <a:xfrm>
            <a:off x="334696" y="1530546"/>
            <a:ext cx="9516450" cy="4634144"/>
          </a:xfrm>
        </p:spPr>
        <p:txBody>
          <a:bodyPr vert="horz" lIns="91440" tIns="45720" rIns="91440" bIns="45720" rtlCol="0" anchor="t">
            <a:normAutofit/>
          </a:bodyPr>
          <a:lstStyle/>
          <a:p>
            <a:pPr lvl="1"/>
            <a:r>
              <a:rPr lang="en-US" sz="2600" dirty="0">
                <a:latin typeface="Myriad Pro"/>
              </a:rPr>
              <a:t>Review of oneM2M specifications to identify aspects/features that are already well-aligned with IoT sustainability and that can provide value-add sustainability.</a:t>
            </a:r>
          </a:p>
          <a:p>
            <a:pPr lvl="2"/>
            <a:r>
              <a:rPr lang="en-US" sz="2200" dirty="0">
                <a:latin typeface="Myriad Pro"/>
              </a:rPr>
              <a:t>E.g., Aspects/features that can make IoT deployments more sustainable</a:t>
            </a:r>
          </a:p>
          <a:p>
            <a:pPr lvl="2"/>
            <a:r>
              <a:rPr lang="en-US" sz="2200" dirty="0">
                <a:latin typeface="Myriad Pro"/>
              </a:rPr>
              <a:t>E.g., Aspects/features that can help society reach sustainability goals</a:t>
            </a:r>
          </a:p>
          <a:p>
            <a:pPr lvl="1"/>
            <a:endParaRPr lang="en-US" dirty="0">
              <a:latin typeface="Myriad Pro"/>
            </a:endParaRPr>
          </a:p>
          <a:p>
            <a:pPr lvl="1"/>
            <a:r>
              <a:rPr lang="en-US" sz="2600" dirty="0">
                <a:latin typeface="Myriad Pro"/>
              </a:rPr>
              <a:t>Review of oneM2M specifications to identify aspects/features where there may be opportunities for further improvements / enhancements to enable implementations of the standard to be deployed more sustainably or to enable the standard to further help society meet its sustainability goals.</a:t>
            </a:r>
          </a:p>
          <a:p>
            <a:pPr marL="457200" lvl="1" indent="0">
              <a:buNone/>
            </a:pPr>
            <a:endParaRPr lang="en-US" sz="2600" dirty="0">
              <a:latin typeface="Myriad Pro"/>
            </a:endParaRPr>
          </a:p>
          <a:p>
            <a:pPr marL="457200" lvl="1" indent="0">
              <a:buNone/>
            </a:pPr>
            <a:endParaRPr lang="en-US" dirty="0">
              <a:latin typeface="Myriad Pro"/>
            </a:endParaRPr>
          </a:p>
        </p:txBody>
      </p:sp>
      <p:sp>
        <p:nvSpPr>
          <p:cNvPr id="5" name="Title 1">
            <a:extLst>
              <a:ext uri="{FF2B5EF4-FFF2-40B4-BE49-F238E27FC236}">
                <a16:creationId xmlns:a16="http://schemas.microsoft.com/office/drawing/2014/main" id="{35C8306D-F11D-41C6-BE4D-8176C85570AF}"/>
              </a:ext>
            </a:extLst>
          </p:cNvPr>
          <p:cNvSpPr>
            <a:spLocks noGrp="1"/>
          </p:cNvSpPr>
          <p:nvPr>
            <p:ph type="title"/>
          </p:nvPr>
        </p:nvSpPr>
        <p:spPr>
          <a:xfrm>
            <a:off x="334696" y="0"/>
            <a:ext cx="9737980" cy="1173570"/>
          </a:xfrm>
        </p:spPr>
        <p:txBody>
          <a:bodyPr>
            <a:normAutofit/>
          </a:bodyPr>
          <a:lstStyle/>
          <a:p>
            <a:r>
              <a:rPr lang="en-US" dirty="0">
                <a:latin typeface="Myriad Pro"/>
              </a:rPr>
              <a:t>Outline</a:t>
            </a:r>
            <a:endParaRPr lang="en-US" dirty="0"/>
          </a:p>
        </p:txBody>
      </p:sp>
    </p:spTree>
    <p:extLst>
      <p:ext uri="{BB962C8B-B14F-4D97-AF65-F5344CB8AC3E}">
        <p14:creationId xmlns:p14="http://schemas.microsoft.com/office/powerpoint/2010/main" val="35177351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CBB571-B666-46BF-9FB0-E6EFB638DCCF}"/>
              </a:ext>
            </a:extLst>
          </p:cNvPr>
          <p:cNvSpPr>
            <a:spLocks noGrp="1"/>
          </p:cNvSpPr>
          <p:nvPr>
            <p:ph sz="half" idx="1"/>
          </p:nvPr>
        </p:nvSpPr>
        <p:spPr>
          <a:xfrm>
            <a:off x="1175205" y="1576728"/>
            <a:ext cx="9516450" cy="4112872"/>
          </a:xfrm>
        </p:spPr>
        <p:txBody>
          <a:bodyPr vert="horz" lIns="91440" tIns="45720" rIns="91440" bIns="45720" rtlCol="0" anchor="ctr">
            <a:normAutofit/>
          </a:bodyPr>
          <a:lstStyle/>
          <a:p>
            <a:pPr marL="457200" lvl="1" indent="0" algn="ctr">
              <a:buNone/>
            </a:pPr>
            <a:r>
              <a:rPr lang="en-US" sz="3600" b="1" dirty="0">
                <a:solidFill>
                  <a:srgbClr val="C00000"/>
                </a:solidFill>
              </a:rPr>
              <a:t>oneM2M features that enable more sustainable IoT deployments</a:t>
            </a:r>
            <a:endParaRPr lang="en-US" sz="3200" dirty="0">
              <a:latin typeface="Myriad Pro"/>
            </a:endParaRPr>
          </a:p>
          <a:p>
            <a:pPr marL="457200" lvl="1" indent="0">
              <a:buNone/>
            </a:pPr>
            <a:endParaRPr lang="en-US" dirty="0">
              <a:latin typeface="Myriad Pro"/>
            </a:endParaRPr>
          </a:p>
        </p:txBody>
      </p:sp>
    </p:spTree>
    <p:extLst>
      <p:ext uri="{BB962C8B-B14F-4D97-AF65-F5344CB8AC3E}">
        <p14:creationId xmlns:p14="http://schemas.microsoft.com/office/powerpoint/2010/main" val="10414550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463" y="-15248"/>
            <a:ext cx="9901518" cy="1325563"/>
          </a:xfrm>
        </p:spPr>
        <p:txBody>
          <a:bodyPr>
            <a:normAutofit/>
          </a:bodyPr>
          <a:lstStyle/>
          <a:p>
            <a:r>
              <a:rPr lang="en-US" sz="3600" b="1" dirty="0">
                <a:solidFill>
                  <a:srgbClr val="C00000"/>
                </a:solidFill>
              </a:rPr>
              <a:t>Streamlining IoT Message Sizes</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DB6849-9C56-6D4E-AA70-3E3466A866E9}" type="slidenum">
              <a:rPr kumimoji="0" lang="en-US" sz="1200" b="0" i="0" u="none" strike="noStrike" kern="1200" cap="none" spc="0" normalizeH="0" baseline="0" noProof="0" smtClean="0">
                <a:ln>
                  <a:noFill/>
                </a:ln>
                <a:solidFill>
                  <a:srgbClr val="A0A0A3">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srgbClr val="A0A0A3">
                  <a:tint val="75000"/>
                </a:srgbClr>
              </a:solidFill>
              <a:effectLst/>
              <a:uLnTx/>
              <a:uFillTx/>
              <a:latin typeface="Arial" panose="020B0604020202020204"/>
              <a:ea typeface="+mn-ea"/>
              <a:cs typeface="+mn-cs"/>
            </a:endParaRPr>
          </a:p>
        </p:txBody>
      </p:sp>
      <p:grpSp>
        <p:nvGrpSpPr>
          <p:cNvPr id="19" name="Group 18">
            <a:extLst>
              <a:ext uri="{FF2B5EF4-FFF2-40B4-BE49-F238E27FC236}">
                <a16:creationId xmlns:a16="http://schemas.microsoft.com/office/drawing/2014/main" id="{B744FB9C-E290-4301-A08F-F07067CA7297}"/>
              </a:ext>
            </a:extLst>
          </p:cNvPr>
          <p:cNvGrpSpPr/>
          <p:nvPr/>
        </p:nvGrpSpPr>
        <p:grpSpPr>
          <a:xfrm>
            <a:off x="2052671" y="2347301"/>
            <a:ext cx="7924799" cy="3654815"/>
            <a:chOff x="1127464" y="1549183"/>
            <a:chExt cx="9605639" cy="4520938"/>
          </a:xfrm>
        </p:grpSpPr>
        <p:grpSp>
          <p:nvGrpSpPr>
            <p:cNvPr id="3" name="Group 2"/>
            <p:cNvGrpSpPr/>
            <p:nvPr/>
          </p:nvGrpSpPr>
          <p:grpSpPr>
            <a:xfrm>
              <a:off x="1127464" y="1549183"/>
              <a:ext cx="9605639" cy="4520938"/>
              <a:chOff x="93296" y="1282701"/>
              <a:chExt cx="11121441" cy="4686300"/>
            </a:xfrm>
          </p:grpSpPr>
          <p:sp>
            <p:nvSpPr>
              <p:cNvPr id="23" name="Rectangle à coins arrondis 5"/>
              <p:cNvSpPr/>
              <p:nvPr/>
            </p:nvSpPr>
            <p:spPr bwMode="auto">
              <a:xfrm>
                <a:off x="93296" y="1282701"/>
                <a:ext cx="11121441" cy="4686300"/>
              </a:xfrm>
              <a:prstGeom prst="roundRect">
                <a:avLst>
                  <a:gd name="adj" fmla="val 5827"/>
                </a:avLst>
              </a:prstGeom>
              <a:solidFill>
                <a:schemeClr val="bg1"/>
              </a:solidFill>
              <a:ln w="38100">
                <a:solidFill>
                  <a:srgbClr val="B40000"/>
                </a:solidFill>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white"/>
                    </a:solidFill>
                    <a:effectLst/>
                    <a:uLnTx/>
                    <a:uFillTx/>
                    <a:latin typeface="Arial" panose="020B0604020202020204"/>
                    <a:ea typeface="+mn-ea"/>
                    <a:cs typeface="+mn-cs"/>
                  </a:rPr>
                  <a:t>Registration</a:t>
                </a:r>
              </a:p>
            </p:txBody>
          </p:sp>
          <p:sp>
            <p:nvSpPr>
              <p:cNvPr id="6" name="Rectangle à coins arrondis 5"/>
              <p:cNvSpPr/>
              <p:nvPr/>
            </p:nvSpPr>
            <p:spPr bwMode="auto">
              <a:xfrm>
                <a:off x="313757" y="2088433"/>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Registration</a:t>
                </a:r>
              </a:p>
            </p:txBody>
          </p:sp>
          <p:sp>
            <p:nvSpPr>
              <p:cNvPr id="7" name="Rectangle à coins arrondis 6"/>
              <p:cNvSpPr/>
              <p:nvPr/>
            </p:nvSpPr>
            <p:spPr bwMode="auto">
              <a:xfrm>
                <a:off x="3912005" y="3357686"/>
                <a:ext cx="1582796" cy="1046965"/>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Group Management</a:t>
                </a:r>
              </a:p>
            </p:txBody>
          </p:sp>
          <p:sp>
            <p:nvSpPr>
              <p:cNvPr id="8" name="Rectangle à coins arrondis 7"/>
              <p:cNvSpPr/>
              <p:nvPr/>
            </p:nvSpPr>
            <p:spPr bwMode="auto">
              <a:xfrm>
                <a:off x="3937530" y="2088433"/>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Security</a:t>
                </a:r>
              </a:p>
            </p:txBody>
          </p:sp>
          <p:sp>
            <p:nvSpPr>
              <p:cNvPr id="9" name="Rectangle à coins arrondis 8"/>
              <p:cNvSpPr/>
              <p:nvPr/>
            </p:nvSpPr>
            <p:spPr bwMode="auto">
              <a:xfrm>
                <a:off x="5739933" y="2102534"/>
                <a:ext cx="1582797" cy="1046965"/>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Discovery</a:t>
                </a:r>
              </a:p>
            </p:txBody>
          </p:sp>
          <p:sp>
            <p:nvSpPr>
              <p:cNvPr id="10" name="Rectangle à coins arrondis 9"/>
              <p:cNvSpPr/>
              <p:nvPr/>
            </p:nvSpPr>
            <p:spPr bwMode="auto">
              <a:xfrm>
                <a:off x="7551821" y="2088872"/>
                <a:ext cx="1582797" cy="1046968"/>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Data Management &amp; Repository </a:t>
                </a:r>
              </a:p>
            </p:txBody>
          </p:sp>
          <p:sp>
            <p:nvSpPr>
              <p:cNvPr id="11" name="Rectangle à coins arrondis 10"/>
              <p:cNvSpPr/>
              <p:nvPr/>
            </p:nvSpPr>
            <p:spPr bwMode="auto">
              <a:xfrm>
                <a:off x="5770242" y="3344212"/>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Application &amp; Service Management</a:t>
                </a:r>
              </a:p>
            </p:txBody>
          </p:sp>
          <p:sp>
            <p:nvSpPr>
              <p:cNvPr id="12" name="Rectangle à coins arrondis 11"/>
              <p:cNvSpPr/>
              <p:nvPr/>
            </p:nvSpPr>
            <p:spPr bwMode="auto">
              <a:xfrm>
                <a:off x="326771" y="3340167"/>
                <a:ext cx="1582796" cy="1046965"/>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Device Management</a:t>
                </a:r>
              </a:p>
            </p:txBody>
          </p:sp>
          <p:sp>
            <p:nvSpPr>
              <p:cNvPr id="13" name="Rectangle à coins arrondis 12"/>
              <p:cNvSpPr/>
              <p:nvPr/>
            </p:nvSpPr>
            <p:spPr bwMode="auto">
              <a:xfrm>
                <a:off x="2115229" y="3344212"/>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Subscription &amp; Notification</a:t>
                </a:r>
              </a:p>
            </p:txBody>
          </p:sp>
          <p:sp>
            <p:nvSpPr>
              <p:cNvPr id="14" name="Rectangle à coins arrondis 13"/>
              <p:cNvSpPr/>
              <p:nvPr/>
            </p:nvSpPr>
            <p:spPr bwMode="auto">
              <a:xfrm>
                <a:off x="2125644" y="2102534"/>
                <a:ext cx="1582796" cy="1046965"/>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Communication Management</a:t>
                </a:r>
              </a:p>
            </p:txBody>
          </p:sp>
          <p:sp>
            <p:nvSpPr>
              <p:cNvPr id="15" name="Rectangle à coins arrondis 14"/>
              <p:cNvSpPr/>
              <p:nvPr/>
            </p:nvSpPr>
            <p:spPr bwMode="auto">
              <a:xfrm>
                <a:off x="9362773" y="3357685"/>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Service Charging &amp; Accounting</a:t>
                </a:r>
              </a:p>
            </p:txBody>
          </p:sp>
          <p:sp>
            <p:nvSpPr>
              <p:cNvPr id="16" name="Rectangle à coins arrondis 15"/>
              <p:cNvSpPr/>
              <p:nvPr/>
            </p:nvSpPr>
            <p:spPr bwMode="auto">
              <a:xfrm>
                <a:off x="7584684" y="3358777"/>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Location</a:t>
                </a:r>
              </a:p>
            </p:txBody>
          </p:sp>
          <p:sp>
            <p:nvSpPr>
              <p:cNvPr id="17" name="Rectangle à coins arrondis 16"/>
              <p:cNvSpPr/>
              <p:nvPr/>
            </p:nvSpPr>
            <p:spPr bwMode="auto">
              <a:xfrm>
                <a:off x="1306974" y="4614571"/>
                <a:ext cx="1582796" cy="1046965"/>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Network Service Exposure</a:t>
                </a:r>
              </a:p>
            </p:txBody>
          </p:sp>
          <p:sp>
            <p:nvSpPr>
              <p:cNvPr id="21" name="Rectangle à coins arrondis 16"/>
              <p:cNvSpPr/>
              <p:nvPr/>
            </p:nvSpPr>
            <p:spPr bwMode="auto">
              <a:xfrm>
                <a:off x="9354223" y="2088433"/>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Semantics </a:t>
                </a:r>
              </a:p>
            </p:txBody>
          </p:sp>
          <p:sp>
            <p:nvSpPr>
              <p:cNvPr id="22" name="Rectangle à coins arrondis 16"/>
              <p:cNvSpPr/>
              <p:nvPr/>
            </p:nvSpPr>
            <p:spPr bwMode="auto">
              <a:xfrm>
                <a:off x="3100048" y="4597663"/>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Transaction Management </a:t>
                </a:r>
              </a:p>
            </p:txBody>
          </p:sp>
          <p:sp>
            <p:nvSpPr>
              <p:cNvPr id="24" name="TextBox 23"/>
              <p:cNvSpPr txBox="1"/>
              <p:nvPr/>
            </p:nvSpPr>
            <p:spPr>
              <a:xfrm>
                <a:off x="1139946" y="1386337"/>
                <a:ext cx="3594099" cy="4147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C00000"/>
                    </a:solidFill>
                    <a:effectLst/>
                    <a:uLnTx/>
                    <a:uFillTx/>
                    <a:latin typeface="Arial" panose="020B0604020202020204"/>
                    <a:ea typeface="+mn-ea"/>
                    <a:cs typeface="+mn-cs"/>
                  </a:rPr>
                  <a:t>Service Layer</a:t>
                </a:r>
              </a:p>
            </p:txBody>
          </p:sp>
          <p:pic>
            <p:nvPicPr>
              <p:cNvPr id="25" name="Picture 10" descr="C:\Users\Jayeeta\AppData\Local\Microsoft\Windows\INetCache\Content.Word\oneM2M Logo_HighRe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2912" y="1404157"/>
                <a:ext cx="707035"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 name="Group 17">
              <a:extLst>
                <a:ext uri="{FF2B5EF4-FFF2-40B4-BE49-F238E27FC236}">
                  <a16:creationId xmlns:a16="http://schemas.microsoft.com/office/drawing/2014/main" id="{0B53F38C-F984-4B1B-83A1-4A1910CEF7EB}"/>
                </a:ext>
              </a:extLst>
            </p:cNvPr>
            <p:cNvGrpSpPr/>
            <p:nvPr/>
          </p:nvGrpSpPr>
          <p:grpSpPr>
            <a:xfrm>
              <a:off x="5281963" y="4747169"/>
              <a:ext cx="4482177" cy="1010025"/>
              <a:chOff x="5281963" y="4747169"/>
              <a:chExt cx="4482177" cy="1010025"/>
            </a:xfrm>
          </p:grpSpPr>
          <p:sp>
            <p:nvSpPr>
              <p:cNvPr id="29" name="Rectangle à coins arrondis 16">
                <a:extLst>
                  <a:ext uri="{FF2B5EF4-FFF2-40B4-BE49-F238E27FC236}">
                    <a16:creationId xmlns:a16="http://schemas.microsoft.com/office/drawing/2014/main" id="{73FE26DD-55AB-42C2-8F01-C2E1E5FEA253}"/>
                  </a:ext>
                </a:extLst>
              </p:cNvPr>
              <p:cNvSpPr/>
              <p:nvPr/>
            </p:nvSpPr>
            <p:spPr bwMode="auto">
              <a:xfrm>
                <a:off x="5281963" y="4747171"/>
                <a:ext cx="1367069" cy="1010023"/>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algn="ctr"/>
                <a:r>
                  <a:rPr lang="en-US" sz="1050" b="1" dirty="0">
                    <a:solidFill>
                      <a:prstClr val="white"/>
                    </a:solidFill>
                    <a:latin typeface="Arial" panose="020B0604020202020204"/>
                  </a:rPr>
                  <a:t>Time </a:t>
                </a:r>
              </a:p>
              <a:p>
                <a:pPr algn="ctr"/>
                <a:r>
                  <a:rPr lang="en-US" sz="1050" b="1" dirty="0">
                    <a:solidFill>
                      <a:prstClr val="white"/>
                    </a:solidFill>
                    <a:latin typeface="Arial" panose="020B0604020202020204"/>
                  </a:rPr>
                  <a:t>Management </a:t>
                </a:r>
              </a:p>
            </p:txBody>
          </p:sp>
          <p:sp>
            <p:nvSpPr>
              <p:cNvPr id="34" name="Rectangle à coins arrondis 16">
                <a:extLst>
                  <a:ext uri="{FF2B5EF4-FFF2-40B4-BE49-F238E27FC236}">
                    <a16:creationId xmlns:a16="http://schemas.microsoft.com/office/drawing/2014/main" id="{BF6E0A3E-B5CE-4485-83EF-8D65EA4F773C}"/>
                  </a:ext>
                </a:extLst>
              </p:cNvPr>
              <p:cNvSpPr/>
              <p:nvPr/>
            </p:nvSpPr>
            <p:spPr bwMode="auto">
              <a:xfrm>
                <a:off x="6839517" y="4747170"/>
                <a:ext cx="1367069" cy="1010023"/>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algn="ctr"/>
                <a:r>
                  <a:rPr lang="en-US" sz="1050" b="1" dirty="0">
                    <a:solidFill>
                      <a:prstClr val="white"/>
                    </a:solidFill>
                    <a:latin typeface="Arial" panose="020B0604020202020204"/>
                  </a:rPr>
                  <a:t>Session </a:t>
                </a:r>
              </a:p>
              <a:p>
                <a:pPr algn="ctr"/>
                <a:r>
                  <a:rPr lang="en-US" sz="1050" b="1" dirty="0">
                    <a:solidFill>
                      <a:prstClr val="white"/>
                    </a:solidFill>
                    <a:latin typeface="Arial" panose="020B0604020202020204"/>
                  </a:rPr>
                  <a:t>Management </a:t>
                </a:r>
              </a:p>
            </p:txBody>
          </p:sp>
          <p:sp>
            <p:nvSpPr>
              <p:cNvPr id="35" name="Rectangle à coins arrondis 16">
                <a:extLst>
                  <a:ext uri="{FF2B5EF4-FFF2-40B4-BE49-F238E27FC236}">
                    <a16:creationId xmlns:a16="http://schemas.microsoft.com/office/drawing/2014/main" id="{40E1A5B5-B3E9-45D8-AF25-62C5558E9C36}"/>
                  </a:ext>
                </a:extLst>
              </p:cNvPr>
              <p:cNvSpPr/>
              <p:nvPr/>
            </p:nvSpPr>
            <p:spPr bwMode="auto">
              <a:xfrm>
                <a:off x="8397071" y="4747169"/>
                <a:ext cx="1367069" cy="1010023"/>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algn="ctr"/>
                <a:r>
                  <a:rPr lang="en-US" sz="1050" b="1" dirty="0">
                    <a:solidFill>
                      <a:prstClr val="white"/>
                    </a:solidFill>
                    <a:latin typeface="Arial" panose="020B0604020202020204"/>
                  </a:rPr>
                  <a:t>Process </a:t>
                </a:r>
              </a:p>
              <a:p>
                <a:pPr algn="ctr"/>
                <a:r>
                  <a:rPr lang="en-US" sz="1050" b="1" dirty="0">
                    <a:solidFill>
                      <a:prstClr val="white"/>
                    </a:solidFill>
                    <a:latin typeface="Arial" panose="020B0604020202020204"/>
                  </a:rPr>
                  <a:t>Management </a:t>
                </a:r>
              </a:p>
            </p:txBody>
          </p:sp>
        </p:grpSp>
      </p:grpSp>
      <p:cxnSp>
        <p:nvCxnSpPr>
          <p:cNvPr id="64" name="Straight Connector 63">
            <a:extLst>
              <a:ext uri="{FF2B5EF4-FFF2-40B4-BE49-F238E27FC236}">
                <a16:creationId xmlns:a16="http://schemas.microsoft.com/office/drawing/2014/main" id="{E970B934-5AF4-4FD0-ADD3-3ED462953CC1}"/>
              </a:ext>
            </a:extLst>
          </p:cNvPr>
          <p:cNvCxnSpPr>
            <a:cxnSpLocks/>
          </p:cNvCxnSpPr>
          <p:nvPr/>
        </p:nvCxnSpPr>
        <p:spPr>
          <a:xfrm flipH="1">
            <a:off x="4368546" y="2633345"/>
            <a:ext cx="662690" cy="451177"/>
          </a:xfrm>
          <a:prstGeom prst="line">
            <a:avLst/>
          </a:prstGeom>
          <a:ln w="19050">
            <a:solidFill>
              <a:schemeClr val="accent3"/>
            </a:solidFill>
            <a:tailEnd type="oval"/>
          </a:ln>
        </p:spPr>
        <p:style>
          <a:lnRef idx="1">
            <a:schemeClr val="accent1"/>
          </a:lnRef>
          <a:fillRef idx="0">
            <a:schemeClr val="accent1"/>
          </a:fillRef>
          <a:effectRef idx="0">
            <a:schemeClr val="accent1"/>
          </a:effectRef>
          <a:fontRef idx="minor">
            <a:schemeClr val="tx1"/>
          </a:fontRef>
        </p:style>
      </p:cxnSp>
      <p:sp>
        <p:nvSpPr>
          <p:cNvPr id="67" name="Speech Bubble: Rectangle 66">
            <a:extLst>
              <a:ext uri="{FF2B5EF4-FFF2-40B4-BE49-F238E27FC236}">
                <a16:creationId xmlns:a16="http://schemas.microsoft.com/office/drawing/2014/main" id="{94EFE786-3807-4E7C-871A-A16DF0DDD204}"/>
              </a:ext>
            </a:extLst>
          </p:cNvPr>
          <p:cNvSpPr/>
          <p:nvPr/>
        </p:nvSpPr>
        <p:spPr>
          <a:xfrm>
            <a:off x="4479638" y="1558690"/>
            <a:ext cx="4959927" cy="1080444"/>
          </a:xfrm>
          <a:prstGeom prst="wedgeRectCallout">
            <a:avLst>
              <a:gd name="adj1" fmla="val 47212"/>
              <a:gd name="adj2" fmla="val 24478"/>
            </a:avLst>
          </a:prstGeom>
          <a:solidFill>
            <a:schemeClr val="accent3"/>
          </a:solidFill>
          <a:ln w="12700">
            <a:noFill/>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45720" rIns="45720" anchor="ctr"/>
          <a:lstStyle/>
          <a:p>
            <a:r>
              <a:rPr lang="en-US" sz="1100" b="1" dirty="0">
                <a:solidFill>
                  <a:schemeClr val="bg1"/>
                </a:solidFill>
                <a:latin typeface="Arial" panose="020B0604020202020204"/>
              </a:rPr>
              <a:t>Service layer can help streamline the size of messages that IoT devices need to generate and send without  losing information. Service layer can apply a message profile to enrich messages it receives from IoT devices with additional metadata. This can reduce overhead on devices and networks while not sacrificing info that is useful to the apps that consume this data.  </a:t>
            </a:r>
          </a:p>
        </p:txBody>
      </p:sp>
      <p:cxnSp>
        <p:nvCxnSpPr>
          <p:cNvPr id="69" name="Straight Connector 68">
            <a:extLst>
              <a:ext uri="{FF2B5EF4-FFF2-40B4-BE49-F238E27FC236}">
                <a16:creationId xmlns:a16="http://schemas.microsoft.com/office/drawing/2014/main" id="{1F16F31B-4A8D-4117-BB34-8A736F4F8806}"/>
              </a:ext>
            </a:extLst>
          </p:cNvPr>
          <p:cNvCxnSpPr>
            <a:cxnSpLocks/>
          </p:cNvCxnSpPr>
          <p:nvPr/>
        </p:nvCxnSpPr>
        <p:spPr>
          <a:xfrm flipH="1">
            <a:off x="7614437" y="2579881"/>
            <a:ext cx="108123" cy="509849"/>
          </a:xfrm>
          <a:prstGeom prst="line">
            <a:avLst/>
          </a:prstGeom>
          <a:ln w="19050">
            <a:solidFill>
              <a:schemeClr val="accent3"/>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00970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B70EC-7560-409F-988F-166874C71977}"/>
              </a:ext>
            </a:extLst>
          </p:cNvPr>
          <p:cNvSpPr>
            <a:spLocks noGrp="1"/>
          </p:cNvSpPr>
          <p:nvPr>
            <p:ph type="title"/>
          </p:nvPr>
        </p:nvSpPr>
        <p:spPr>
          <a:xfrm>
            <a:off x="1343024" y="0"/>
            <a:ext cx="8964757" cy="1173570"/>
          </a:xfrm>
        </p:spPr>
        <p:txBody>
          <a:bodyPr>
            <a:noAutofit/>
          </a:bodyPr>
          <a:lstStyle/>
          <a:p>
            <a:pPr algn="ctr"/>
            <a:r>
              <a:rPr lang="en-US" sz="3600" dirty="0"/>
              <a:t>IoT Message Streamlining Example</a:t>
            </a:r>
          </a:p>
        </p:txBody>
      </p:sp>
      <p:cxnSp>
        <p:nvCxnSpPr>
          <p:cNvPr id="7" name="Elbow Connector 31">
            <a:extLst>
              <a:ext uri="{FF2B5EF4-FFF2-40B4-BE49-F238E27FC236}">
                <a16:creationId xmlns:a16="http://schemas.microsoft.com/office/drawing/2014/main" id="{CAE97481-555C-4C17-B73F-8434D5FAABFA}"/>
              </a:ext>
            </a:extLst>
          </p:cNvPr>
          <p:cNvCxnSpPr/>
          <p:nvPr/>
        </p:nvCxnSpPr>
        <p:spPr>
          <a:xfrm>
            <a:off x="1044543" y="2677561"/>
            <a:ext cx="289512" cy="3968"/>
          </a:xfrm>
          <a:prstGeom prst="bentConnector3">
            <a:avLst>
              <a:gd name="adj1" fmla="val 50000"/>
            </a:avLst>
          </a:prstGeom>
          <a:ln w="19050">
            <a:solidFill>
              <a:srgbClr val="A7A9AC"/>
            </a:solidFill>
          </a:ln>
        </p:spPr>
        <p:style>
          <a:lnRef idx="1">
            <a:schemeClr val="accent1"/>
          </a:lnRef>
          <a:fillRef idx="0">
            <a:schemeClr val="accent1"/>
          </a:fillRef>
          <a:effectRef idx="0">
            <a:schemeClr val="accent1"/>
          </a:effectRef>
          <a:fontRef idx="minor">
            <a:schemeClr val="tx1"/>
          </a:fontRef>
        </p:style>
      </p:cxnSp>
      <p:cxnSp>
        <p:nvCxnSpPr>
          <p:cNvPr id="8" name="Elbow Connector 33">
            <a:extLst>
              <a:ext uri="{FF2B5EF4-FFF2-40B4-BE49-F238E27FC236}">
                <a16:creationId xmlns:a16="http://schemas.microsoft.com/office/drawing/2014/main" id="{08BE4ADD-7864-45B1-BE30-CF23F3989E48}"/>
              </a:ext>
            </a:extLst>
          </p:cNvPr>
          <p:cNvCxnSpPr/>
          <p:nvPr/>
        </p:nvCxnSpPr>
        <p:spPr>
          <a:xfrm rot="5400000" flipH="1" flipV="1">
            <a:off x="1140790" y="2658411"/>
            <a:ext cx="203296" cy="139807"/>
          </a:xfrm>
          <a:prstGeom prst="bentConnector3">
            <a:avLst>
              <a:gd name="adj1" fmla="val 50000"/>
            </a:avLst>
          </a:prstGeom>
          <a:ln w="19050">
            <a:solidFill>
              <a:srgbClr val="A7A9AC"/>
            </a:solidFill>
          </a:ln>
        </p:spPr>
        <p:style>
          <a:lnRef idx="1">
            <a:schemeClr val="accent1"/>
          </a:lnRef>
          <a:fillRef idx="0">
            <a:schemeClr val="accent1"/>
          </a:fillRef>
          <a:effectRef idx="0">
            <a:schemeClr val="accent1"/>
          </a:effectRef>
          <a:fontRef idx="minor">
            <a:schemeClr val="tx1"/>
          </a:fontRef>
        </p:style>
      </p:cxnSp>
      <p:pic>
        <p:nvPicPr>
          <p:cNvPr id="9" name="Picture 3">
            <a:extLst>
              <a:ext uri="{FF2B5EF4-FFF2-40B4-BE49-F238E27FC236}">
                <a16:creationId xmlns:a16="http://schemas.microsoft.com/office/drawing/2014/main" id="{00CE2B3A-1F81-43F9-A43B-A9253AFFA73E}"/>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4688" b="47656" l="56250" r="89063">
                        <a14:foregroundMark x1="69531" y1="4688" x2="69531" y2="4688"/>
                        <a14:foregroundMark x1="69531" y1="17188" x2="69531" y2="17188"/>
                        <a14:foregroundMark x1="63281" y1="23438" x2="63281" y2="23438"/>
                        <a14:foregroundMark x1="69531" y1="47656" x2="69531" y2="47656"/>
                        <a14:backgroundMark x1="74219" y1="33594" x2="74219" y2="33594"/>
                      </a14:backgroundRemoval>
                    </a14:imgEffect>
                  </a14:imgLayer>
                </a14:imgProps>
              </a:ext>
              <a:ext uri="{28A0092B-C50C-407E-A947-70E740481C1C}">
                <a14:useLocalDpi xmlns:a14="http://schemas.microsoft.com/office/drawing/2010/main" val="0"/>
              </a:ext>
            </a:extLst>
          </a:blip>
          <a:srcRect l="56122" t="1578" r="11456" b="48123"/>
          <a:stretch/>
        </p:blipFill>
        <p:spPr bwMode="auto">
          <a:xfrm rot="1697995">
            <a:off x="1745904" y="1578434"/>
            <a:ext cx="252109" cy="391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a:extLst>
              <a:ext uri="{FF2B5EF4-FFF2-40B4-BE49-F238E27FC236}">
                <a16:creationId xmlns:a16="http://schemas.microsoft.com/office/drawing/2014/main" id="{BC6D7637-833B-4C8A-966A-FD31B053934B}"/>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0" b="98939" l="806" r="97581">
                        <a14:foregroundMark x1="19355" y1="18037" x2="19355" y2="18037"/>
                        <a14:foregroundMark x1="4839" y1="14589" x2="4839" y2="14589"/>
                        <a14:foregroundMark x1="5914" y1="4775" x2="5914" y2="4775"/>
                        <a14:foregroundMark x1="11022" y1="3448" x2="11022" y2="3448"/>
                        <a14:foregroundMark x1="3495" y1="2387" x2="3495" y2="2387"/>
                        <a14:foregroundMark x1="4301" y1="7427" x2="4301" y2="7427"/>
                        <a14:foregroundMark x1="5108" y1="11406" x2="5108" y2="11406"/>
                        <a14:foregroundMark x1="3495" y1="17772" x2="3495" y2="17772"/>
                        <a14:foregroundMark x1="51075" y1="4509" x2="51075" y2="4509"/>
                        <a14:foregroundMark x1="52419" y1="4509" x2="52419" y2="4509"/>
                        <a14:foregroundMark x1="60215" y1="3448" x2="60215" y2="3448"/>
                        <a14:foregroundMark x1="95699" y1="2918" x2="95699" y2="2918"/>
                        <a14:foregroundMark x1="91398" y1="6897" x2="91667" y2="6897"/>
                        <a14:foregroundMark x1="93817" y1="6366" x2="93817" y2="6366"/>
                        <a14:foregroundMark x1="93280" y1="3714" x2="93280" y2="3714"/>
                        <a14:foregroundMark x1="83602" y1="4509" x2="83602" y2="4509"/>
                        <a14:foregroundMark x1="95430" y1="14058" x2="95430" y2="14058"/>
                        <a14:foregroundMark x1="95161" y1="22812" x2="95161" y2="22812"/>
                        <a14:foregroundMark x1="95161" y1="29443" x2="95161" y2="29443"/>
                        <a14:foregroundMark x1="94624" y1="69761" x2="94624" y2="69761"/>
                        <a14:foregroundMark x1="94624" y1="75332" x2="94624" y2="75332"/>
                        <a14:foregroundMark x1="94624" y1="77719" x2="94624" y2="77719"/>
                        <a14:foregroundMark x1="77419" y1="75066" x2="77419" y2="75066"/>
                        <a14:foregroundMark x1="79570" y1="77984" x2="79570" y2="77984"/>
                        <a14:foregroundMark x1="65591" y1="75066" x2="65591" y2="75066"/>
                        <a14:foregroundMark x1="67742" y1="77984" x2="67742" y2="77984"/>
                        <a14:foregroundMark x1="76344" y1="78780" x2="76344" y2="78780"/>
                        <a14:foregroundMark x1="56989" y1="75332" x2="56989" y2="75332"/>
                        <a14:foregroundMark x1="52151" y1="76658" x2="52151" y2="76658"/>
                        <a14:foregroundMark x1="38978" y1="77454" x2="38978" y2="77454"/>
                        <a14:foregroundMark x1="27151" y1="76658" x2="27151" y2="76658"/>
                        <a14:foregroundMark x1="21774" y1="76393" x2="21774" y2="76393"/>
                        <a14:foregroundMark x1="9140" y1="75597" x2="9140" y2="75597"/>
                        <a14:foregroundMark x1="5914" y1="76393" x2="5914" y2="76393"/>
                        <a14:foregroundMark x1="8333" y1="77984" x2="8333" y2="77984"/>
                        <a14:foregroundMark x1="4032" y1="77454" x2="4032" y2="77454"/>
                        <a14:foregroundMark x1="3226" y1="70822" x2="3226" y2="70822"/>
                        <a14:foregroundMark x1="3495" y1="53050" x2="3495" y2="53050"/>
                        <a14:foregroundMark x1="3226" y1="42706" x2="3226" y2="42706"/>
                        <a14:foregroundMark x1="45430" y1="83554" x2="45430" y2="83554"/>
                        <a14:foregroundMark x1="43011" y1="80371" x2="43011" y2="80371"/>
                        <a14:foregroundMark x1="40860" y1="80902" x2="40860" y2="80902"/>
                        <a14:foregroundMark x1="40860" y1="83289" x2="40860" y2="83289"/>
                        <a14:foregroundMark x1="40860" y1="87003" x2="40860" y2="87003"/>
                        <a14:foregroundMark x1="57527" y1="88329" x2="57527" y2="88329"/>
                        <a14:foregroundMark x1="57796" y1="84350" x2="57796" y2="84350"/>
                        <a14:foregroundMark x1="57258" y1="81167" x2="57258" y2="81167"/>
                        <a14:foregroundMark x1="57258" y1="79841" x2="57258" y2="79841"/>
                        <a14:foregroundMark x1="50806" y1="80106" x2="50806" y2="80106"/>
                        <a14:foregroundMark x1="46505" y1="80106" x2="46505" y2="80106"/>
                        <a14:foregroundMark x1="40323" y1="93369" x2="40323" y2="93369"/>
                        <a14:foregroundMark x1="24194" y1="96021" x2="24194" y2="96021"/>
                        <a14:foregroundMark x1="27151" y1="96552" x2="27151" y2="96552"/>
                        <a14:foregroundMark x1="32527" y1="96286" x2="32527" y2="96286"/>
                        <a14:foregroundMark x1="42204" y1="96286" x2="42204" y2="96286"/>
                        <a14:foregroundMark x1="47849" y1="96021" x2="47849" y2="96021"/>
                        <a14:foregroundMark x1="53495" y1="96021" x2="53495" y2="96021"/>
                        <a14:foregroundMark x1="58065" y1="96552" x2="58065" y2="96552"/>
                        <a14:foregroundMark x1="69355" y1="96817" x2="69355" y2="96817"/>
                        <a14:foregroundMark x1="72043" y1="95756" x2="72043" y2="95756"/>
                        <a14:foregroundMark x1="73925" y1="94960" x2="73925" y2="94960"/>
                        <a14:foregroundMark x1="73925" y1="92308" x2="73925" y2="92308"/>
                        <a14:foregroundMark x1="73118" y1="90451" x2="73118" y2="90451"/>
                        <a14:foregroundMark x1="70968" y1="89390" x2="70968" y2="89390"/>
                        <a14:foregroundMark x1="66129" y1="89390" x2="66129" y2="89390"/>
                        <a14:foregroundMark x1="60215" y1="88859" x2="60215" y2="88859"/>
                        <a14:foregroundMark x1="57258" y1="85676" x2="57258" y2="85676"/>
                        <a14:foregroundMark x1="40591" y1="79841" x2="40591" y2="79841"/>
                        <a14:foregroundMark x1="41935" y1="84085" x2="41935" y2="84085"/>
                        <a14:foregroundMark x1="40860" y1="85146" x2="40860" y2="85146"/>
                        <a14:foregroundMark x1="40323" y1="89390" x2="40323" y2="89390"/>
                        <a14:foregroundMark x1="38978" y1="89390" x2="38978" y2="89390"/>
                        <a14:foregroundMark x1="35484" y1="89125" x2="35484" y2="89125"/>
                        <a14:foregroundMark x1="34409" y1="89125" x2="34409" y2="89125"/>
                        <a14:foregroundMark x1="31989" y1="89125" x2="31989" y2="89125"/>
                        <a14:foregroundMark x1="30645" y1="89125" x2="30645" y2="89125"/>
                        <a14:foregroundMark x1="27957" y1="89125" x2="27957" y2="89125"/>
                        <a14:foregroundMark x1="26344" y1="89390" x2="26344" y2="89390"/>
                        <a14:foregroundMark x1="27957" y1="94960" x2="27957" y2="94960"/>
                        <a14:foregroundMark x1="29301" y1="96817" x2="29301" y2="96817"/>
                        <a14:foregroundMark x1="34140" y1="97347" x2="34140" y2="97347"/>
                        <a14:foregroundMark x1="36828" y1="97082" x2="36828" y2="97082"/>
                        <a14:foregroundMark x1="42473" y1="97347" x2="42473" y2="97347"/>
                        <a14:foregroundMark x1="45430" y1="97082" x2="45430" y2="97082"/>
                        <a14:foregroundMark x1="49462" y1="97082" x2="49462" y2="97082"/>
                        <a14:foregroundMark x1="51882" y1="97082" x2="51882" y2="97082"/>
                        <a14:foregroundMark x1="55645" y1="97082" x2="55645" y2="97082"/>
                        <a14:foregroundMark x1="59946" y1="97082" x2="59946" y2="97082"/>
                        <a14:foregroundMark x1="62634" y1="96817" x2="62634" y2="96817"/>
                        <a14:foregroundMark x1="66129" y1="97082" x2="66129" y2="97082"/>
                        <a14:foregroundMark x1="71774" y1="97613" x2="71774" y2="97613"/>
                        <a14:foregroundMark x1="67742" y1="94430" x2="67742" y2="94430"/>
                        <a14:foregroundMark x1="67473" y1="95756" x2="67473" y2="95756"/>
                        <a14:foregroundMark x1="63978" y1="95491" x2="63978" y2="95491"/>
                        <a14:foregroundMark x1="57258" y1="82759" x2="57258" y2="82759"/>
                        <a14:foregroundMark x1="54570" y1="80106" x2="54570" y2="80106"/>
                        <a14:foregroundMark x1="52688" y1="79576" x2="52688" y2="79576"/>
                        <a14:foregroundMark x1="48118" y1="80106" x2="48118" y2="80106"/>
                        <a14:foregroundMark x1="48656" y1="81432" x2="48656" y2="81432"/>
                        <a14:foregroundMark x1="51075" y1="81167" x2="51075" y2="81167"/>
                        <a14:foregroundMark x1="54032" y1="81963" x2="54032" y2="81963"/>
                        <a14:foregroundMark x1="51075" y1="82228" x2="51075" y2="82228"/>
                        <a14:foregroundMark x1="49194" y1="82759" x2="49194" y2="82759"/>
                        <a14:foregroundMark x1="46237" y1="83820" x2="46237" y2="83820"/>
                        <a14:foregroundMark x1="44624" y1="84350" x2="45161" y2="84615"/>
                        <a14:foregroundMark x1="52957" y1="84085" x2="52957" y2="84085"/>
                        <a14:foregroundMark x1="48925" y1="85676" x2="48925" y2="85676"/>
                        <a14:foregroundMark x1="48387" y1="86472" x2="48387" y2="86472"/>
                        <a14:foregroundMark x1="59946" y1="77454" x2="59946" y2="77454"/>
                        <a14:foregroundMark x1="90054" y1="77719" x2="90054" y2="77719"/>
                        <a14:foregroundMark x1="4839" y1="19894" x2="4839" y2="19894"/>
                        <a14:foregroundMark x1="3495" y1="27056" x2="3495" y2="27056"/>
                        <a14:foregroundMark x1="3763" y1="30239" x2="3763" y2="30239"/>
                        <a14:foregroundMark x1="4301" y1="35279" x2="4301" y2="35279"/>
                        <a14:foregroundMark x1="7258" y1="3448" x2="7258" y2="3448"/>
                        <a14:foregroundMark x1="13978" y1="3714" x2="13978" y2="3714"/>
                        <a14:foregroundMark x1="19086" y1="3183" x2="19086" y2="3183"/>
                        <a14:foregroundMark x1="26344" y1="3448" x2="26344" y2="3448"/>
                        <a14:foregroundMark x1="31183" y1="3714" x2="31183" y2="3714"/>
                        <a14:foregroundMark x1="38441" y1="3183" x2="38441" y2="3183"/>
                        <a14:foregroundMark x1="53763" y1="89920" x2="53763" y2="89920"/>
                        <a14:foregroundMark x1="27151" y1="1857" x2="27151" y2="1857"/>
                        <a14:foregroundMark x1="32527" y1="1857" x2="32527" y2="1857"/>
                        <a14:foregroundMark x1="39247" y1="1326" x2="39247" y2="1326"/>
                        <a14:foregroundMark x1="50269" y1="2122" x2="50269" y2="2122"/>
                        <a14:foregroundMark x1="52957" y1="2918" x2="52957" y2="2918"/>
                        <a14:foregroundMark x1="55645" y1="1857" x2="55645" y2="1857"/>
                        <a14:foregroundMark x1="61022" y1="1857" x2="61022" y2="1857"/>
                        <a14:foregroundMark x1="66129" y1="2122" x2="66129" y2="2122"/>
                        <a14:foregroundMark x1="72312" y1="1857" x2="72312" y2="1857"/>
                        <a14:backgroundMark x1="5645" y1="796" x2="5645" y2="796"/>
                        <a14:backgroundMark x1="12366" y1="796" x2="12366" y2="796"/>
                        <a14:backgroundMark x1="40323" y1="265" x2="40323" y2="265"/>
                        <a14:backgroundMark x1="46774" y1="531" x2="46774" y2="531"/>
                        <a14:backgroundMark x1="57796" y1="531" x2="57796" y2="531"/>
                        <a14:backgroundMark x1="14516" y1="265" x2="14516" y2="265"/>
                        <a14:backgroundMark x1="19086" y1="796" x2="19086" y2="796"/>
                        <a14:backgroundMark x1="22312" y1="796" x2="22312" y2="796"/>
                        <a14:backgroundMark x1="24731" y1="796" x2="24731" y2="796"/>
                        <a14:backgroundMark x1="29301" y1="265" x2="29301" y2="265"/>
                        <a14:backgroundMark x1="32258" y1="265" x2="32258" y2="265"/>
                        <a14:backgroundMark x1="35215" y1="265" x2="35215" y2="265"/>
                        <a14:backgroundMark x1="51075" y1="796" x2="51075" y2="796"/>
                        <a14:backgroundMark x1="8871" y1="796" x2="8871" y2="796"/>
                        <a14:backgroundMark x1="54032" y1="796" x2="54032" y2="796"/>
                        <a14:backgroundMark x1="68280" y1="796" x2="68280" y2="796"/>
                        <a14:backgroundMark x1="37097" y1="796" x2="37097" y2="796"/>
                        <a14:backgroundMark x1="59677" y1="1061" x2="59677" y2="1061"/>
                        <a14:backgroundMark x1="62903" y1="796" x2="62903" y2="796"/>
                      </a14:backgroundRemoval>
                    </a14:imgEffect>
                  </a14:imgLayer>
                </a14:imgProps>
              </a:ext>
              <a:ext uri="{28A0092B-C50C-407E-A947-70E740481C1C}">
                <a14:useLocalDpi xmlns:a14="http://schemas.microsoft.com/office/drawing/2010/main" val="0"/>
              </a:ext>
            </a:extLst>
          </a:blip>
          <a:stretch>
            <a:fillRect/>
          </a:stretch>
        </p:blipFill>
        <p:spPr>
          <a:xfrm>
            <a:off x="10329150" y="1849733"/>
            <a:ext cx="1040241" cy="1054223"/>
          </a:xfrm>
          <a:prstGeom prst="rect">
            <a:avLst/>
          </a:prstGeom>
        </p:spPr>
      </p:pic>
      <p:cxnSp>
        <p:nvCxnSpPr>
          <p:cNvPr id="11" name="Elbow Connector 16">
            <a:extLst>
              <a:ext uri="{FF2B5EF4-FFF2-40B4-BE49-F238E27FC236}">
                <a16:creationId xmlns:a16="http://schemas.microsoft.com/office/drawing/2014/main" id="{17B01B64-7EEF-4E6C-9D4B-F7F1E7DEE003}"/>
              </a:ext>
            </a:extLst>
          </p:cNvPr>
          <p:cNvCxnSpPr/>
          <p:nvPr/>
        </p:nvCxnSpPr>
        <p:spPr>
          <a:xfrm>
            <a:off x="915530" y="2526070"/>
            <a:ext cx="362902" cy="116466"/>
          </a:xfrm>
          <a:prstGeom prst="bentConnector3">
            <a:avLst>
              <a:gd name="adj1" fmla="val 50000"/>
            </a:avLst>
          </a:prstGeom>
          <a:ln w="19050">
            <a:solidFill>
              <a:srgbClr val="A7A9AC"/>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6AF5337-9787-4285-8600-4AADDEB2B746}"/>
              </a:ext>
            </a:extLst>
          </p:cNvPr>
          <p:cNvGrpSpPr/>
          <p:nvPr/>
        </p:nvGrpSpPr>
        <p:grpSpPr>
          <a:xfrm>
            <a:off x="495053" y="1590017"/>
            <a:ext cx="1557238" cy="1348605"/>
            <a:chOff x="378526" y="882157"/>
            <a:chExt cx="2006400" cy="1852730"/>
          </a:xfrm>
        </p:grpSpPr>
        <p:pic>
          <p:nvPicPr>
            <p:cNvPr id="13" name="Picture 2">
              <a:extLst>
                <a:ext uri="{FF2B5EF4-FFF2-40B4-BE49-F238E27FC236}">
                  <a16:creationId xmlns:a16="http://schemas.microsoft.com/office/drawing/2014/main" id="{0697C268-A628-49A0-B925-41092A57CD59}"/>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100000" l="9804" r="89804"/>
                      </a14:imgEffect>
                    </a14:imgLayer>
                  </a14:imgProps>
                </a:ext>
                <a:ext uri="{28A0092B-C50C-407E-A947-70E740481C1C}">
                  <a14:useLocalDpi xmlns:a14="http://schemas.microsoft.com/office/drawing/2010/main" val="0"/>
                </a:ext>
              </a:extLst>
            </a:blip>
            <a:stretch>
              <a:fillRect/>
            </a:stretch>
          </p:blipFill>
          <p:spPr bwMode="auto">
            <a:xfrm>
              <a:off x="811061" y="882157"/>
              <a:ext cx="1573865" cy="1455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4" name="Group 13">
              <a:extLst>
                <a:ext uri="{FF2B5EF4-FFF2-40B4-BE49-F238E27FC236}">
                  <a16:creationId xmlns:a16="http://schemas.microsoft.com/office/drawing/2014/main" id="{A4738DEC-3A18-4A92-801F-703752C9156F}"/>
                </a:ext>
              </a:extLst>
            </p:cNvPr>
            <p:cNvGrpSpPr/>
            <p:nvPr/>
          </p:nvGrpSpPr>
          <p:grpSpPr>
            <a:xfrm>
              <a:off x="505802" y="2082098"/>
              <a:ext cx="718865" cy="652789"/>
              <a:chOff x="908663" y="5209922"/>
              <a:chExt cx="718865" cy="652789"/>
            </a:xfrm>
          </p:grpSpPr>
          <p:pic>
            <p:nvPicPr>
              <p:cNvPr id="16" name="Picture 15">
                <a:extLst>
                  <a:ext uri="{FF2B5EF4-FFF2-40B4-BE49-F238E27FC236}">
                    <a16:creationId xmlns:a16="http://schemas.microsoft.com/office/drawing/2014/main" id="{7AADE58E-031F-4F65-BE1B-B6550B597AC0}"/>
                  </a:ext>
                </a:extLst>
              </p:cNvPr>
              <p:cNvPicPr>
                <a:picLocks noChangeAspect="1"/>
              </p:cNvPicPr>
              <p:nvPr/>
            </p:nvPicPr>
            <p:blipFill>
              <a:blip r:embed="rId8" cstate="print">
                <a:extLst>
                  <a:ext uri="{BEBA8EAE-BF5A-486C-A8C5-ECC9F3942E4B}">
                    <a14:imgProps xmlns:a14="http://schemas.microsoft.com/office/drawing/2010/main">
                      <a14:imgLayer r:embed="rId9">
                        <a14:imgEffect>
                          <a14:backgroundRemoval t="9524" b="89524" l="0" r="100000">
                            <a14:foregroundMark x1="4800" y1="46667" x2="4800" y2="46667"/>
                            <a14:foregroundMark x1="11200" y1="48571" x2="11200" y2="48571"/>
                            <a14:foregroundMark x1="22400" y1="47619" x2="22400" y2="47619"/>
                            <a14:foregroundMark x1="26400" y1="44762" x2="26400" y2="44762"/>
                            <a14:foregroundMark x1="30400" y1="48571" x2="30400" y2="48571"/>
                            <a14:foregroundMark x1="96000" y1="46667" x2="96000" y2="46667"/>
                            <a14:foregroundMark x1="33600" y1="46667" x2="33600" y2="46667"/>
                            <a14:foregroundMark x1="28800" y1="42857" x2="28800" y2="42857"/>
                            <a14:foregroundMark x1="32000" y1="42857" x2="32000" y2="42857"/>
                            <a14:foregroundMark x1="34400" y1="42857" x2="34400" y2="42857"/>
                            <a14:foregroundMark x1="24000" y1="41905" x2="24000" y2="41905"/>
                            <a14:foregroundMark x1="7200" y1="42857" x2="7200" y2="42857"/>
                            <a14:foregroundMark x1="14400" y1="42857" x2="14400" y2="42857"/>
                            <a14:foregroundMark x1="19200" y1="42857" x2="19200" y2="42857"/>
                            <a14:foregroundMark x1="11200" y1="42857" x2="11200" y2="42857"/>
                          </a14:backgroundRemoval>
                        </a14:imgEffect>
                      </a14:imgLayer>
                    </a14:imgProps>
                  </a:ext>
                  <a:ext uri="{28A0092B-C50C-407E-A947-70E740481C1C}">
                    <a14:useLocalDpi xmlns:a14="http://schemas.microsoft.com/office/drawing/2010/main" val="0"/>
                  </a:ext>
                </a:extLst>
              </a:blip>
              <a:stretch>
                <a:fillRect/>
              </a:stretch>
            </p:blipFill>
            <p:spPr>
              <a:xfrm>
                <a:off x="908663" y="5209922"/>
                <a:ext cx="414065" cy="347989"/>
              </a:xfrm>
              <a:prstGeom prst="rect">
                <a:avLst/>
              </a:prstGeom>
            </p:spPr>
          </p:pic>
          <p:pic>
            <p:nvPicPr>
              <p:cNvPr id="17" name="Picture 16">
                <a:extLst>
                  <a:ext uri="{FF2B5EF4-FFF2-40B4-BE49-F238E27FC236}">
                    <a16:creationId xmlns:a16="http://schemas.microsoft.com/office/drawing/2014/main" id="{AAAC3156-C48F-43CC-B7FF-7EA8340EF4A4}"/>
                  </a:ext>
                </a:extLst>
              </p:cNvPr>
              <p:cNvPicPr>
                <a:picLocks noChangeAspect="1"/>
              </p:cNvPicPr>
              <p:nvPr/>
            </p:nvPicPr>
            <p:blipFill>
              <a:blip r:embed="rId8" cstate="print">
                <a:extLst>
                  <a:ext uri="{BEBA8EAE-BF5A-486C-A8C5-ECC9F3942E4B}">
                    <a14:imgProps xmlns:a14="http://schemas.microsoft.com/office/drawing/2010/main">
                      <a14:imgLayer r:embed="rId9">
                        <a14:imgEffect>
                          <a14:backgroundRemoval t="9524" b="89524" l="0" r="100000">
                            <a14:foregroundMark x1="4800" y1="46667" x2="4800" y2="46667"/>
                            <a14:foregroundMark x1="11200" y1="48571" x2="11200" y2="48571"/>
                            <a14:foregroundMark x1="22400" y1="47619" x2="22400" y2="47619"/>
                            <a14:foregroundMark x1="26400" y1="44762" x2="26400" y2="44762"/>
                            <a14:foregroundMark x1="30400" y1="48571" x2="30400" y2="48571"/>
                            <a14:foregroundMark x1="96000" y1="46667" x2="96000" y2="46667"/>
                            <a14:foregroundMark x1="33600" y1="46667" x2="33600" y2="46667"/>
                            <a14:foregroundMark x1="28800" y1="42857" x2="28800" y2="42857"/>
                            <a14:foregroundMark x1="32000" y1="42857" x2="32000" y2="42857"/>
                            <a14:foregroundMark x1="34400" y1="42857" x2="34400" y2="42857"/>
                            <a14:foregroundMark x1="24000" y1="41905" x2="24000" y2="41905"/>
                            <a14:foregroundMark x1="7200" y1="42857" x2="7200" y2="42857"/>
                            <a14:foregroundMark x1="14400" y1="42857" x2="14400" y2="42857"/>
                            <a14:foregroundMark x1="19200" y1="42857" x2="19200" y2="42857"/>
                            <a14:foregroundMark x1="11200" y1="42857" x2="11200" y2="42857"/>
                          </a14:backgroundRemoval>
                        </a14:imgEffect>
                      </a14:imgLayer>
                    </a14:imgProps>
                  </a:ext>
                  <a:ext uri="{28A0092B-C50C-407E-A947-70E740481C1C}">
                    <a14:useLocalDpi xmlns:a14="http://schemas.microsoft.com/office/drawing/2010/main" val="0"/>
                  </a:ext>
                </a:extLst>
              </a:blip>
              <a:stretch>
                <a:fillRect/>
              </a:stretch>
            </p:blipFill>
            <p:spPr>
              <a:xfrm>
                <a:off x="1061063" y="5362322"/>
                <a:ext cx="414065" cy="347989"/>
              </a:xfrm>
              <a:prstGeom prst="rect">
                <a:avLst/>
              </a:prstGeom>
            </p:spPr>
          </p:pic>
          <p:pic>
            <p:nvPicPr>
              <p:cNvPr id="18" name="Picture 17">
                <a:extLst>
                  <a:ext uri="{FF2B5EF4-FFF2-40B4-BE49-F238E27FC236}">
                    <a16:creationId xmlns:a16="http://schemas.microsoft.com/office/drawing/2014/main" id="{06846DE8-FD2B-4E68-87BE-59A1D12F6153}"/>
                  </a:ext>
                </a:extLst>
              </p:cNvPr>
              <p:cNvPicPr>
                <a:picLocks noChangeAspect="1"/>
              </p:cNvPicPr>
              <p:nvPr/>
            </p:nvPicPr>
            <p:blipFill>
              <a:blip r:embed="rId8" cstate="print">
                <a:extLst>
                  <a:ext uri="{BEBA8EAE-BF5A-486C-A8C5-ECC9F3942E4B}">
                    <a14:imgProps xmlns:a14="http://schemas.microsoft.com/office/drawing/2010/main">
                      <a14:imgLayer r:embed="rId9">
                        <a14:imgEffect>
                          <a14:backgroundRemoval t="9524" b="89524" l="0" r="100000">
                            <a14:foregroundMark x1="4800" y1="46667" x2="4800" y2="46667"/>
                            <a14:foregroundMark x1="11200" y1="48571" x2="11200" y2="48571"/>
                            <a14:foregroundMark x1="22400" y1="47619" x2="22400" y2="47619"/>
                            <a14:foregroundMark x1="26400" y1="44762" x2="26400" y2="44762"/>
                            <a14:foregroundMark x1="30400" y1="48571" x2="30400" y2="48571"/>
                            <a14:foregroundMark x1="96000" y1="46667" x2="96000" y2="46667"/>
                            <a14:foregroundMark x1="33600" y1="46667" x2="33600" y2="46667"/>
                            <a14:foregroundMark x1="28800" y1="42857" x2="28800" y2="42857"/>
                            <a14:foregroundMark x1="32000" y1="42857" x2="32000" y2="42857"/>
                            <a14:foregroundMark x1="34400" y1="42857" x2="34400" y2="42857"/>
                            <a14:foregroundMark x1="24000" y1="41905" x2="24000" y2="41905"/>
                            <a14:foregroundMark x1="7200" y1="42857" x2="7200" y2="42857"/>
                            <a14:foregroundMark x1="14400" y1="42857" x2="14400" y2="42857"/>
                            <a14:foregroundMark x1="19200" y1="42857" x2="19200" y2="42857"/>
                            <a14:foregroundMark x1="11200" y1="42857" x2="11200" y2="42857"/>
                          </a14:backgroundRemoval>
                        </a14:imgEffect>
                      </a14:imgLayer>
                    </a14:imgProps>
                  </a:ext>
                  <a:ext uri="{28A0092B-C50C-407E-A947-70E740481C1C}">
                    <a14:useLocalDpi xmlns:a14="http://schemas.microsoft.com/office/drawing/2010/main" val="0"/>
                  </a:ext>
                </a:extLst>
              </a:blip>
              <a:stretch>
                <a:fillRect/>
              </a:stretch>
            </p:blipFill>
            <p:spPr>
              <a:xfrm>
                <a:off x="1213463" y="5514722"/>
                <a:ext cx="414065" cy="347989"/>
              </a:xfrm>
              <a:prstGeom prst="rect">
                <a:avLst/>
              </a:prstGeom>
            </p:spPr>
          </p:pic>
        </p:grpSp>
        <p:sp>
          <p:nvSpPr>
            <p:cNvPr id="15" name="TextBox 14">
              <a:extLst>
                <a:ext uri="{FF2B5EF4-FFF2-40B4-BE49-F238E27FC236}">
                  <a16:creationId xmlns:a16="http://schemas.microsoft.com/office/drawing/2014/main" id="{9BCCF35F-C2F5-423C-B38D-2A887B759728}"/>
                </a:ext>
              </a:extLst>
            </p:cNvPr>
            <p:cNvSpPr txBox="1"/>
            <p:nvPr/>
          </p:nvSpPr>
          <p:spPr>
            <a:xfrm>
              <a:off x="378526" y="1503389"/>
              <a:ext cx="697627" cy="369332"/>
            </a:xfrm>
            <a:prstGeom prst="rect">
              <a:avLst/>
            </a:prstGeom>
            <a:noFill/>
          </p:spPr>
          <p:txBody>
            <a:bodyPr wrap="none" rtlCol="0">
              <a:spAutoFit/>
            </a:bodyPr>
            <a:lstStyle/>
            <a:p>
              <a:r>
                <a:rPr lang="en-US" dirty="0">
                  <a:solidFill>
                    <a:schemeClr val="bg1">
                      <a:lumMod val="50000"/>
                    </a:schemeClr>
                  </a:solidFill>
                </a:rPr>
                <a:t>temp</a:t>
              </a:r>
            </a:p>
          </p:txBody>
        </p:sp>
      </p:grpSp>
      <p:sp>
        <p:nvSpPr>
          <p:cNvPr id="19" name="Rounded Rectangle 70">
            <a:extLst>
              <a:ext uri="{FF2B5EF4-FFF2-40B4-BE49-F238E27FC236}">
                <a16:creationId xmlns:a16="http://schemas.microsoft.com/office/drawing/2014/main" id="{3E89C4C4-B0A1-4393-A1F7-4A3740BAAB67}"/>
              </a:ext>
            </a:extLst>
          </p:cNvPr>
          <p:cNvSpPr/>
          <p:nvPr/>
        </p:nvSpPr>
        <p:spPr bwMode="auto">
          <a:xfrm>
            <a:off x="1540320" y="2434323"/>
            <a:ext cx="639962" cy="430046"/>
          </a:xfrm>
          <a:prstGeom prst="roundRect">
            <a:avLst/>
          </a:prstGeom>
          <a:solidFill>
            <a:srgbClr val="005480"/>
          </a:solidFill>
          <a:ln w="12700" cap="flat" cmpd="sng" algn="ctr">
            <a:solidFill>
              <a:srgbClr val="545054"/>
            </a:solidFill>
            <a:prstDash val="solid"/>
          </a:ln>
          <a:effectLst>
            <a:outerShdw blurRad="50800" dist="20000" dir="5400000" rotWithShape="0">
              <a:srgbClr val="000000">
                <a:alpha val="42000"/>
              </a:srgbClr>
            </a:outerShdw>
          </a:effectLst>
        </p:spPr>
        <p:txBody>
          <a:bodyPr lIns="0" rIns="0" anchor="t"/>
          <a:lstStyle/>
          <a:p>
            <a:pPr algn="ctr"/>
            <a:r>
              <a:rPr lang="en-US" b="1" kern="0" dirty="0">
                <a:solidFill>
                  <a:prstClr val="white"/>
                </a:solidFill>
              </a:rPr>
              <a:t>AE-1</a:t>
            </a:r>
          </a:p>
        </p:txBody>
      </p:sp>
      <p:sp>
        <p:nvSpPr>
          <p:cNvPr id="20" name="Rounded Rectangle 72">
            <a:extLst>
              <a:ext uri="{FF2B5EF4-FFF2-40B4-BE49-F238E27FC236}">
                <a16:creationId xmlns:a16="http://schemas.microsoft.com/office/drawing/2014/main" id="{7822D018-D45E-4876-AFA7-D6E60512F56D}"/>
              </a:ext>
            </a:extLst>
          </p:cNvPr>
          <p:cNvSpPr/>
          <p:nvPr/>
        </p:nvSpPr>
        <p:spPr bwMode="auto">
          <a:xfrm>
            <a:off x="5487242" y="2606357"/>
            <a:ext cx="937175" cy="430046"/>
          </a:xfrm>
          <a:prstGeom prst="roundRect">
            <a:avLst/>
          </a:prstGeom>
          <a:solidFill>
            <a:schemeClr val="accent1"/>
          </a:solidFill>
          <a:ln w="12700" cap="flat" cmpd="sng" algn="ctr">
            <a:solidFill>
              <a:srgbClr val="545054"/>
            </a:solidFill>
            <a:prstDash val="solid"/>
          </a:ln>
          <a:effectLst>
            <a:outerShdw blurRad="50800" dist="20000" dir="5400000" rotWithShape="0">
              <a:srgbClr val="000000">
                <a:alpha val="42000"/>
              </a:srgbClr>
            </a:outerShdw>
          </a:effectLst>
        </p:spPr>
        <p:txBody>
          <a:bodyPr lIns="0" rIns="0" anchor="ctr"/>
          <a:lstStyle/>
          <a:p>
            <a:pPr algn="ctr">
              <a:defRPr/>
            </a:pPr>
            <a:r>
              <a:rPr lang="en-US" sz="2400" b="1" kern="0" dirty="0">
                <a:solidFill>
                  <a:prstClr val="white"/>
                </a:solidFill>
              </a:rPr>
              <a:t>CSE</a:t>
            </a:r>
            <a:endParaRPr lang="en-US" sz="1400" b="1" kern="0" dirty="0">
              <a:solidFill>
                <a:prstClr val="white"/>
              </a:solidFill>
            </a:endParaRPr>
          </a:p>
        </p:txBody>
      </p:sp>
      <p:sp>
        <p:nvSpPr>
          <p:cNvPr id="21" name="TextBox 20">
            <a:extLst>
              <a:ext uri="{FF2B5EF4-FFF2-40B4-BE49-F238E27FC236}">
                <a16:creationId xmlns:a16="http://schemas.microsoft.com/office/drawing/2014/main" id="{6CA79146-B95B-4E50-B7F2-3FEE4491C3CC}"/>
              </a:ext>
            </a:extLst>
          </p:cNvPr>
          <p:cNvSpPr txBox="1"/>
          <p:nvPr/>
        </p:nvSpPr>
        <p:spPr>
          <a:xfrm>
            <a:off x="54795" y="5823078"/>
            <a:ext cx="3377848" cy="646331"/>
          </a:xfrm>
          <a:prstGeom prst="rect">
            <a:avLst/>
          </a:prstGeom>
          <a:noFill/>
        </p:spPr>
        <p:txBody>
          <a:bodyPr wrap="none" rtlCol="0">
            <a:spAutoFit/>
          </a:bodyPr>
          <a:lstStyle/>
          <a:p>
            <a:r>
              <a:rPr lang="en-US" dirty="0">
                <a:solidFill>
                  <a:srgbClr val="C00000"/>
                </a:solidFill>
              </a:rPr>
              <a:t>  AE:	Application Entity</a:t>
            </a:r>
          </a:p>
          <a:p>
            <a:r>
              <a:rPr lang="en-US" dirty="0">
                <a:solidFill>
                  <a:srgbClr val="C00000"/>
                </a:solidFill>
              </a:rPr>
              <a:t>CSE:	Common Services Entity</a:t>
            </a:r>
          </a:p>
        </p:txBody>
      </p:sp>
      <p:cxnSp>
        <p:nvCxnSpPr>
          <p:cNvPr id="22" name="Straight Connector 21">
            <a:extLst>
              <a:ext uri="{FF2B5EF4-FFF2-40B4-BE49-F238E27FC236}">
                <a16:creationId xmlns:a16="http://schemas.microsoft.com/office/drawing/2014/main" id="{88CA35ED-A58E-497B-A16C-6961E0C95141}"/>
              </a:ext>
            </a:extLst>
          </p:cNvPr>
          <p:cNvCxnSpPr/>
          <p:nvPr/>
        </p:nvCxnSpPr>
        <p:spPr>
          <a:xfrm flipH="1">
            <a:off x="6042358" y="3693791"/>
            <a:ext cx="262395"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A131B42-8FBF-4C17-8449-18899638A632}"/>
              </a:ext>
            </a:extLst>
          </p:cNvPr>
          <p:cNvCxnSpPr/>
          <p:nvPr/>
        </p:nvCxnSpPr>
        <p:spPr>
          <a:xfrm flipH="1">
            <a:off x="6374052" y="4071972"/>
            <a:ext cx="2667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74A688D4-3142-423E-9959-34076F8D4D44}"/>
              </a:ext>
            </a:extLst>
          </p:cNvPr>
          <p:cNvSpPr/>
          <p:nvPr/>
        </p:nvSpPr>
        <p:spPr bwMode="auto">
          <a:xfrm>
            <a:off x="6598951" y="3940931"/>
            <a:ext cx="3215144" cy="1262042"/>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defRPr/>
            </a:pPr>
            <a:r>
              <a:rPr lang="de-DE" altLang="ko-KR" sz="1400" dirty="0" err="1">
                <a:solidFill>
                  <a:srgbClr val="FFFFFF"/>
                </a:solidFill>
                <a:ea typeface="Gulim" pitchFamily="34" charset="-127"/>
              </a:rPr>
              <a:t>primitiveProfile</a:t>
            </a:r>
            <a:endParaRPr lang="de-DE" altLang="ko-KR" sz="1400" dirty="0">
              <a:solidFill>
                <a:srgbClr val="FFFFFF"/>
              </a:solidFill>
              <a:ea typeface="Gulim" pitchFamily="34" charset="-127"/>
            </a:endParaRPr>
          </a:p>
          <a:p>
            <a:pPr marL="285750">
              <a:buFont typeface="Arial" panose="020B0604020202020204" pitchFamily="34" charset="0"/>
              <a:buChar char="•"/>
              <a:defRPr/>
            </a:pPr>
            <a:r>
              <a:rPr lang="en-GB" altLang="ko-KR" sz="1200" dirty="0">
                <a:solidFill>
                  <a:srgbClr val="FFFFFF"/>
                </a:solidFill>
                <a:ea typeface="Gulim" pitchFamily="34" charset="-127"/>
              </a:rPr>
              <a:t> </a:t>
            </a:r>
            <a:r>
              <a:rPr lang="en-GB" altLang="ko-KR" sz="1200" i="1" dirty="0" err="1">
                <a:solidFill>
                  <a:srgbClr val="FFFFFF"/>
                </a:solidFill>
                <a:ea typeface="Gulim" pitchFamily="34" charset="-127"/>
              </a:rPr>
              <a:t>resourceTypes</a:t>
            </a:r>
            <a:r>
              <a:rPr lang="en-GB" altLang="ko-KR" sz="1200" i="1" dirty="0">
                <a:solidFill>
                  <a:srgbClr val="FFFFFF"/>
                </a:solidFill>
                <a:ea typeface="Gulim" pitchFamily="34" charset="-127"/>
              </a:rPr>
              <a:t> = </a:t>
            </a:r>
            <a:r>
              <a:rPr lang="en-GB" altLang="ko-KR" sz="1200" i="1" dirty="0" err="1">
                <a:solidFill>
                  <a:srgbClr val="FFFFFF"/>
                </a:solidFill>
                <a:ea typeface="Gulim" pitchFamily="34" charset="-127"/>
              </a:rPr>
              <a:t>contentInstance</a:t>
            </a:r>
            <a:endParaRPr lang="en-GB" altLang="ko-KR" sz="1200" i="1" dirty="0">
              <a:solidFill>
                <a:srgbClr val="FFFFFF"/>
              </a:solidFill>
              <a:ea typeface="Gulim" pitchFamily="34" charset="-127"/>
            </a:endParaRPr>
          </a:p>
          <a:p>
            <a:pPr marL="285750">
              <a:buFont typeface="Arial" panose="020B0604020202020204" pitchFamily="34" charset="0"/>
              <a:buChar char="•"/>
              <a:defRPr/>
            </a:pPr>
            <a:r>
              <a:rPr lang="en-GB" altLang="ko-KR" sz="1200" i="1" dirty="0">
                <a:solidFill>
                  <a:srgbClr val="FFFFFF"/>
                </a:solidFill>
                <a:ea typeface="Gulim" pitchFamily="34" charset="-127"/>
              </a:rPr>
              <a:t> operations = CREATE</a:t>
            </a:r>
          </a:p>
          <a:p>
            <a:pPr marL="285750">
              <a:buFont typeface="Arial" panose="020B0604020202020204" pitchFamily="34" charset="0"/>
              <a:buChar char="•"/>
              <a:defRPr/>
            </a:pPr>
            <a:r>
              <a:rPr lang="en-GB" altLang="ko-KR" sz="1200" i="1" dirty="0">
                <a:solidFill>
                  <a:srgbClr val="FFFFFF"/>
                </a:solidFill>
                <a:ea typeface="Gulim" pitchFamily="34" charset="-127"/>
              </a:rPr>
              <a:t> </a:t>
            </a:r>
            <a:r>
              <a:rPr lang="en-GB" altLang="ko-KR" sz="1200" b="1" i="1" dirty="0">
                <a:solidFill>
                  <a:srgbClr val="FFFF00"/>
                </a:solidFill>
                <a:ea typeface="Gulim" pitchFamily="34" charset="-127"/>
              </a:rPr>
              <a:t>additions = </a:t>
            </a:r>
          </a:p>
          <a:p>
            <a:pPr marL="285750">
              <a:defRPr/>
            </a:pPr>
            <a:r>
              <a:rPr lang="en-GB" altLang="ko-KR" sz="1200" b="1" i="1" dirty="0">
                <a:solidFill>
                  <a:srgbClr val="FFFF00"/>
                </a:solidFill>
                <a:ea typeface="Gulim" pitchFamily="34" charset="-127"/>
              </a:rPr>
              <a:t>	labels=temperature, </a:t>
            </a:r>
          </a:p>
          <a:p>
            <a:pPr marL="285750">
              <a:defRPr/>
            </a:pPr>
            <a:r>
              <a:rPr lang="en-GB" altLang="ko-KR" sz="1200" b="1" i="1" dirty="0">
                <a:solidFill>
                  <a:srgbClr val="FFFF00"/>
                </a:solidFill>
                <a:ea typeface="Gulim" pitchFamily="34" charset="-127"/>
              </a:rPr>
              <a:t>	creator=AE-1, 	</a:t>
            </a:r>
            <a:r>
              <a:rPr lang="en-GB" altLang="ko-KR" sz="1200" b="1" i="1" dirty="0" err="1">
                <a:solidFill>
                  <a:srgbClr val="FFFF00"/>
                </a:solidFill>
                <a:ea typeface="Gulim" pitchFamily="34" charset="-127"/>
              </a:rPr>
              <a:t>contentInfo</a:t>
            </a:r>
            <a:r>
              <a:rPr lang="en-GB" altLang="ko-KR" sz="1200" b="1" i="1" dirty="0">
                <a:solidFill>
                  <a:srgbClr val="FFFF00"/>
                </a:solidFill>
                <a:ea typeface="Gulim" pitchFamily="34" charset="-127"/>
              </a:rPr>
              <a:t>=application/xml:1 …</a:t>
            </a:r>
          </a:p>
        </p:txBody>
      </p:sp>
      <p:sp>
        <p:nvSpPr>
          <p:cNvPr id="26" name="Rectangle 25">
            <a:extLst>
              <a:ext uri="{FF2B5EF4-FFF2-40B4-BE49-F238E27FC236}">
                <a16:creationId xmlns:a16="http://schemas.microsoft.com/office/drawing/2014/main" id="{57DC3C5D-FC4D-4553-9184-68BB692D0B57}"/>
              </a:ext>
            </a:extLst>
          </p:cNvPr>
          <p:cNvSpPr/>
          <p:nvPr/>
        </p:nvSpPr>
        <p:spPr bwMode="auto">
          <a:xfrm>
            <a:off x="5993780" y="3593035"/>
            <a:ext cx="701076" cy="278938"/>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defRPr/>
            </a:pPr>
            <a:r>
              <a:rPr lang="de-DE" altLang="ko-KR" sz="1400" dirty="0">
                <a:solidFill>
                  <a:srgbClr val="FFFFFF"/>
                </a:solidFill>
                <a:ea typeface="Gulim" pitchFamily="34" charset="-127"/>
              </a:rPr>
              <a:t>AE-1</a:t>
            </a:r>
            <a:endParaRPr lang="en-GB" altLang="ko-KR" sz="1400" dirty="0">
              <a:solidFill>
                <a:srgbClr val="FFFFFF"/>
              </a:solidFill>
              <a:ea typeface="Gulim" pitchFamily="34" charset="-127"/>
            </a:endParaRPr>
          </a:p>
        </p:txBody>
      </p:sp>
      <p:cxnSp>
        <p:nvCxnSpPr>
          <p:cNvPr id="27" name="Straight Connector 26">
            <a:extLst>
              <a:ext uri="{FF2B5EF4-FFF2-40B4-BE49-F238E27FC236}">
                <a16:creationId xmlns:a16="http://schemas.microsoft.com/office/drawing/2014/main" id="{064AE97B-D5B7-4304-A498-09F6113EBE68}"/>
              </a:ext>
            </a:extLst>
          </p:cNvPr>
          <p:cNvCxnSpPr/>
          <p:nvPr/>
        </p:nvCxnSpPr>
        <p:spPr>
          <a:xfrm>
            <a:off x="5746661" y="3503355"/>
            <a:ext cx="0" cy="242923"/>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E727E69-5BC8-4E58-B1C3-7A57ED1E80CB}"/>
              </a:ext>
            </a:extLst>
          </p:cNvPr>
          <p:cNvCxnSpPr/>
          <p:nvPr/>
        </p:nvCxnSpPr>
        <p:spPr>
          <a:xfrm flipH="1">
            <a:off x="5746662" y="3746277"/>
            <a:ext cx="262395"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38A509A1-E148-4B4A-980C-54453CE71416}"/>
              </a:ext>
            </a:extLst>
          </p:cNvPr>
          <p:cNvSpPr/>
          <p:nvPr/>
        </p:nvSpPr>
        <p:spPr bwMode="auto">
          <a:xfrm>
            <a:off x="5193680" y="3209614"/>
            <a:ext cx="1019400" cy="305642"/>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defRPr/>
            </a:pPr>
            <a:r>
              <a:rPr lang="de-DE" altLang="ko-KR" sz="1400" dirty="0">
                <a:solidFill>
                  <a:srgbClr val="FFFFFF"/>
                </a:solidFill>
                <a:ea typeface="Gulim" pitchFamily="34" charset="-127"/>
              </a:rPr>
              <a:t>CSEBase</a:t>
            </a:r>
            <a:endParaRPr lang="en-GB" altLang="ko-KR" sz="1400" dirty="0">
              <a:solidFill>
                <a:srgbClr val="FFFFFF"/>
              </a:solidFill>
              <a:ea typeface="Gulim" pitchFamily="34" charset="-127"/>
            </a:endParaRPr>
          </a:p>
        </p:txBody>
      </p:sp>
      <p:sp>
        <p:nvSpPr>
          <p:cNvPr id="30" name="Rectangle 29">
            <a:extLst>
              <a:ext uri="{FF2B5EF4-FFF2-40B4-BE49-F238E27FC236}">
                <a16:creationId xmlns:a16="http://schemas.microsoft.com/office/drawing/2014/main" id="{C228655D-E2FA-439F-8AD8-2CDCA53B2DF0}"/>
              </a:ext>
            </a:extLst>
          </p:cNvPr>
          <p:cNvSpPr/>
          <p:nvPr/>
        </p:nvSpPr>
        <p:spPr>
          <a:xfrm>
            <a:off x="2236917" y="2001791"/>
            <a:ext cx="3112775" cy="461665"/>
          </a:xfrm>
          <a:prstGeom prst="rect">
            <a:avLst/>
          </a:prstGeom>
        </p:spPr>
        <p:txBody>
          <a:bodyPr wrap="none">
            <a:spAutoFit/>
          </a:bodyPr>
          <a:lstStyle/>
          <a:p>
            <a:pPr algn="ctr"/>
            <a:r>
              <a:rPr lang="en-US" sz="1200" b="1" dirty="0">
                <a:solidFill>
                  <a:srgbClr val="C00000"/>
                </a:solidFill>
              </a:rPr>
              <a:t>1) Request to create </a:t>
            </a:r>
            <a:r>
              <a:rPr lang="en-US" sz="1200" b="1" dirty="0" err="1">
                <a:solidFill>
                  <a:srgbClr val="C00000"/>
                </a:solidFill>
              </a:rPr>
              <a:t>contentInstance</a:t>
            </a:r>
            <a:r>
              <a:rPr lang="en-US" sz="1200" b="1" dirty="0">
                <a:solidFill>
                  <a:srgbClr val="C00000"/>
                </a:solidFill>
              </a:rPr>
              <a:t> resource</a:t>
            </a:r>
          </a:p>
          <a:p>
            <a:pPr algn="ctr"/>
            <a:r>
              <a:rPr lang="en-US" sz="1200" b="1" dirty="0">
                <a:solidFill>
                  <a:srgbClr val="C00000"/>
                </a:solidFill>
              </a:rPr>
              <a:t>[</a:t>
            </a:r>
            <a:r>
              <a:rPr lang="en-US" sz="1200" b="1" dirty="0">
                <a:solidFill>
                  <a:srgbClr val="C00000"/>
                </a:solidFill>
                <a:highlight>
                  <a:srgbClr val="FFFF00"/>
                </a:highlight>
              </a:rPr>
              <a:t>content = 32</a:t>
            </a:r>
            <a:r>
              <a:rPr lang="en-US" sz="1200" b="1" dirty="0">
                <a:solidFill>
                  <a:srgbClr val="C00000"/>
                </a:solidFill>
              </a:rPr>
              <a:t>]</a:t>
            </a:r>
          </a:p>
        </p:txBody>
      </p:sp>
      <p:cxnSp>
        <p:nvCxnSpPr>
          <p:cNvPr id="31" name="Straight Arrow Connector 30">
            <a:extLst>
              <a:ext uri="{FF2B5EF4-FFF2-40B4-BE49-F238E27FC236}">
                <a16:creationId xmlns:a16="http://schemas.microsoft.com/office/drawing/2014/main" id="{F87CAA12-E533-4528-AAF7-5EE801AA2C87}"/>
              </a:ext>
            </a:extLst>
          </p:cNvPr>
          <p:cNvCxnSpPr>
            <a:cxnSpLocks/>
          </p:cNvCxnSpPr>
          <p:nvPr/>
        </p:nvCxnSpPr>
        <p:spPr>
          <a:xfrm>
            <a:off x="2253045" y="2515240"/>
            <a:ext cx="3234196" cy="0"/>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C4441103-1901-4A8D-ADB2-1763FB7B7E02}"/>
              </a:ext>
            </a:extLst>
          </p:cNvPr>
          <p:cNvGrpSpPr/>
          <p:nvPr/>
        </p:nvGrpSpPr>
        <p:grpSpPr>
          <a:xfrm>
            <a:off x="5402128" y="1882129"/>
            <a:ext cx="1261908" cy="1154274"/>
            <a:chOff x="3767292" y="1280581"/>
            <a:chExt cx="1261908" cy="1154274"/>
          </a:xfrm>
        </p:grpSpPr>
        <p:pic>
          <p:nvPicPr>
            <p:cNvPr id="37" name="Picture 5">
              <a:extLst>
                <a:ext uri="{FF2B5EF4-FFF2-40B4-BE49-F238E27FC236}">
                  <a16:creationId xmlns:a16="http://schemas.microsoft.com/office/drawing/2014/main" id="{E1D10B4B-802B-4EB2-96D6-F533314D3B89}"/>
                </a:ext>
              </a:extLst>
            </p:cNvPr>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9790" b="93357" l="9974" r="89764"/>
                      </a14:imgEffect>
                    </a14:imgLayer>
                  </a14:imgProps>
                </a:ext>
                <a:ext uri="{28A0092B-C50C-407E-A947-70E740481C1C}">
                  <a14:useLocalDpi xmlns:a14="http://schemas.microsoft.com/office/drawing/2010/main" val="0"/>
                </a:ext>
              </a:extLst>
            </a:blip>
            <a:srcRect/>
            <a:stretch>
              <a:fillRect/>
            </a:stretch>
          </p:blipFill>
          <p:spPr bwMode="auto">
            <a:xfrm>
              <a:off x="3767292" y="1280581"/>
              <a:ext cx="1261908" cy="947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Rounded Rectangle 63">
              <a:extLst>
                <a:ext uri="{FF2B5EF4-FFF2-40B4-BE49-F238E27FC236}">
                  <a16:creationId xmlns:a16="http://schemas.microsoft.com/office/drawing/2014/main" id="{BC67C172-EE6A-4BDD-A34D-B2944AD52865}"/>
                </a:ext>
              </a:extLst>
            </p:cNvPr>
            <p:cNvSpPr/>
            <p:nvPr/>
          </p:nvSpPr>
          <p:spPr bwMode="auto">
            <a:xfrm>
              <a:off x="3852405" y="2004809"/>
              <a:ext cx="937175" cy="430046"/>
            </a:xfrm>
            <a:prstGeom prst="roundRect">
              <a:avLst/>
            </a:prstGeom>
            <a:solidFill>
              <a:srgbClr val="C00000"/>
            </a:solidFill>
            <a:ln w="12700" cap="flat" cmpd="sng" algn="ctr">
              <a:solidFill>
                <a:srgbClr val="545054"/>
              </a:solidFill>
              <a:prstDash val="solid"/>
            </a:ln>
            <a:effectLst>
              <a:outerShdw blurRad="50800" dist="20000" dir="5400000" rotWithShape="0">
                <a:srgbClr val="000000">
                  <a:alpha val="42000"/>
                </a:srgbClr>
              </a:outerShdw>
            </a:effectLst>
          </p:spPr>
          <p:txBody>
            <a:bodyPr lIns="0" rIns="0" anchor="ctr"/>
            <a:lstStyle/>
            <a:p>
              <a:pPr algn="ctr">
                <a:defRPr/>
              </a:pPr>
              <a:r>
                <a:rPr lang="en-US" sz="2400" b="1" kern="0" dirty="0">
                  <a:solidFill>
                    <a:prstClr val="white"/>
                  </a:solidFill>
                </a:rPr>
                <a:t>CSE</a:t>
              </a:r>
              <a:endParaRPr lang="en-US" sz="1400" b="1" kern="0" dirty="0">
                <a:solidFill>
                  <a:prstClr val="white"/>
                </a:solidFill>
              </a:endParaRPr>
            </a:p>
          </p:txBody>
        </p:sp>
      </p:grpSp>
      <p:sp>
        <p:nvSpPr>
          <p:cNvPr id="39" name="Rounded Rectangle 71">
            <a:extLst>
              <a:ext uri="{FF2B5EF4-FFF2-40B4-BE49-F238E27FC236}">
                <a16:creationId xmlns:a16="http://schemas.microsoft.com/office/drawing/2014/main" id="{F9B38A22-040C-4F8F-9163-8DE9BA733451}"/>
              </a:ext>
            </a:extLst>
          </p:cNvPr>
          <p:cNvSpPr/>
          <p:nvPr/>
        </p:nvSpPr>
        <p:spPr bwMode="auto">
          <a:xfrm>
            <a:off x="10507461" y="2532732"/>
            <a:ext cx="639962" cy="430046"/>
          </a:xfrm>
          <a:prstGeom prst="roundRect">
            <a:avLst/>
          </a:prstGeom>
          <a:solidFill>
            <a:srgbClr val="005480"/>
          </a:solidFill>
          <a:ln w="12700" cap="flat" cmpd="sng" algn="ctr">
            <a:solidFill>
              <a:srgbClr val="545054"/>
            </a:solidFill>
            <a:prstDash val="solid"/>
          </a:ln>
          <a:effectLst>
            <a:outerShdw blurRad="50800" dist="20000" dir="5400000" rotWithShape="0">
              <a:srgbClr val="000000">
                <a:alpha val="42000"/>
              </a:srgbClr>
            </a:outerShdw>
          </a:effectLst>
        </p:spPr>
        <p:txBody>
          <a:bodyPr lIns="0" rIns="0" anchor="t"/>
          <a:lstStyle/>
          <a:p>
            <a:pPr algn="ctr"/>
            <a:r>
              <a:rPr lang="en-US" b="1" kern="0" dirty="0">
                <a:solidFill>
                  <a:prstClr val="white"/>
                </a:solidFill>
              </a:rPr>
              <a:t>AE-2</a:t>
            </a:r>
          </a:p>
        </p:txBody>
      </p:sp>
      <p:cxnSp>
        <p:nvCxnSpPr>
          <p:cNvPr id="43" name="Straight Connector 42">
            <a:extLst>
              <a:ext uri="{FF2B5EF4-FFF2-40B4-BE49-F238E27FC236}">
                <a16:creationId xmlns:a16="http://schemas.microsoft.com/office/drawing/2014/main" id="{C9FF4DF8-AF21-45D0-9647-9A56DBD6891E}"/>
              </a:ext>
            </a:extLst>
          </p:cNvPr>
          <p:cNvCxnSpPr>
            <a:cxnSpLocks/>
          </p:cNvCxnSpPr>
          <p:nvPr/>
        </p:nvCxnSpPr>
        <p:spPr>
          <a:xfrm flipH="1">
            <a:off x="5357673" y="2938622"/>
            <a:ext cx="207732" cy="434610"/>
          </a:xfrm>
          <a:prstGeom prst="line">
            <a:avLst/>
          </a:prstGeom>
          <a:ln>
            <a:solidFill>
              <a:schemeClr val="bg1">
                <a:lumMod val="50000"/>
              </a:schemeClr>
            </a:solidFill>
            <a:prstDash val="dash"/>
            <a:headEnd type="oval"/>
          </a:ln>
        </p:spPr>
        <p:style>
          <a:lnRef idx="1">
            <a:schemeClr val="accent1"/>
          </a:lnRef>
          <a:fillRef idx="0">
            <a:schemeClr val="accent1"/>
          </a:fillRef>
          <a:effectRef idx="0">
            <a:schemeClr val="accent1"/>
          </a:effectRef>
          <a:fontRef idx="minor">
            <a:schemeClr val="tx1"/>
          </a:fontRef>
        </p:style>
      </p:cxnSp>
      <p:sp>
        <p:nvSpPr>
          <p:cNvPr id="44" name="Speech Bubble: Rectangle with Corners Rounded 43">
            <a:extLst>
              <a:ext uri="{FF2B5EF4-FFF2-40B4-BE49-F238E27FC236}">
                <a16:creationId xmlns:a16="http://schemas.microsoft.com/office/drawing/2014/main" id="{E66F9975-42B8-4E95-9208-A911A1966062}"/>
              </a:ext>
            </a:extLst>
          </p:cNvPr>
          <p:cNvSpPr/>
          <p:nvPr/>
        </p:nvSpPr>
        <p:spPr>
          <a:xfrm>
            <a:off x="2075658" y="2960799"/>
            <a:ext cx="3040391" cy="623705"/>
          </a:xfrm>
          <a:prstGeom prst="wedgeRoundRectCallout">
            <a:avLst>
              <a:gd name="adj1" fmla="val 64940"/>
              <a:gd name="adj2" fmla="val -72608"/>
              <a:gd name="adj3" fmla="val 1666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bg1"/>
                </a:solidFill>
              </a:rPr>
              <a:t>2) CSE uses Message Primitive Profile to add additional useful metadata to message</a:t>
            </a:r>
          </a:p>
        </p:txBody>
      </p:sp>
      <p:sp>
        <p:nvSpPr>
          <p:cNvPr id="45" name="Speech Bubble: Rectangle with Corners Rounded 44">
            <a:extLst>
              <a:ext uri="{FF2B5EF4-FFF2-40B4-BE49-F238E27FC236}">
                <a16:creationId xmlns:a16="http://schemas.microsoft.com/office/drawing/2014/main" id="{EA03BE67-F36E-4855-9A22-C3B951DA83B6}"/>
              </a:ext>
            </a:extLst>
          </p:cNvPr>
          <p:cNvSpPr/>
          <p:nvPr/>
        </p:nvSpPr>
        <p:spPr>
          <a:xfrm>
            <a:off x="1744926" y="3946407"/>
            <a:ext cx="3820480" cy="1173569"/>
          </a:xfrm>
          <a:prstGeom prst="wedgeRoundRectCallout">
            <a:avLst>
              <a:gd name="adj1" fmla="val 75452"/>
              <a:gd name="adj2" fmla="val 14224"/>
              <a:gd name="adj3" fmla="val 1666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bg1"/>
                </a:solidFill>
              </a:rPr>
              <a:t>A Message Primitive Profile is used by a CSE to add, modify and delete attributes of messages flowing to/from constrained IoT devices.  This helps minimize size of messages without sacrificing useful info needed by apps interacting with these devices  </a:t>
            </a:r>
          </a:p>
        </p:txBody>
      </p:sp>
      <p:sp>
        <p:nvSpPr>
          <p:cNvPr id="46" name="Rectangle 45">
            <a:extLst>
              <a:ext uri="{FF2B5EF4-FFF2-40B4-BE49-F238E27FC236}">
                <a16:creationId xmlns:a16="http://schemas.microsoft.com/office/drawing/2014/main" id="{6E9E7FB9-D19E-4414-86B9-1209478F25A7}"/>
              </a:ext>
            </a:extLst>
          </p:cNvPr>
          <p:cNvSpPr/>
          <p:nvPr/>
        </p:nvSpPr>
        <p:spPr>
          <a:xfrm>
            <a:off x="7130671" y="1705905"/>
            <a:ext cx="2660985" cy="276999"/>
          </a:xfrm>
          <a:prstGeom prst="rect">
            <a:avLst/>
          </a:prstGeom>
        </p:spPr>
        <p:txBody>
          <a:bodyPr wrap="none">
            <a:spAutoFit/>
          </a:bodyPr>
          <a:lstStyle/>
          <a:p>
            <a:pPr algn="ctr"/>
            <a:r>
              <a:rPr lang="en-US" sz="1200" b="1" dirty="0">
                <a:solidFill>
                  <a:srgbClr val="C00000"/>
                </a:solidFill>
              </a:rPr>
              <a:t>3) Request to Retrieve </a:t>
            </a:r>
            <a:r>
              <a:rPr lang="en-US" sz="1200" b="1" dirty="0" err="1">
                <a:solidFill>
                  <a:srgbClr val="C00000"/>
                </a:solidFill>
              </a:rPr>
              <a:t>contentInstance</a:t>
            </a:r>
            <a:endParaRPr lang="en-US" sz="1200" b="1" dirty="0">
              <a:solidFill>
                <a:srgbClr val="C00000"/>
              </a:solidFill>
            </a:endParaRPr>
          </a:p>
        </p:txBody>
      </p:sp>
      <p:sp>
        <p:nvSpPr>
          <p:cNvPr id="48" name="Speech Bubble: Rectangle with Corners Rounded 47">
            <a:extLst>
              <a:ext uri="{FF2B5EF4-FFF2-40B4-BE49-F238E27FC236}">
                <a16:creationId xmlns:a16="http://schemas.microsoft.com/office/drawing/2014/main" id="{7EB98A36-D257-4D73-BEC3-D8220592E311}"/>
              </a:ext>
            </a:extLst>
          </p:cNvPr>
          <p:cNvSpPr/>
          <p:nvPr/>
        </p:nvSpPr>
        <p:spPr>
          <a:xfrm>
            <a:off x="7718665" y="3026709"/>
            <a:ext cx="2408316" cy="502224"/>
          </a:xfrm>
          <a:prstGeom prst="wedgeRoundRectCallout">
            <a:avLst>
              <a:gd name="adj1" fmla="val -39958"/>
              <a:gd name="adj2" fmla="val -109390"/>
              <a:gd name="adj3" fmla="val 166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bg1"/>
                </a:solidFill>
              </a:rPr>
              <a:t>4) Rich set of information needed by AE-2 included in response</a:t>
            </a:r>
          </a:p>
        </p:txBody>
      </p:sp>
      <p:cxnSp>
        <p:nvCxnSpPr>
          <p:cNvPr id="49" name="Straight Arrow Connector 48">
            <a:extLst>
              <a:ext uri="{FF2B5EF4-FFF2-40B4-BE49-F238E27FC236}">
                <a16:creationId xmlns:a16="http://schemas.microsoft.com/office/drawing/2014/main" id="{4513C776-95A6-4C9E-91B1-E93BAB128015}"/>
              </a:ext>
            </a:extLst>
          </p:cNvPr>
          <p:cNvCxnSpPr>
            <a:cxnSpLocks/>
          </p:cNvCxnSpPr>
          <p:nvPr/>
        </p:nvCxnSpPr>
        <p:spPr>
          <a:xfrm>
            <a:off x="6734058" y="2762160"/>
            <a:ext cx="3234196" cy="0"/>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50DB5DD8-C034-40A2-9C40-4CAF1D1A74C7}"/>
              </a:ext>
            </a:extLst>
          </p:cNvPr>
          <p:cNvCxnSpPr>
            <a:cxnSpLocks/>
          </p:cNvCxnSpPr>
          <p:nvPr/>
        </p:nvCxnSpPr>
        <p:spPr>
          <a:xfrm>
            <a:off x="6752025" y="2014427"/>
            <a:ext cx="3234196" cy="0"/>
          </a:xfrm>
          <a:prstGeom prst="straightConnector1">
            <a:avLst/>
          </a:prstGeom>
          <a:ln w="25400">
            <a:solidFill>
              <a:srgbClr val="C0000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51" name="Rectangle 50">
            <a:extLst>
              <a:ext uri="{FF2B5EF4-FFF2-40B4-BE49-F238E27FC236}">
                <a16:creationId xmlns:a16="http://schemas.microsoft.com/office/drawing/2014/main" id="{02DB8F24-596B-4175-808F-C664F31699F9}"/>
              </a:ext>
            </a:extLst>
          </p:cNvPr>
          <p:cNvSpPr/>
          <p:nvPr/>
        </p:nvSpPr>
        <p:spPr>
          <a:xfrm>
            <a:off x="6734304" y="2122036"/>
            <a:ext cx="3215144" cy="646331"/>
          </a:xfrm>
          <a:prstGeom prst="rect">
            <a:avLst/>
          </a:prstGeom>
        </p:spPr>
        <p:txBody>
          <a:bodyPr wrap="square">
            <a:spAutoFit/>
          </a:bodyPr>
          <a:lstStyle/>
          <a:p>
            <a:pPr algn="ctr"/>
            <a:r>
              <a:rPr lang="en-US" sz="1200" b="1" dirty="0">
                <a:solidFill>
                  <a:srgbClr val="C00000"/>
                </a:solidFill>
              </a:rPr>
              <a:t>4) Response</a:t>
            </a:r>
          </a:p>
          <a:p>
            <a:pPr algn="ctr"/>
            <a:r>
              <a:rPr lang="en-US" sz="1200" b="1" dirty="0">
                <a:solidFill>
                  <a:srgbClr val="C00000"/>
                </a:solidFill>
              </a:rPr>
              <a:t>[</a:t>
            </a:r>
            <a:r>
              <a:rPr lang="it-IT" sz="1200" b="1" dirty="0">
                <a:solidFill>
                  <a:srgbClr val="C00000"/>
                </a:solidFill>
                <a:highlight>
                  <a:srgbClr val="FFFF00"/>
                </a:highlight>
              </a:rPr>
              <a:t>labels = temperature, creator =  AE-1,</a:t>
            </a:r>
          </a:p>
          <a:p>
            <a:pPr algn="ctr"/>
            <a:r>
              <a:rPr lang="it-IT" sz="1200" b="1" dirty="0">
                <a:solidFill>
                  <a:srgbClr val="C00000"/>
                </a:solidFill>
                <a:highlight>
                  <a:srgbClr val="FFFF00"/>
                </a:highlight>
              </a:rPr>
              <a:t> contentInfo = application/xml:1, content=32</a:t>
            </a:r>
            <a:r>
              <a:rPr lang="it-IT" sz="1200" b="1" dirty="0">
                <a:solidFill>
                  <a:srgbClr val="C00000"/>
                </a:solidFill>
              </a:rPr>
              <a:t>]</a:t>
            </a:r>
          </a:p>
        </p:txBody>
      </p:sp>
      <p:pic>
        <p:nvPicPr>
          <p:cNvPr id="52" name="Picture 51">
            <a:extLst>
              <a:ext uri="{FF2B5EF4-FFF2-40B4-BE49-F238E27FC236}">
                <a16:creationId xmlns:a16="http://schemas.microsoft.com/office/drawing/2014/main" id="{BD701150-4E63-43A0-B35A-70CBE58D2B93}"/>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233361" y="3123193"/>
            <a:ext cx="291917" cy="298915"/>
          </a:xfrm>
          <a:prstGeom prst="rect">
            <a:avLst/>
          </a:prstGeom>
        </p:spPr>
      </p:pic>
      <p:sp>
        <p:nvSpPr>
          <p:cNvPr id="53" name="Speech Bubble: Rectangle with Corners Rounded 52">
            <a:extLst>
              <a:ext uri="{FF2B5EF4-FFF2-40B4-BE49-F238E27FC236}">
                <a16:creationId xmlns:a16="http://schemas.microsoft.com/office/drawing/2014/main" id="{AA75AB67-0B76-4AD2-A912-21B1444B084F}"/>
              </a:ext>
            </a:extLst>
          </p:cNvPr>
          <p:cNvSpPr/>
          <p:nvPr/>
        </p:nvSpPr>
        <p:spPr>
          <a:xfrm>
            <a:off x="2277071" y="1293867"/>
            <a:ext cx="2997066" cy="623705"/>
          </a:xfrm>
          <a:prstGeom prst="wedgeRoundRectCallout">
            <a:avLst>
              <a:gd name="adj1" fmla="val 5694"/>
              <a:gd name="adj2" fmla="val 70590"/>
              <a:gd name="adj3" fmla="val 1666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bg1"/>
                </a:solidFill>
              </a:rPr>
              <a:t>Only bare minimal amount of info needed in request (i.e. just the sensor reading)</a:t>
            </a:r>
          </a:p>
        </p:txBody>
      </p:sp>
      <p:pic>
        <p:nvPicPr>
          <p:cNvPr id="55" name="Picture 54">
            <a:extLst>
              <a:ext uri="{FF2B5EF4-FFF2-40B4-BE49-F238E27FC236}">
                <a16:creationId xmlns:a16="http://schemas.microsoft.com/office/drawing/2014/main" id="{D6C457A6-25A4-498C-9814-1455D1F54EBC}"/>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744925" y="3194737"/>
            <a:ext cx="291917" cy="298915"/>
          </a:xfrm>
          <a:prstGeom prst="rect">
            <a:avLst/>
          </a:prstGeom>
        </p:spPr>
      </p:pic>
      <p:cxnSp>
        <p:nvCxnSpPr>
          <p:cNvPr id="59" name="Straight Connector 58">
            <a:extLst>
              <a:ext uri="{FF2B5EF4-FFF2-40B4-BE49-F238E27FC236}">
                <a16:creationId xmlns:a16="http://schemas.microsoft.com/office/drawing/2014/main" id="{CB4AF33A-8707-40DD-AD72-758144FCAEB9}"/>
              </a:ext>
            </a:extLst>
          </p:cNvPr>
          <p:cNvCxnSpPr>
            <a:cxnSpLocks/>
          </p:cNvCxnSpPr>
          <p:nvPr/>
        </p:nvCxnSpPr>
        <p:spPr>
          <a:xfrm flipH="1">
            <a:off x="6368423" y="3871480"/>
            <a:ext cx="4763" cy="1516573"/>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A695EBBB-2711-4EE1-8EDA-B3153A5D25CE}"/>
              </a:ext>
            </a:extLst>
          </p:cNvPr>
          <p:cNvCxnSpPr/>
          <p:nvPr/>
        </p:nvCxnSpPr>
        <p:spPr>
          <a:xfrm flipH="1">
            <a:off x="6368423" y="5388053"/>
            <a:ext cx="2667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1" name="Rectangle 60">
            <a:extLst>
              <a:ext uri="{FF2B5EF4-FFF2-40B4-BE49-F238E27FC236}">
                <a16:creationId xmlns:a16="http://schemas.microsoft.com/office/drawing/2014/main" id="{11AE1CFE-DCCD-4AA2-9F0C-5B35EE538A4B}"/>
              </a:ext>
            </a:extLst>
          </p:cNvPr>
          <p:cNvSpPr/>
          <p:nvPr/>
        </p:nvSpPr>
        <p:spPr bwMode="auto">
          <a:xfrm>
            <a:off x="6598951" y="5255362"/>
            <a:ext cx="1447775" cy="26959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defRPr/>
            </a:pPr>
            <a:r>
              <a:rPr lang="de-DE" altLang="ko-KR" sz="1400" dirty="0" err="1">
                <a:solidFill>
                  <a:srgbClr val="FFFFFF"/>
                </a:solidFill>
                <a:ea typeface="Gulim" pitchFamily="34" charset="-127"/>
              </a:rPr>
              <a:t>container</a:t>
            </a:r>
            <a:endParaRPr lang="de-DE" altLang="ko-KR" sz="1400" dirty="0">
              <a:solidFill>
                <a:srgbClr val="FFFFFF"/>
              </a:solidFill>
              <a:ea typeface="Gulim" pitchFamily="34" charset="-127"/>
            </a:endParaRPr>
          </a:p>
        </p:txBody>
      </p:sp>
      <p:sp>
        <p:nvSpPr>
          <p:cNvPr id="63" name="Rectangle 62">
            <a:extLst>
              <a:ext uri="{FF2B5EF4-FFF2-40B4-BE49-F238E27FC236}">
                <a16:creationId xmlns:a16="http://schemas.microsoft.com/office/drawing/2014/main" id="{7D4866C4-3C3F-4C13-8447-FCA7147CB7E2}"/>
              </a:ext>
            </a:extLst>
          </p:cNvPr>
          <p:cNvSpPr/>
          <p:nvPr/>
        </p:nvSpPr>
        <p:spPr bwMode="auto">
          <a:xfrm>
            <a:off x="7068510" y="5583364"/>
            <a:ext cx="3613771" cy="910552"/>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defRPr/>
            </a:pPr>
            <a:r>
              <a:rPr lang="de-DE" altLang="ko-KR" sz="1400" dirty="0" err="1">
                <a:solidFill>
                  <a:schemeClr val="bg1"/>
                </a:solidFill>
                <a:ea typeface="Gulim" pitchFamily="34" charset="-127"/>
              </a:rPr>
              <a:t>contentInstance</a:t>
            </a:r>
            <a:endParaRPr lang="de-DE" altLang="ko-KR" sz="1400" dirty="0">
              <a:solidFill>
                <a:schemeClr val="bg1"/>
              </a:solidFill>
              <a:ea typeface="Gulim" pitchFamily="34" charset="-127"/>
            </a:endParaRPr>
          </a:p>
          <a:p>
            <a:pPr marL="285750">
              <a:buFont typeface="Arial" panose="020B0604020202020204" pitchFamily="34" charset="0"/>
              <a:buChar char="•"/>
              <a:defRPr/>
            </a:pPr>
            <a:r>
              <a:rPr lang="en-GB" altLang="ko-KR" sz="1200" dirty="0">
                <a:solidFill>
                  <a:srgbClr val="FFFF00"/>
                </a:solidFill>
                <a:ea typeface="Gulim" pitchFamily="34" charset="-127"/>
              </a:rPr>
              <a:t> </a:t>
            </a:r>
            <a:r>
              <a:rPr lang="en-GB" altLang="ko-KR" sz="1200" b="1" i="1" dirty="0">
                <a:solidFill>
                  <a:srgbClr val="FFFF00"/>
                </a:solidFill>
                <a:ea typeface="Gulim" pitchFamily="34" charset="-127"/>
              </a:rPr>
              <a:t>labels = temperature</a:t>
            </a:r>
          </a:p>
          <a:p>
            <a:pPr marL="285750">
              <a:buFont typeface="Arial" panose="020B0604020202020204" pitchFamily="34" charset="0"/>
              <a:buChar char="•"/>
              <a:defRPr/>
            </a:pPr>
            <a:r>
              <a:rPr lang="en-GB" altLang="ko-KR" sz="1200" b="1" i="1" dirty="0">
                <a:solidFill>
                  <a:srgbClr val="FFFF00"/>
                </a:solidFill>
                <a:ea typeface="Gulim" pitchFamily="34" charset="-127"/>
              </a:rPr>
              <a:t> creator =  AE-1</a:t>
            </a:r>
          </a:p>
          <a:p>
            <a:pPr marL="285750">
              <a:buFont typeface="Arial" panose="020B0604020202020204" pitchFamily="34" charset="0"/>
              <a:buChar char="•"/>
              <a:defRPr/>
            </a:pPr>
            <a:r>
              <a:rPr lang="en-GB" altLang="ko-KR" sz="1200" b="1" i="1" dirty="0">
                <a:solidFill>
                  <a:srgbClr val="FFFF00"/>
                </a:solidFill>
                <a:ea typeface="Gulim" pitchFamily="34" charset="-127"/>
              </a:rPr>
              <a:t> </a:t>
            </a:r>
            <a:r>
              <a:rPr lang="en-GB" altLang="ko-KR" sz="1200" b="1" i="1" dirty="0" err="1">
                <a:solidFill>
                  <a:srgbClr val="FFFF00"/>
                </a:solidFill>
                <a:ea typeface="Gulim" pitchFamily="34" charset="-127"/>
              </a:rPr>
              <a:t>contentInfo</a:t>
            </a:r>
            <a:r>
              <a:rPr lang="en-GB" altLang="ko-KR" sz="1200" b="1" i="1" dirty="0">
                <a:solidFill>
                  <a:srgbClr val="FFFF00"/>
                </a:solidFill>
                <a:ea typeface="Gulim" pitchFamily="34" charset="-127"/>
              </a:rPr>
              <a:t> = application/xml:1 …</a:t>
            </a:r>
          </a:p>
          <a:p>
            <a:pPr marL="285750">
              <a:buFont typeface="Arial" panose="020B0604020202020204" pitchFamily="34" charset="0"/>
              <a:buChar char="•"/>
              <a:defRPr/>
            </a:pPr>
            <a:r>
              <a:rPr lang="en-GB" altLang="ko-KR" sz="1200" i="1" dirty="0">
                <a:solidFill>
                  <a:srgbClr val="FFFFFF"/>
                </a:solidFill>
                <a:ea typeface="Gulim" pitchFamily="34" charset="-127"/>
              </a:rPr>
              <a:t> </a:t>
            </a:r>
            <a:r>
              <a:rPr lang="en-GB" altLang="ko-KR" sz="1200" b="1" i="1" dirty="0">
                <a:solidFill>
                  <a:srgbClr val="FFFFFF"/>
                </a:solidFill>
                <a:ea typeface="Gulim" pitchFamily="34" charset="-127"/>
              </a:rPr>
              <a:t>content=32</a:t>
            </a:r>
          </a:p>
        </p:txBody>
      </p:sp>
      <p:cxnSp>
        <p:nvCxnSpPr>
          <p:cNvPr id="65" name="Straight Connector 64">
            <a:extLst>
              <a:ext uri="{FF2B5EF4-FFF2-40B4-BE49-F238E27FC236}">
                <a16:creationId xmlns:a16="http://schemas.microsoft.com/office/drawing/2014/main" id="{4669A4F6-80B7-43B7-BDAC-0A0585702149}"/>
              </a:ext>
            </a:extLst>
          </p:cNvPr>
          <p:cNvCxnSpPr>
            <a:cxnSpLocks/>
          </p:cNvCxnSpPr>
          <p:nvPr/>
        </p:nvCxnSpPr>
        <p:spPr>
          <a:xfrm>
            <a:off x="6801811" y="5421198"/>
            <a:ext cx="0" cy="31475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9E6F85F3-76A6-4126-9450-B7E4D9CF8651}"/>
              </a:ext>
            </a:extLst>
          </p:cNvPr>
          <p:cNvCxnSpPr/>
          <p:nvPr/>
        </p:nvCxnSpPr>
        <p:spPr>
          <a:xfrm flipH="1">
            <a:off x="6801811" y="5730953"/>
            <a:ext cx="2667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3308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44" grpId="0" animBg="1"/>
      <p:bldP spid="46" grpId="0"/>
      <p:bldP spid="48" grpId="0" animBg="1"/>
      <p:bldP spid="51" grpId="0"/>
      <p:bldP spid="53" grpId="0" animBg="1"/>
      <p:bldP spid="6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463" y="-15248"/>
            <a:ext cx="9901518" cy="1325563"/>
          </a:xfrm>
        </p:spPr>
        <p:txBody>
          <a:bodyPr>
            <a:normAutofit/>
          </a:bodyPr>
          <a:lstStyle/>
          <a:p>
            <a:r>
              <a:rPr lang="en-US" sz="3200" b="1" dirty="0">
                <a:solidFill>
                  <a:srgbClr val="C00000"/>
                </a:solidFill>
              </a:rPr>
              <a:t>Offloading processes from apps to service layer</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DB6849-9C56-6D4E-AA70-3E3466A866E9}" type="slidenum">
              <a:rPr kumimoji="0" lang="en-US" sz="1200" b="0" i="0" u="none" strike="noStrike" kern="1200" cap="none" spc="0" normalizeH="0" baseline="0" noProof="0" smtClean="0">
                <a:ln>
                  <a:noFill/>
                </a:ln>
                <a:solidFill>
                  <a:srgbClr val="A0A0A3">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srgbClr val="A0A0A3">
                  <a:tint val="75000"/>
                </a:srgbClr>
              </a:solidFill>
              <a:effectLst/>
              <a:uLnTx/>
              <a:uFillTx/>
              <a:latin typeface="Arial" panose="020B0604020202020204"/>
              <a:ea typeface="+mn-ea"/>
              <a:cs typeface="+mn-cs"/>
            </a:endParaRPr>
          </a:p>
        </p:txBody>
      </p:sp>
      <p:grpSp>
        <p:nvGrpSpPr>
          <p:cNvPr id="19" name="Group 18">
            <a:extLst>
              <a:ext uri="{FF2B5EF4-FFF2-40B4-BE49-F238E27FC236}">
                <a16:creationId xmlns:a16="http://schemas.microsoft.com/office/drawing/2014/main" id="{B744FB9C-E290-4301-A08F-F07067CA7297}"/>
              </a:ext>
            </a:extLst>
          </p:cNvPr>
          <p:cNvGrpSpPr/>
          <p:nvPr/>
        </p:nvGrpSpPr>
        <p:grpSpPr>
          <a:xfrm>
            <a:off x="1840232" y="1395959"/>
            <a:ext cx="7924799" cy="3654815"/>
            <a:chOff x="1127464" y="1549183"/>
            <a:chExt cx="9605639" cy="4520938"/>
          </a:xfrm>
        </p:grpSpPr>
        <p:grpSp>
          <p:nvGrpSpPr>
            <p:cNvPr id="3" name="Group 2"/>
            <p:cNvGrpSpPr/>
            <p:nvPr/>
          </p:nvGrpSpPr>
          <p:grpSpPr>
            <a:xfrm>
              <a:off x="1127464" y="1549183"/>
              <a:ext cx="9605639" cy="4520938"/>
              <a:chOff x="93296" y="1282701"/>
              <a:chExt cx="11121441" cy="4686300"/>
            </a:xfrm>
          </p:grpSpPr>
          <p:sp>
            <p:nvSpPr>
              <p:cNvPr id="23" name="Rectangle à coins arrondis 5"/>
              <p:cNvSpPr/>
              <p:nvPr/>
            </p:nvSpPr>
            <p:spPr bwMode="auto">
              <a:xfrm>
                <a:off x="93296" y="1282701"/>
                <a:ext cx="11121441" cy="4686300"/>
              </a:xfrm>
              <a:prstGeom prst="roundRect">
                <a:avLst>
                  <a:gd name="adj" fmla="val 5827"/>
                </a:avLst>
              </a:prstGeom>
              <a:solidFill>
                <a:schemeClr val="bg1"/>
              </a:solidFill>
              <a:ln w="38100">
                <a:solidFill>
                  <a:srgbClr val="B40000"/>
                </a:solidFill>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white"/>
                    </a:solidFill>
                    <a:effectLst/>
                    <a:uLnTx/>
                    <a:uFillTx/>
                    <a:latin typeface="Arial" panose="020B0604020202020204"/>
                    <a:ea typeface="+mn-ea"/>
                    <a:cs typeface="+mn-cs"/>
                  </a:rPr>
                  <a:t>Registration</a:t>
                </a:r>
              </a:p>
            </p:txBody>
          </p:sp>
          <p:sp>
            <p:nvSpPr>
              <p:cNvPr id="6" name="Rectangle à coins arrondis 5"/>
              <p:cNvSpPr/>
              <p:nvPr/>
            </p:nvSpPr>
            <p:spPr bwMode="auto">
              <a:xfrm>
                <a:off x="313757" y="2088433"/>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Registration</a:t>
                </a:r>
              </a:p>
            </p:txBody>
          </p:sp>
          <p:sp>
            <p:nvSpPr>
              <p:cNvPr id="7" name="Rectangle à coins arrondis 6"/>
              <p:cNvSpPr/>
              <p:nvPr/>
            </p:nvSpPr>
            <p:spPr bwMode="auto">
              <a:xfrm>
                <a:off x="3912005" y="3357686"/>
                <a:ext cx="1582796" cy="1046965"/>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Group Management</a:t>
                </a:r>
              </a:p>
            </p:txBody>
          </p:sp>
          <p:sp>
            <p:nvSpPr>
              <p:cNvPr id="8" name="Rectangle à coins arrondis 7"/>
              <p:cNvSpPr/>
              <p:nvPr/>
            </p:nvSpPr>
            <p:spPr bwMode="auto">
              <a:xfrm>
                <a:off x="3937530" y="2088433"/>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Security</a:t>
                </a:r>
              </a:p>
            </p:txBody>
          </p:sp>
          <p:sp>
            <p:nvSpPr>
              <p:cNvPr id="9" name="Rectangle à coins arrondis 8"/>
              <p:cNvSpPr/>
              <p:nvPr/>
            </p:nvSpPr>
            <p:spPr bwMode="auto">
              <a:xfrm>
                <a:off x="5739933" y="2102534"/>
                <a:ext cx="1582797" cy="1046965"/>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Discovery</a:t>
                </a:r>
              </a:p>
            </p:txBody>
          </p:sp>
          <p:sp>
            <p:nvSpPr>
              <p:cNvPr id="10" name="Rectangle à coins arrondis 9"/>
              <p:cNvSpPr/>
              <p:nvPr/>
            </p:nvSpPr>
            <p:spPr bwMode="auto">
              <a:xfrm>
                <a:off x="7551821" y="2088872"/>
                <a:ext cx="1582797" cy="1046968"/>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Data Management &amp; Repository </a:t>
                </a:r>
              </a:p>
            </p:txBody>
          </p:sp>
          <p:sp>
            <p:nvSpPr>
              <p:cNvPr id="11" name="Rectangle à coins arrondis 10"/>
              <p:cNvSpPr/>
              <p:nvPr/>
            </p:nvSpPr>
            <p:spPr bwMode="auto">
              <a:xfrm>
                <a:off x="5770242" y="3344212"/>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Application &amp; Service Management</a:t>
                </a:r>
              </a:p>
            </p:txBody>
          </p:sp>
          <p:sp>
            <p:nvSpPr>
              <p:cNvPr id="12" name="Rectangle à coins arrondis 11"/>
              <p:cNvSpPr/>
              <p:nvPr/>
            </p:nvSpPr>
            <p:spPr bwMode="auto">
              <a:xfrm>
                <a:off x="326771" y="3340167"/>
                <a:ext cx="1582796" cy="1046965"/>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Device Management</a:t>
                </a:r>
              </a:p>
            </p:txBody>
          </p:sp>
          <p:sp>
            <p:nvSpPr>
              <p:cNvPr id="13" name="Rectangle à coins arrondis 12"/>
              <p:cNvSpPr/>
              <p:nvPr/>
            </p:nvSpPr>
            <p:spPr bwMode="auto">
              <a:xfrm>
                <a:off x="2115229" y="3344212"/>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Subscription &amp; Notification</a:t>
                </a:r>
              </a:p>
            </p:txBody>
          </p:sp>
          <p:sp>
            <p:nvSpPr>
              <p:cNvPr id="14" name="Rectangle à coins arrondis 13"/>
              <p:cNvSpPr/>
              <p:nvPr/>
            </p:nvSpPr>
            <p:spPr bwMode="auto">
              <a:xfrm>
                <a:off x="2125644" y="2102534"/>
                <a:ext cx="1582796" cy="1046965"/>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Communication Management</a:t>
                </a:r>
              </a:p>
            </p:txBody>
          </p:sp>
          <p:sp>
            <p:nvSpPr>
              <p:cNvPr id="15" name="Rectangle à coins arrondis 14"/>
              <p:cNvSpPr/>
              <p:nvPr/>
            </p:nvSpPr>
            <p:spPr bwMode="auto">
              <a:xfrm>
                <a:off x="9362773" y="3357685"/>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Service Charging &amp; Accounting</a:t>
                </a:r>
              </a:p>
            </p:txBody>
          </p:sp>
          <p:sp>
            <p:nvSpPr>
              <p:cNvPr id="16" name="Rectangle à coins arrondis 15"/>
              <p:cNvSpPr/>
              <p:nvPr/>
            </p:nvSpPr>
            <p:spPr bwMode="auto">
              <a:xfrm>
                <a:off x="7584684" y="3358777"/>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Location</a:t>
                </a:r>
              </a:p>
            </p:txBody>
          </p:sp>
          <p:sp>
            <p:nvSpPr>
              <p:cNvPr id="17" name="Rectangle à coins arrondis 16"/>
              <p:cNvSpPr/>
              <p:nvPr/>
            </p:nvSpPr>
            <p:spPr bwMode="auto">
              <a:xfrm>
                <a:off x="1306974" y="4614571"/>
                <a:ext cx="1582796" cy="1046965"/>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Network Service Exposure</a:t>
                </a:r>
              </a:p>
            </p:txBody>
          </p:sp>
          <p:sp>
            <p:nvSpPr>
              <p:cNvPr id="21" name="Rectangle à coins arrondis 16"/>
              <p:cNvSpPr/>
              <p:nvPr/>
            </p:nvSpPr>
            <p:spPr bwMode="auto">
              <a:xfrm>
                <a:off x="9354223" y="2088433"/>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Semantics </a:t>
                </a:r>
              </a:p>
            </p:txBody>
          </p:sp>
          <p:sp>
            <p:nvSpPr>
              <p:cNvPr id="22" name="Rectangle à coins arrondis 16"/>
              <p:cNvSpPr/>
              <p:nvPr/>
            </p:nvSpPr>
            <p:spPr bwMode="auto">
              <a:xfrm>
                <a:off x="3100048" y="4597663"/>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Transaction Management </a:t>
                </a:r>
              </a:p>
            </p:txBody>
          </p:sp>
          <p:sp>
            <p:nvSpPr>
              <p:cNvPr id="24" name="TextBox 23"/>
              <p:cNvSpPr txBox="1"/>
              <p:nvPr/>
            </p:nvSpPr>
            <p:spPr>
              <a:xfrm>
                <a:off x="1139946" y="1386337"/>
                <a:ext cx="3594099" cy="4147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C00000"/>
                    </a:solidFill>
                    <a:effectLst/>
                    <a:uLnTx/>
                    <a:uFillTx/>
                    <a:latin typeface="Arial" panose="020B0604020202020204"/>
                    <a:ea typeface="+mn-ea"/>
                    <a:cs typeface="+mn-cs"/>
                  </a:rPr>
                  <a:t>Service Layer</a:t>
                </a:r>
              </a:p>
            </p:txBody>
          </p:sp>
          <p:pic>
            <p:nvPicPr>
              <p:cNvPr id="25" name="Picture 10" descr="C:\Users\Jayeeta\AppData\Local\Microsoft\Windows\INetCache\Content.Word\oneM2M Logo_HighRe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2912" y="1404157"/>
                <a:ext cx="707035"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 name="Group 17">
              <a:extLst>
                <a:ext uri="{FF2B5EF4-FFF2-40B4-BE49-F238E27FC236}">
                  <a16:creationId xmlns:a16="http://schemas.microsoft.com/office/drawing/2014/main" id="{0B53F38C-F984-4B1B-83A1-4A1910CEF7EB}"/>
                </a:ext>
              </a:extLst>
            </p:cNvPr>
            <p:cNvGrpSpPr/>
            <p:nvPr/>
          </p:nvGrpSpPr>
          <p:grpSpPr>
            <a:xfrm>
              <a:off x="5281963" y="4747169"/>
              <a:ext cx="4482177" cy="1010025"/>
              <a:chOff x="5281963" y="4747169"/>
              <a:chExt cx="4482177" cy="1010025"/>
            </a:xfrm>
          </p:grpSpPr>
          <p:sp>
            <p:nvSpPr>
              <p:cNvPr id="29" name="Rectangle à coins arrondis 16">
                <a:extLst>
                  <a:ext uri="{FF2B5EF4-FFF2-40B4-BE49-F238E27FC236}">
                    <a16:creationId xmlns:a16="http://schemas.microsoft.com/office/drawing/2014/main" id="{73FE26DD-55AB-42C2-8F01-C2E1E5FEA253}"/>
                  </a:ext>
                </a:extLst>
              </p:cNvPr>
              <p:cNvSpPr/>
              <p:nvPr/>
            </p:nvSpPr>
            <p:spPr bwMode="auto">
              <a:xfrm>
                <a:off x="5281963" y="4747171"/>
                <a:ext cx="1367069" cy="1010023"/>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algn="ctr"/>
                <a:r>
                  <a:rPr lang="en-US" sz="1050" b="1" dirty="0">
                    <a:solidFill>
                      <a:prstClr val="white"/>
                    </a:solidFill>
                    <a:latin typeface="Arial" panose="020B0604020202020204"/>
                  </a:rPr>
                  <a:t>Time </a:t>
                </a:r>
              </a:p>
              <a:p>
                <a:pPr algn="ctr"/>
                <a:r>
                  <a:rPr lang="en-US" sz="1050" b="1" dirty="0">
                    <a:solidFill>
                      <a:prstClr val="white"/>
                    </a:solidFill>
                    <a:latin typeface="Arial" panose="020B0604020202020204"/>
                  </a:rPr>
                  <a:t>Management </a:t>
                </a:r>
              </a:p>
            </p:txBody>
          </p:sp>
          <p:sp>
            <p:nvSpPr>
              <p:cNvPr id="34" name="Rectangle à coins arrondis 16">
                <a:extLst>
                  <a:ext uri="{FF2B5EF4-FFF2-40B4-BE49-F238E27FC236}">
                    <a16:creationId xmlns:a16="http://schemas.microsoft.com/office/drawing/2014/main" id="{BF6E0A3E-B5CE-4485-83EF-8D65EA4F773C}"/>
                  </a:ext>
                </a:extLst>
              </p:cNvPr>
              <p:cNvSpPr/>
              <p:nvPr/>
            </p:nvSpPr>
            <p:spPr bwMode="auto">
              <a:xfrm>
                <a:off x="6839517" y="4747170"/>
                <a:ext cx="1367069" cy="1010023"/>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algn="ctr"/>
                <a:r>
                  <a:rPr lang="en-US" sz="1050" b="1" dirty="0">
                    <a:solidFill>
                      <a:prstClr val="white"/>
                    </a:solidFill>
                    <a:latin typeface="Arial" panose="020B0604020202020204"/>
                  </a:rPr>
                  <a:t>Session </a:t>
                </a:r>
              </a:p>
              <a:p>
                <a:pPr algn="ctr"/>
                <a:r>
                  <a:rPr lang="en-US" sz="1050" b="1" dirty="0">
                    <a:solidFill>
                      <a:prstClr val="white"/>
                    </a:solidFill>
                    <a:latin typeface="Arial" panose="020B0604020202020204"/>
                  </a:rPr>
                  <a:t>Management </a:t>
                </a:r>
              </a:p>
            </p:txBody>
          </p:sp>
          <p:sp>
            <p:nvSpPr>
              <p:cNvPr id="35" name="Rectangle à coins arrondis 16">
                <a:extLst>
                  <a:ext uri="{FF2B5EF4-FFF2-40B4-BE49-F238E27FC236}">
                    <a16:creationId xmlns:a16="http://schemas.microsoft.com/office/drawing/2014/main" id="{40E1A5B5-B3E9-45D8-AF25-62C5558E9C36}"/>
                  </a:ext>
                </a:extLst>
              </p:cNvPr>
              <p:cNvSpPr/>
              <p:nvPr/>
            </p:nvSpPr>
            <p:spPr bwMode="auto">
              <a:xfrm>
                <a:off x="8397071" y="4747169"/>
                <a:ext cx="1367069" cy="1010023"/>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algn="ctr"/>
                <a:r>
                  <a:rPr lang="en-US" sz="1050" b="1" dirty="0">
                    <a:solidFill>
                      <a:prstClr val="white"/>
                    </a:solidFill>
                    <a:latin typeface="Arial" panose="020B0604020202020204"/>
                  </a:rPr>
                  <a:t>Process </a:t>
                </a:r>
              </a:p>
              <a:p>
                <a:pPr algn="ctr"/>
                <a:r>
                  <a:rPr lang="en-US" sz="1050" b="1" dirty="0">
                    <a:solidFill>
                      <a:prstClr val="white"/>
                    </a:solidFill>
                    <a:latin typeface="Arial" panose="020B0604020202020204"/>
                  </a:rPr>
                  <a:t>Management </a:t>
                </a:r>
              </a:p>
            </p:txBody>
          </p:sp>
        </p:grpSp>
      </p:grpSp>
      <p:sp>
        <p:nvSpPr>
          <p:cNvPr id="67" name="Speech Bubble: Rectangle 66">
            <a:extLst>
              <a:ext uri="{FF2B5EF4-FFF2-40B4-BE49-F238E27FC236}">
                <a16:creationId xmlns:a16="http://schemas.microsoft.com/office/drawing/2014/main" id="{94EFE786-3807-4E7C-871A-A16DF0DDD204}"/>
              </a:ext>
            </a:extLst>
          </p:cNvPr>
          <p:cNvSpPr/>
          <p:nvPr/>
        </p:nvSpPr>
        <p:spPr>
          <a:xfrm>
            <a:off x="2872509" y="5224133"/>
            <a:ext cx="5938981" cy="1026963"/>
          </a:xfrm>
          <a:prstGeom prst="wedgeRectCallout">
            <a:avLst>
              <a:gd name="adj1" fmla="val 47212"/>
              <a:gd name="adj2" fmla="val 24478"/>
            </a:avLst>
          </a:prstGeom>
          <a:solidFill>
            <a:schemeClr val="accent3"/>
          </a:solidFill>
          <a:ln w="12700">
            <a:noFill/>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45720" rIns="45720" anchor="ctr"/>
          <a:lstStyle/>
          <a:p>
            <a:r>
              <a:rPr lang="en-US" sz="1100" b="1" dirty="0">
                <a:solidFill>
                  <a:schemeClr val="bg1"/>
                </a:solidFill>
                <a:latin typeface="Arial" panose="020B0604020202020204"/>
              </a:rPr>
              <a:t>Service layer can help streamline the complexity of IoT devices by offloading the burden of keeping the device’s time synchronized with other entities in the system.  The service layer can detect time synchronization offset issues with devices and compensate for this offset without burdening the devices.  This helps keep devices simple and streamlined such that they consume less energy.</a:t>
            </a:r>
          </a:p>
        </p:txBody>
      </p:sp>
      <p:cxnSp>
        <p:nvCxnSpPr>
          <p:cNvPr id="69" name="Straight Connector 68">
            <a:extLst>
              <a:ext uri="{FF2B5EF4-FFF2-40B4-BE49-F238E27FC236}">
                <a16:creationId xmlns:a16="http://schemas.microsoft.com/office/drawing/2014/main" id="{1F16F31B-4A8D-4117-BB34-8A736F4F8806}"/>
              </a:ext>
            </a:extLst>
          </p:cNvPr>
          <p:cNvCxnSpPr>
            <a:cxnSpLocks/>
          </p:cNvCxnSpPr>
          <p:nvPr/>
        </p:nvCxnSpPr>
        <p:spPr>
          <a:xfrm flipH="1" flipV="1">
            <a:off x="5689178" y="4634028"/>
            <a:ext cx="1" cy="674255"/>
          </a:xfrm>
          <a:prstGeom prst="line">
            <a:avLst/>
          </a:prstGeom>
          <a:ln w="19050">
            <a:solidFill>
              <a:schemeClr val="accent3"/>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69955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B70EC-7560-409F-988F-166874C71977}"/>
              </a:ext>
            </a:extLst>
          </p:cNvPr>
          <p:cNvSpPr>
            <a:spLocks noGrp="1"/>
          </p:cNvSpPr>
          <p:nvPr>
            <p:ph type="title"/>
          </p:nvPr>
        </p:nvSpPr>
        <p:spPr>
          <a:xfrm>
            <a:off x="1480886" y="0"/>
            <a:ext cx="8826896" cy="1173570"/>
          </a:xfrm>
        </p:spPr>
        <p:txBody>
          <a:bodyPr>
            <a:noAutofit/>
          </a:bodyPr>
          <a:lstStyle/>
          <a:p>
            <a:pPr algn="ctr"/>
            <a:r>
              <a:rPr lang="en-US" sz="3600" dirty="0"/>
              <a:t>Offloading Processes Example</a:t>
            </a:r>
          </a:p>
        </p:txBody>
      </p:sp>
      <p:pic>
        <p:nvPicPr>
          <p:cNvPr id="55" name="Picture 54">
            <a:extLst>
              <a:ext uri="{FF2B5EF4-FFF2-40B4-BE49-F238E27FC236}">
                <a16:creationId xmlns:a16="http://schemas.microsoft.com/office/drawing/2014/main" id="{6EA17E49-A32C-4772-8039-AD4F8A921244}"/>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0" b="98939" l="806" r="97581">
                        <a14:foregroundMark x1="19355" y1="18037" x2="19355" y2="18037"/>
                        <a14:foregroundMark x1="4839" y1="14589" x2="4839" y2="14589"/>
                        <a14:foregroundMark x1="5914" y1="4775" x2="5914" y2="4775"/>
                        <a14:foregroundMark x1="11022" y1="3448" x2="11022" y2="3448"/>
                        <a14:foregroundMark x1="3495" y1="2387" x2="3495" y2="2387"/>
                        <a14:foregroundMark x1="4301" y1="7427" x2="4301" y2="7427"/>
                        <a14:foregroundMark x1="5108" y1="11406" x2="5108" y2="11406"/>
                        <a14:foregroundMark x1="3495" y1="17772" x2="3495" y2="17772"/>
                        <a14:foregroundMark x1="51075" y1="4509" x2="51075" y2="4509"/>
                        <a14:foregroundMark x1="52419" y1="4509" x2="52419" y2="4509"/>
                        <a14:foregroundMark x1="60215" y1="3448" x2="60215" y2="3448"/>
                        <a14:foregroundMark x1="95699" y1="2918" x2="95699" y2="2918"/>
                        <a14:foregroundMark x1="91398" y1="6897" x2="91667" y2="6897"/>
                        <a14:foregroundMark x1="93817" y1="6366" x2="93817" y2="6366"/>
                        <a14:foregroundMark x1="93280" y1="3714" x2="93280" y2="3714"/>
                        <a14:foregroundMark x1="83602" y1="4509" x2="83602" y2="4509"/>
                        <a14:foregroundMark x1="95430" y1="14058" x2="95430" y2="14058"/>
                        <a14:foregroundMark x1="95161" y1="22812" x2="95161" y2="22812"/>
                        <a14:foregroundMark x1="95161" y1="29443" x2="95161" y2="29443"/>
                        <a14:foregroundMark x1="94624" y1="69761" x2="94624" y2="69761"/>
                        <a14:foregroundMark x1="94624" y1="75332" x2="94624" y2="75332"/>
                        <a14:foregroundMark x1="94624" y1="77719" x2="94624" y2="77719"/>
                        <a14:foregroundMark x1="77419" y1="75066" x2="77419" y2="75066"/>
                        <a14:foregroundMark x1="79570" y1="77984" x2="79570" y2="77984"/>
                        <a14:foregroundMark x1="65591" y1="75066" x2="65591" y2="75066"/>
                        <a14:foregroundMark x1="67742" y1="77984" x2="67742" y2="77984"/>
                        <a14:foregroundMark x1="76344" y1="78780" x2="76344" y2="78780"/>
                        <a14:foregroundMark x1="56989" y1="75332" x2="56989" y2="75332"/>
                        <a14:foregroundMark x1="52151" y1="76658" x2="52151" y2="76658"/>
                        <a14:foregroundMark x1="38978" y1="77454" x2="38978" y2="77454"/>
                        <a14:foregroundMark x1="27151" y1="76658" x2="27151" y2="76658"/>
                        <a14:foregroundMark x1="21774" y1="76393" x2="21774" y2="76393"/>
                        <a14:foregroundMark x1="9140" y1="75597" x2="9140" y2="75597"/>
                        <a14:foregroundMark x1="5914" y1="76393" x2="5914" y2="76393"/>
                        <a14:foregroundMark x1="8333" y1="77984" x2="8333" y2="77984"/>
                        <a14:foregroundMark x1="4032" y1="77454" x2="4032" y2="77454"/>
                        <a14:foregroundMark x1="3226" y1="70822" x2="3226" y2="70822"/>
                        <a14:foregroundMark x1="3495" y1="53050" x2="3495" y2="53050"/>
                        <a14:foregroundMark x1="3226" y1="42706" x2="3226" y2="42706"/>
                        <a14:foregroundMark x1="45430" y1="83554" x2="45430" y2="83554"/>
                        <a14:foregroundMark x1="43011" y1="80371" x2="43011" y2="80371"/>
                        <a14:foregroundMark x1="40860" y1="80902" x2="40860" y2="80902"/>
                        <a14:foregroundMark x1="40860" y1="83289" x2="40860" y2="83289"/>
                        <a14:foregroundMark x1="40860" y1="87003" x2="40860" y2="87003"/>
                        <a14:foregroundMark x1="57527" y1="88329" x2="57527" y2="88329"/>
                        <a14:foregroundMark x1="57796" y1="84350" x2="57796" y2="84350"/>
                        <a14:foregroundMark x1="57258" y1="81167" x2="57258" y2="81167"/>
                        <a14:foregroundMark x1="57258" y1="79841" x2="57258" y2="79841"/>
                        <a14:foregroundMark x1="50806" y1="80106" x2="50806" y2="80106"/>
                        <a14:foregroundMark x1="46505" y1="80106" x2="46505" y2="80106"/>
                        <a14:foregroundMark x1="40323" y1="93369" x2="40323" y2="93369"/>
                        <a14:foregroundMark x1="24194" y1="96021" x2="24194" y2="96021"/>
                        <a14:foregroundMark x1="27151" y1="96552" x2="27151" y2="96552"/>
                        <a14:foregroundMark x1="32527" y1="96286" x2="32527" y2="96286"/>
                        <a14:foregroundMark x1="42204" y1="96286" x2="42204" y2="96286"/>
                        <a14:foregroundMark x1="47849" y1="96021" x2="47849" y2="96021"/>
                        <a14:foregroundMark x1="53495" y1="96021" x2="53495" y2="96021"/>
                        <a14:foregroundMark x1="58065" y1="96552" x2="58065" y2="96552"/>
                        <a14:foregroundMark x1="69355" y1="96817" x2="69355" y2="96817"/>
                        <a14:foregroundMark x1="72043" y1="95756" x2="72043" y2="95756"/>
                        <a14:foregroundMark x1="73925" y1="94960" x2="73925" y2="94960"/>
                        <a14:foregroundMark x1="73925" y1="92308" x2="73925" y2="92308"/>
                        <a14:foregroundMark x1="73118" y1="90451" x2="73118" y2="90451"/>
                        <a14:foregroundMark x1="70968" y1="89390" x2="70968" y2="89390"/>
                        <a14:foregroundMark x1="66129" y1="89390" x2="66129" y2="89390"/>
                        <a14:foregroundMark x1="60215" y1="88859" x2="60215" y2="88859"/>
                        <a14:foregroundMark x1="57258" y1="85676" x2="57258" y2="85676"/>
                        <a14:foregroundMark x1="40591" y1="79841" x2="40591" y2="79841"/>
                        <a14:foregroundMark x1="41935" y1="84085" x2="41935" y2="84085"/>
                        <a14:foregroundMark x1="40860" y1="85146" x2="40860" y2="85146"/>
                        <a14:foregroundMark x1="40323" y1="89390" x2="40323" y2="89390"/>
                        <a14:foregroundMark x1="38978" y1="89390" x2="38978" y2="89390"/>
                        <a14:foregroundMark x1="35484" y1="89125" x2="35484" y2="89125"/>
                        <a14:foregroundMark x1="34409" y1="89125" x2="34409" y2="89125"/>
                        <a14:foregroundMark x1="31989" y1="89125" x2="31989" y2="89125"/>
                        <a14:foregroundMark x1="30645" y1="89125" x2="30645" y2="89125"/>
                        <a14:foregroundMark x1="27957" y1="89125" x2="27957" y2="89125"/>
                        <a14:foregroundMark x1="26344" y1="89390" x2="26344" y2="89390"/>
                        <a14:foregroundMark x1="27957" y1="94960" x2="27957" y2="94960"/>
                        <a14:foregroundMark x1="29301" y1="96817" x2="29301" y2="96817"/>
                        <a14:foregroundMark x1="34140" y1="97347" x2="34140" y2="97347"/>
                        <a14:foregroundMark x1="36828" y1="97082" x2="36828" y2="97082"/>
                        <a14:foregroundMark x1="42473" y1="97347" x2="42473" y2="97347"/>
                        <a14:foregroundMark x1="45430" y1="97082" x2="45430" y2="97082"/>
                        <a14:foregroundMark x1="49462" y1="97082" x2="49462" y2="97082"/>
                        <a14:foregroundMark x1="51882" y1="97082" x2="51882" y2="97082"/>
                        <a14:foregroundMark x1="55645" y1="97082" x2="55645" y2="97082"/>
                        <a14:foregroundMark x1="59946" y1="97082" x2="59946" y2="97082"/>
                        <a14:foregroundMark x1="62634" y1="96817" x2="62634" y2="96817"/>
                        <a14:foregroundMark x1="66129" y1="97082" x2="66129" y2="97082"/>
                        <a14:foregroundMark x1="71774" y1="97613" x2="71774" y2="97613"/>
                        <a14:foregroundMark x1="67742" y1="94430" x2="67742" y2="94430"/>
                        <a14:foregroundMark x1="67473" y1="95756" x2="67473" y2="95756"/>
                        <a14:foregroundMark x1="63978" y1="95491" x2="63978" y2="95491"/>
                        <a14:foregroundMark x1="57258" y1="82759" x2="57258" y2="82759"/>
                        <a14:foregroundMark x1="54570" y1="80106" x2="54570" y2="80106"/>
                        <a14:foregroundMark x1="52688" y1="79576" x2="52688" y2="79576"/>
                        <a14:foregroundMark x1="48118" y1="80106" x2="48118" y2="80106"/>
                        <a14:foregroundMark x1="48656" y1="81432" x2="48656" y2="81432"/>
                        <a14:foregroundMark x1="51075" y1="81167" x2="51075" y2="81167"/>
                        <a14:foregroundMark x1="54032" y1="81963" x2="54032" y2="81963"/>
                        <a14:foregroundMark x1="51075" y1="82228" x2="51075" y2="82228"/>
                        <a14:foregroundMark x1="49194" y1="82759" x2="49194" y2="82759"/>
                        <a14:foregroundMark x1="46237" y1="83820" x2="46237" y2="83820"/>
                        <a14:foregroundMark x1="44624" y1="84350" x2="45161" y2="84615"/>
                        <a14:foregroundMark x1="52957" y1="84085" x2="52957" y2="84085"/>
                        <a14:foregroundMark x1="48925" y1="85676" x2="48925" y2="85676"/>
                        <a14:foregroundMark x1="48387" y1="86472" x2="48387" y2="86472"/>
                        <a14:foregroundMark x1="59946" y1="77454" x2="59946" y2="77454"/>
                        <a14:foregroundMark x1="90054" y1="77719" x2="90054" y2="77719"/>
                        <a14:foregroundMark x1="4839" y1="19894" x2="4839" y2="19894"/>
                        <a14:foregroundMark x1="3495" y1="27056" x2="3495" y2="27056"/>
                        <a14:foregroundMark x1="3763" y1="30239" x2="3763" y2="30239"/>
                        <a14:foregroundMark x1="4301" y1="35279" x2="4301" y2="35279"/>
                        <a14:foregroundMark x1="7258" y1="3448" x2="7258" y2="3448"/>
                        <a14:foregroundMark x1="13978" y1="3714" x2="13978" y2="3714"/>
                        <a14:foregroundMark x1="19086" y1="3183" x2="19086" y2="3183"/>
                        <a14:foregroundMark x1="26344" y1="3448" x2="26344" y2="3448"/>
                        <a14:foregroundMark x1="31183" y1="3714" x2="31183" y2="3714"/>
                        <a14:foregroundMark x1="38441" y1="3183" x2="38441" y2="3183"/>
                        <a14:foregroundMark x1="53763" y1="89920" x2="53763" y2="89920"/>
                        <a14:foregroundMark x1="27151" y1="1857" x2="27151" y2="1857"/>
                        <a14:foregroundMark x1="32527" y1="1857" x2="32527" y2="1857"/>
                        <a14:foregroundMark x1="39247" y1="1326" x2="39247" y2="1326"/>
                        <a14:foregroundMark x1="50269" y1="2122" x2="50269" y2="2122"/>
                        <a14:foregroundMark x1="52957" y1="2918" x2="52957" y2="2918"/>
                        <a14:foregroundMark x1="55645" y1="1857" x2="55645" y2="1857"/>
                        <a14:foregroundMark x1="61022" y1="1857" x2="61022" y2="1857"/>
                        <a14:foregroundMark x1="66129" y1="2122" x2="66129" y2="2122"/>
                        <a14:foregroundMark x1="72312" y1="1857" x2="72312" y2="1857"/>
                        <a14:backgroundMark x1="5645" y1="796" x2="5645" y2="796"/>
                        <a14:backgroundMark x1="12366" y1="796" x2="12366" y2="796"/>
                        <a14:backgroundMark x1="40323" y1="265" x2="40323" y2="265"/>
                        <a14:backgroundMark x1="46774" y1="531" x2="46774" y2="531"/>
                        <a14:backgroundMark x1="57796" y1="531" x2="57796" y2="531"/>
                        <a14:backgroundMark x1="14516" y1="265" x2="14516" y2="265"/>
                        <a14:backgroundMark x1="19086" y1="796" x2="19086" y2="796"/>
                        <a14:backgroundMark x1="22312" y1="796" x2="22312" y2="796"/>
                        <a14:backgroundMark x1="24731" y1="796" x2="24731" y2="796"/>
                        <a14:backgroundMark x1="29301" y1="265" x2="29301" y2="265"/>
                        <a14:backgroundMark x1="32258" y1="265" x2="32258" y2="265"/>
                        <a14:backgroundMark x1="35215" y1="265" x2="35215" y2="265"/>
                        <a14:backgroundMark x1="51075" y1="796" x2="51075" y2="796"/>
                        <a14:backgroundMark x1="8871" y1="796" x2="8871" y2="796"/>
                        <a14:backgroundMark x1="54032" y1="796" x2="54032" y2="796"/>
                        <a14:backgroundMark x1="68280" y1="796" x2="68280" y2="796"/>
                        <a14:backgroundMark x1="37097" y1="796" x2="37097" y2="796"/>
                        <a14:backgroundMark x1="59677" y1="1061" x2="59677" y2="1061"/>
                        <a14:backgroundMark x1="62903" y1="796" x2="62903" y2="796"/>
                      </a14:backgroundRemoval>
                    </a14:imgEffect>
                  </a14:imgLayer>
                </a14:imgProps>
              </a:ext>
              <a:ext uri="{28A0092B-C50C-407E-A947-70E740481C1C}">
                <a14:useLocalDpi xmlns:a14="http://schemas.microsoft.com/office/drawing/2010/main" val="0"/>
              </a:ext>
            </a:extLst>
          </a:blip>
          <a:stretch>
            <a:fillRect/>
          </a:stretch>
        </p:blipFill>
        <p:spPr>
          <a:xfrm>
            <a:off x="10024964" y="1720671"/>
            <a:ext cx="1040241" cy="1054223"/>
          </a:xfrm>
          <a:prstGeom prst="rect">
            <a:avLst/>
          </a:prstGeom>
        </p:spPr>
      </p:pic>
      <p:grpSp>
        <p:nvGrpSpPr>
          <p:cNvPr id="56" name="Group 55">
            <a:extLst>
              <a:ext uri="{FF2B5EF4-FFF2-40B4-BE49-F238E27FC236}">
                <a16:creationId xmlns:a16="http://schemas.microsoft.com/office/drawing/2014/main" id="{7D7196B2-4203-4AE5-B98D-0821A47E2D7F}"/>
              </a:ext>
            </a:extLst>
          </p:cNvPr>
          <p:cNvGrpSpPr/>
          <p:nvPr/>
        </p:nvGrpSpPr>
        <p:grpSpPr>
          <a:xfrm>
            <a:off x="5163432" y="1620621"/>
            <a:ext cx="1261908" cy="1154273"/>
            <a:chOff x="5059712" y="2481167"/>
            <a:chExt cx="1261908" cy="1154273"/>
          </a:xfrm>
        </p:grpSpPr>
        <p:pic>
          <p:nvPicPr>
            <p:cNvPr id="57" name="Picture 5">
              <a:extLst>
                <a:ext uri="{FF2B5EF4-FFF2-40B4-BE49-F238E27FC236}">
                  <a16:creationId xmlns:a16="http://schemas.microsoft.com/office/drawing/2014/main" id="{38ED587A-3657-4C54-8205-F406D157D54D}"/>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9790" b="93357" l="9974" r="89764"/>
                      </a14:imgEffect>
                    </a14:imgLayer>
                  </a14:imgProps>
                </a:ext>
                <a:ext uri="{28A0092B-C50C-407E-A947-70E740481C1C}">
                  <a14:useLocalDpi xmlns:a14="http://schemas.microsoft.com/office/drawing/2010/main" val="0"/>
                </a:ext>
              </a:extLst>
            </a:blip>
            <a:srcRect/>
            <a:stretch>
              <a:fillRect/>
            </a:stretch>
          </p:blipFill>
          <p:spPr bwMode="auto">
            <a:xfrm>
              <a:off x="5059712" y="2481167"/>
              <a:ext cx="1261908" cy="947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8" name="Rounded Rectangle 72">
              <a:extLst>
                <a:ext uri="{FF2B5EF4-FFF2-40B4-BE49-F238E27FC236}">
                  <a16:creationId xmlns:a16="http://schemas.microsoft.com/office/drawing/2014/main" id="{7D162BD9-EE6F-4189-BACE-1B98320A633A}"/>
                </a:ext>
              </a:extLst>
            </p:cNvPr>
            <p:cNvSpPr/>
            <p:nvPr/>
          </p:nvSpPr>
          <p:spPr bwMode="auto">
            <a:xfrm>
              <a:off x="5169315" y="3205394"/>
              <a:ext cx="937175" cy="430046"/>
            </a:xfrm>
            <a:prstGeom prst="roundRect">
              <a:avLst/>
            </a:prstGeom>
            <a:solidFill>
              <a:srgbClr val="C00000"/>
            </a:solidFill>
            <a:ln w="12700" cap="flat" cmpd="sng" algn="ctr">
              <a:solidFill>
                <a:srgbClr val="C00000"/>
              </a:solidFill>
              <a:prstDash val="solid"/>
            </a:ln>
            <a:effectLst>
              <a:outerShdw blurRad="50800" dist="20000" dir="5400000" rotWithShape="0">
                <a:srgbClr val="000000">
                  <a:alpha val="42000"/>
                </a:srgbClr>
              </a:outerShdw>
            </a:effectLst>
          </p:spPr>
          <p:txBody>
            <a:bodyPr lIns="0" rIns="0" anchor="ctr"/>
            <a:lstStyle/>
            <a:p>
              <a:pPr algn="ctr">
                <a:defRPr/>
              </a:pPr>
              <a:r>
                <a:rPr lang="en-US" sz="2000" b="1" kern="0" dirty="0">
                  <a:solidFill>
                    <a:prstClr val="white"/>
                  </a:solidFill>
                  <a:latin typeface="Arial" panose="020B0604020202020204"/>
                </a:rPr>
                <a:t>CSE</a:t>
              </a:r>
              <a:endParaRPr lang="en-US" sz="1200" b="1" kern="0" dirty="0">
                <a:solidFill>
                  <a:prstClr val="white"/>
                </a:solidFill>
                <a:latin typeface="Arial" panose="020B0604020202020204"/>
              </a:endParaRPr>
            </a:p>
          </p:txBody>
        </p:sp>
      </p:grpSp>
      <p:sp>
        <p:nvSpPr>
          <p:cNvPr id="59" name="TextBox 58">
            <a:extLst>
              <a:ext uri="{FF2B5EF4-FFF2-40B4-BE49-F238E27FC236}">
                <a16:creationId xmlns:a16="http://schemas.microsoft.com/office/drawing/2014/main" id="{51A7D024-9BDE-4CFF-9D5E-938E2958CC13}"/>
              </a:ext>
            </a:extLst>
          </p:cNvPr>
          <p:cNvSpPr txBox="1"/>
          <p:nvPr/>
        </p:nvSpPr>
        <p:spPr>
          <a:xfrm>
            <a:off x="90" y="5959982"/>
            <a:ext cx="3353803" cy="584775"/>
          </a:xfrm>
          <a:prstGeom prst="rect">
            <a:avLst/>
          </a:prstGeom>
          <a:noFill/>
        </p:spPr>
        <p:txBody>
          <a:bodyPr wrap="none" rtlCol="0">
            <a:spAutoFit/>
          </a:bodyPr>
          <a:lstStyle/>
          <a:p>
            <a:r>
              <a:rPr lang="en-US" sz="1600" dirty="0">
                <a:solidFill>
                  <a:srgbClr val="C00000"/>
                </a:solidFill>
                <a:latin typeface="Arial" panose="020B0604020202020204"/>
              </a:rPr>
              <a:t>AE:	Application Entity</a:t>
            </a:r>
          </a:p>
          <a:p>
            <a:r>
              <a:rPr lang="en-US" sz="1600" dirty="0">
                <a:solidFill>
                  <a:srgbClr val="C00000"/>
                </a:solidFill>
                <a:latin typeface="Arial" panose="020B0604020202020204"/>
              </a:rPr>
              <a:t>CSE:	Common Services Entity</a:t>
            </a:r>
          </a:p>
        </p:txBody>
      </p:sp>
      <p:sp>
        <p:nvSpPr>
          <p:cNvPr id="60" name="Rectangle 59">
            <a:extLst>
              <a:ext uri="{FF2B5EF4-FFF2-40B4-BE49-F238E27FC236}">
                <a16:creationId xmlns:a16="http://schemas.microsoft.com/office/drawing/2014/main" id="{3350CDAC-CF1B-4C22-B548-90B42E115B58}"/>
              </a:ext>
            </a:extLst>
          </p:cNvPr>
          <p:cNvSpPr/>
          <p:nvPr/>
        </p:nvSpPr>
        <p:spPr bwMode="auto">
          <a:xfrm>
            <a:off x="5753167" y="3449842"/>
            <a:ext cx="1733705" cy="305642"/>
          </a:xfrm>
          <a:prstGeom prst="rect">
            <a:avLst/>
          </a:prstGeom>
          <a:solidFill>
            <a:srgbClr val="A0A0A3"/>
          </a:solidFill>
          <a:ln w="12700" cap="flat" cmpd="sng" algn="ctr">
            <a:solidFill>
              <a:srgbClr val="A0A0A3">
                <a:shade val="50000"/>
              </a:srgbClr>
            </a:solidFill>
            <a:prstDash val="solid"/>
            <a:miter lim="800000"/>
          </a:ln>
          <a:effectLst/>
        </p:spPr>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altLang="ko-KR" sz="1400" b="0" i="0" u="none" strike="noStrike" kern="0" cap="none" spc="0" normalizeH="0" baseline="0" noProof="0" dirty="0">
                <a:ln>
                  <a:noFill/>
                </a:ln>
                <a:solidFill>
                  <a:srgbClr val="FFFFFF"/>
                </a:solidFill>
                <a:effectLst/>
                <a:uLnTx/>
                <a:uFillTx/>
                <a:latin typeface="Calibri" pitchFamily="34" charset="0"/>
                <a:ea typeface="Gulim" pitchFamily="34" charset="-127"/>
                <a:cs typeface="Arial" pitchFamily="34" charset="0"/>
              </a:rPr>
              <a:t>processManagement</a:t>
            </a:r>
            <a:endParaRPr kumimoji="0" lang="en-GB" altLang="ko-KR" sz="1400" b="0" i="0" u="none" strike="noStrike" kern="0" cap="none" spc="0" normalizeH="0" baseline="0" noProof="0" dirty="0">
              <a:ln>
                <a:noFill/>
              </a:ln>
              <a:solidFill>
                <a:srgbClr val="FFFFFF"/>
              </a:solidFill>
              <a:effectLst/>
              <a:uLnTx/>
              <a:uFillTx/>
              <a:latin typeface="Calibri" pitchFamily="34" charset="0"/>
              <a:ea typeface="Gulim" pitchFamily="34" charset="-127"/>
              <a:cs typeface="Arial" pitchFamily="34" charset="0"/>
            </a:endParaRPr>
          </a:p>
        </p:txBody>
      </p:sp>
      <p:cxnSp>
        <p:nvCxnSpPr>
          <p:cNvPr id="61" name="Straight Connector 60">
            <a:extLst>
              <a:ext uri="{FF2B5EF4-FFF2-40B4-BE49-F238E27FC236}">
                <a16:creationId xmlns:a16="http://schemas.microsoft.com/office/drawing/2014/main" id="{EEBF65A2-0A26-404A-B4B6-47C4A36E6386}"/>
              </a:ext>
            </a:extLst>
          </p:cNvPr>
          <p:cNvCxnSpPr/>
          <p:nvPr/>
        </p:nvCxnSpPr>
        <p:spPr>
          <a:xfrm>
            <a:off x="5506049" y="3360162"/>
            <a:ext cx="0" cy="242923"/>
          </a:xfrm>
          <a:prstGeom prst="line">
            <a:avLst/>
          </a:prstGeom>
          <a:solidFill>
            <a:srgbClr val="A0A0A3"/>
          </a:solidFill>
          <a:ln w="12700" cap="flat" cmpd="sng" algn="ctr">
            <a:solidFill>
              <a:srgbClr val="A0A0A3">
                <a:shade val="50000"/>
              </a:srgbClr>
            </a:solidFill>
            <a:prstDash val="solid"/>
            <a:miter lim="800000"/>
          </a:ln>
          <a:effectLst/>
        </p:spPr>
      </p:cxnSp>
      <p:cxnSp>
        <p:nvCxnSpPr>
          <p:cNvPr id="62" name="Straight Connector 61">
            <a:extLst>
              <a:ext uri="{FF2B5EF4-FFF2-40B4-BE49-F238E27FC236}">
                <a16:creationId xmlns:a16="http://schemas.microsoft.com/office/drawing/2014/main" id="{CA0CE0F1-2F7C-43EC-9B9D-1490520F8A80}"/>
              </a:ext>
            </a:extLst>
          </p:cNvPr>
          <p:cNvCxnSpPr/>
          <p:nvPr/>
        </p:nvCxnSpPr>
        <p:spPr>
          <a:xfrm flipH="1">
            <a:off x="5506050" y="3603084"/>
            <a:ext cx="262395" cy="0"/>
          </a:xfrm>
          <a:prstGeom prst="line">
            <a:avLst/>
          </a:prstGeom>
          <a:solidFill>
            <a:srgbClr val="A0A0A3"/>
          </a:solidFill>
          <a:ln w="12700" cap="flat" cmpd="sng" algn="ctr">
            <a:solidFill>
              <a:srgbClr val="A0A0A3">
                <a:shade val="50000"/>
              </a:srgbClr>
            </a:solidFill>
            <a:prstDash val="solid"/>
            <a:miter lim="800000"/>
          </a:ln>
          <a:effectLst/>
        </p:spPr>
      </p:cxnSp>
      <p:sp>
        <p:nvSpPr>
          <p:cNvPr id="63" name="Rectangle 62">
            <a:extLst>
              <a:ext uri="{FF2B5EF4-FFF2-40B4-BE49-F238E27FC236}">
                <a16:creationId xmlns:a16="http://schemas.microsoft.com/office/drawing/2014/main" id="{6078F71A-4D54-4F98-8654-2C59386188FA}"/>
              </a:ext>
            </a:extLst>
          </p:cNvPr>
          <p:cNvSpPr/>
          <p:nvPr/>
        </p:nvSpPr>
        <p:spPr>
          <a:xfrm>
            <a:off x="6816893" y="1924041"/>
            <a:ext cx="2669320" cy="461665"/>
          </a:xfrm>
          <a:prstGeom prst="rect">
            <a:avLst/>
          </a:prstGeom>
        </p:spPr>
        <p:txBody>
          <a:bodyPr wrap="none">
            <a:spAutoFit/>
          </a:bodyPr>
          <a:lstStyle/>
          <a:p>
            <a:pPr algn="ctr"/>
            <a:r>
              <a:rPr lang="en-US" sz="1200" b="1" dirty="0">
                <a:solidFill>
                  <a:srgbClr val="C00000"/>
                </a:solidFill>
                <a:latin typeface="Arial" panose="020B0604020202020204"/>
              </a:rPr>
              <a:t>1. Create &lt;</a:t>
            </a:r>
            <a:r>
              <a:rPr lang="en-US" sz="1200" b="1" dirty="0" err="1">
                <a:solidFill>
                  <a:srgbClr val="C00000"/>
                </a:solidFill>
                <a:latin typeface="Arial" panose="020B0604020202020204"/>
              </a:rPr>
              <a:t>processManagement</a:t>
            </a:r>
            <a:r>
              <a:rPr lang="en-US" sz="1200" b="1" dirty="0">
                <a:solidFill>
                  <a:srgbClr val="C00000"/>
                </a:solidFill>
                <a:latin typeface="Arial" panose="020B0604020202020204"/>
              </a:rPr>
              <a:t>&gt;, </a:t>
            </a:r>
          </a:p>
          <a:p>
            <a:pPr algn="ctr"/>
            <a:r>
              <a:rPr lang="en-US" sz="1200" b="1" dirty="0">
                <a:solidFill>
                  <a:srgbClr val="C00000"/>
                </a:solidFill>
                <a:latin typeface="Arial" panose="020B0604020202020204"/>
              </a:rPr>
              <a:t>&lt;state&gt;, &lt;action&gt; resources</a:t>
            </a:r>
          </a:p>
        </p:txBody>
      </p:sp>
      <p:cxnSp>
        <p:nvCxnSpPr>
          <p:cNvPr id="64" name="Straight Arrow Connector 63">
            <a:extLst>
              <a:ext uri="{FF2B5EF4-FFF2-40B4-BE49-F238E27FC236}">
                <a16:creationId xmlns:a16="http://schemas.microsoft.com/office/drawing/2014/main" id="{E636897C-2A20-4F5E-BC39-BA00521D08AD}"/>
              </a:ext>
            </a:extLst>
          </p:cNvPr>
          <p:cNvCxnSpPr>
            <a:cxnSpLocks/>
          </p:cNvCxnSpPr>
          <p:nvPr/>
        </p:nvCxnSpPr>
        <p:spPr>
          <a:xfrm>
            <a:off x="6425340" y="2454365"/>
            <a:ext cx="3452427" cy="0"/>
          </a:xfrm>
          <a:prstGeom prst="straightConnector1">
            <a:avLst/>
          </a:prstGeom>
          <a:noFill/>
          <a:ln w="38100" cap="flat" cmpd="sng" algn="ctr">
            <a:solidFill>
              <a:srgbClr val="C00000"/>
            </a:solidFill>
            <a:prstDash val="solid"/>
            <a:miter lim="800000"/>
            <a:headEnd type="triangle"/>
            <a:tailEnd type="none"/>
          </a:ln>
          <a:effectLst/>
        </p:spPr>
      </p:cxnSp>
      <p:sp>
        <p:nvSpPr>
          <p:cNvPr id="65" name="Rectangle 64">
            <a:extLst>
              <a:ext uri="{FF2B5EF4-FFF2-40B4-BE49-F238E27FC236}">
                <a16:creationId xmlns:a16="http://schemas.microsoft.com/office/drawing/2014/main" id="{93B6CFF9-38D1-4AA8-BA4B-08CB1B2F1BBD}"/>
              </a:ext>
            </a:extLst>
          </p:cNvPr>
          <p:cNvSpPr/>
          <p:nvPr/>
        </p:nvSpPr>
        <p:spPr bwMode="auto">
          <a:xfrm>
            <a:off x="5285577" y="3028258"/>
            <a:ext cx="1019400" cy="305642"/>
          </a:xfrm>
          <a:prstGeom prst="rect">
            <a:avLst/>
          </a:prstGeom>
          <a:solidFill>
            <a:srgbClr val="A0A0A3"/>
          </a:solidFill>
          <a:ln w="12700" cap="flat" cmpd="sng" algn="ctr">
            <a:solidFill>
              <a:srgbClr val="A0A0A3">
                <a:shade val="50000"/>
              </a:srgbClr>
            </a:solidFill>
            <a:prstDash val="solid"/>
            <a:miter lim="800000"/>
          </a:ln>
          <a:effectLst/>
        </p:spPr>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altLang="ko-KR" sz="1400" b="0" i="0" u="none" strike="noStrike" kern="0" cap="none" spc="0" normalizeH="0" baseline="0" noProof="0" dirty="0" err="1">
                <a:ln>
                  <a:noFill/>
                </a:ln>
                <a:solidFill>
                  <a:srgbClr val="FFFFFF"/>
                </a:solidFill>
                <a:effectLst/>
                <a:uLnTx/>
                <a:uFillTx/>
                <a:latin typeface="Calibri" pitchFamily="34" charset="0"/>
                <a:ea typeface="Gulim" pitchFamily="34" charset="-127"/>
                <a:cs typeface="Arial" pitchFamily="34" charset="0"/>
              </a:rPr>
              <a:t>CSEBase</a:t>
            </a:r>
            <a:endParaRPr kumimoji="0" lang="en-GB" altLang="ko-KR" sz="1400" b="0" i="0" u="none" strike="noStrike" kern="0" cap="none" spc="0" normalizeH="0" baseline="0" noProof="0" dirty="0">
              <a:ln>
                <a:noFill/>
              </a:ln>
              <a:solidFill>
                <a:srgbClr val="FFFFFF"/>
              </a:solidFill>
              <a:effectLst/>
              <a:uLnTx/>
              <a:uFillTx/>
              <a:latin typeface="Calibri" pitchFamily="34" charset="0"/>
              <a:ea typeface="Gulim" pitchFamily="34" charset="-127"/>
              <a:cs typeface="Arial" pitchFamily="34" charset="0"/>
            </a:endParaRPr>
          </a:p>
        </p:txBody>
      </p:sp>
      <p:sp>
        <p:nvSpPr>
          <p:cNvPr id="67" name="Rounded Rectangle 71">
            <a:extLst>
              <a:ext uri="{FF2B5EF4-FFF2-40B4-BE49-F238E27FC236}">
                <a16:creationId xmlns:a16="http://schemas.microsoft.com/office/drawing/2014/main" id="{E763085E-FAEF-4A28-AEF2-A8BBAA2762D3}"/>
              </a:ext>
            </a:extLst>
          </p:cNvPr>
          <p:cNvSpPr/>
          <p:nvPr/>
        </p:nvSpPr>
        <p:spPr bwMode="auto">
          <a:xfrm>
            <a:off x="10203275" y="2403670"/>
            <a:ext cx="639962" cy="430046"/>
          </a:xfrm>
          <a:prstGeom prst="roundRect">
            <a:avLst/>
          </a:prstGeom>
          <a:solidFill>
            <a:srgbClr val="005480"/>
          </a:solidFill>
          <a:ln w="12700" cap="flat" cmpd="sng" algn="ctr">
            <a:solidFill>
              <a:srgbClr val="545054"/>
            </a:solidFill>
            <a:prstDash val="solid"/>
          </a:ln>
          <a:effectLst>
            <a:outerShdw blurRad="50800" dist="20000" dir="5400000" rotWithShape="0">
              <a:srgbClr val="000000">
                <a:alpha val="42000"/>
              </a:srgbClr>
            </a:outerShdw>
          </a:effectLst>
        </p:spPr>
        <p:txBody>
          <a:bodyPr lIns="0" rIns="0" anchor="t"/>
          <a:lstStyle/>
          <a:p>
            <a:pPr algn="ctr"/>
            <a:r>
              <a:rPr lang="en-US" b="1" kern="0" dirty="0">
                <a:solidFill>
                  <a:prstClr val="white"/>
                </a:solidFill>
                <a:latin typeface="Arial" panose="020B0604020202020204"/>
              </a:rPr>
              <a:t>AE-1</a:t>
            </a:r>
          </a:p>
        </p:txBody>
      </p:sp>
      <p:sp>
        <p:nvSpPr>
          <p:cNvPr id="77" name="Rectangle 76">
            <a:extLst>
              <a:ext uri="{FF2B5EF4-FFF2-40B4-BE49-F238E27FC236}">
                <a16:creationId xmlns:a16="http://schemas.microsoft.com/office/drawing/2014/main" id="{9FBBC342-B954-46A0-9101-B6D9202B87A2}"/>
              </a:ext>
            </a:extLst>
          </p:cNvPr>
          <p:cNvSpPr/>
          <p:nvPr/>
        </p:nvSpPr>
        <p:spPr bwMode="auto">
          <a:xfrm>
            <a:off x="6319431" y="3858889"/>
            <a:ext cx="948328" cy="305642"/>
          </a:xfrm>
          <a:prstGeom prst="rect">
            <a:avLst/>
          </a:prstGeom>
          <a:solidFill>
            <a:srgbClr val="A0A0A3"/>
          </a:solidFill>
          <a:ln w="12700" cap="flat" cmpd="sng" algn="ctr">
            <a:solidFill>
              <a:srgbClr val="A0A0A3">
                <a:shade val="50000"/>
              </a:srgbClr>
            </a:solidFill>
            <a:prstDash val="solid"/>
            <a:miter lim="800000"/>
          </a:ln>
          <a:effectLst/>
        </p:spPr>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altLang="ko-KR" sz="1400" b="0" i="0" u="none" strike="noStrike" kern="0" cap="none" spc="0" normalizeH="0" baseline="0" noProof="0" dirty="0">
                <a:ln>
                  <a:noFill/>
                </a:ln>
                <a:solidFill>
                  <a:srgbClr val="FFFFFF"/>
                </a:solidFill>
                <a:effectLst/>
                <a:uLnTx/>
                <a:uFillTx/>
                <a:latin typeface="Calibri" pitchFamily="34" charset="0"/>
                <a:ea typeface="Gulim" pitchFamily="34" charset="-127"/>
                <a:cs typeface="Arial" pitchFamily="34" charset="0"/>
              </a:rPr>
              <a:t>state-1</a:t>
            </a:r>
            <a:endParaRPr kumimoji="0" lang="en-GB" altLang="ko-KR" sz="1400" b="0" i="0" u="none" strike="noStrike" kern="0" cap="none" spc="0" normalizeH="0" baseline="0" noProof="0" dirty="0">
              <a:ln>
                <a:noFill/>
              </a:ln>
              <a:solidFill>
                <a:srgbClr val="FFFFFF"/>
              </a:solidFill>
              <a:effectLst/>
              <a:uLnTx/>
              <a:uFillTx/>
              <a:latin typeface="Calibri" pitchFamily="34" charset="0"/>
              <a:ea typeface="Gulim" pitchFamily="34" charset="-127"/>
              <a:cs typeface="Arial" pitchFamily="34" charset="0"/>
            </a:endParaRPr>
          </a:p>
        </p:txBody>
      </p:sp>
      <p:cxnSp>
        <p:nvCxnSpPr>
          <p:cNvPr id="78" name="Straight Connector 77">
            <a:extLst>
              <a:ext uri="{FF2B5EF4-FFF2-40B4-BE49-F238E27FC236}">
                <a16:creationId xmlns:a16="http://schemas.microsoft.com/office/drawing/2014/main" id="{B6B3EA58-438C-43B6-A253-8E65452CE86B}"/>
              </a:ext>
            </a:extLst>
          </p:cNvPr>
          <p:cNvCxnSpPr/>
          <p:nvPr/>
        </p:nvCxnSpPr>
        <p:spPr>
          <a:xfrm>
            <a:off x="6063259" y="3769209"/>
            <a:ext cx="0" cy="242923"/>
          </a:xfrm>
          <a:prstGeom prst="line">
            <a:avLst/>
          </a:prstGeom>
          <a:solidFill>
            <a:srgbClr val="A0A0A3"/>
          </a:solidFill>
          <a:ln w="12700" cap="flat" cmpd="sng" algn="ctr">
            <a:solidFill>
              <a:srgbClr val="A0A0A3">
                <a:shade val="50000"/>
              </a:srgbClr>
            </a:solidFill>
            <a:prstDash val="solid"/>
            <a:miter lim="800000"/>
          </a:ln>
          <a:effectLst/>
        </p:spPr>
      </p:cxnSp>
      <p:cxnSp>
        <p:nvCxnSpPr>
          <p:cNvPr id="79" name="Straight Connector 78">
            <a:extLst>
              <a:ext uri="{FF2B5EF4-FFF2-40B4-BE49-F238E27FC236}">
                <a16:creationId xmlns:a16="http://schemas.microsoft.com/office/drawing/2014/main" id="{255B0FB6-BDB7-4CE2-9C88-259FF96F374B}"/>
              </a:ext>
            </a:extLst>
          </p:cNvPr>
          <p:cNvCxnSpPr/>
          <p:nvPr/>
        </p:nvCxnSpPr>
        <p:spPr>
          <a:xfrm flipH="1">
            <a:off x="6063260" y="4012131"/>
            <a:ext cx="262395" cy="0"/>
          </a:xfrm>
          <a:prstGeom prst="line">
            <a:avLst/>
          </a:prstGeom>
          <a:solidFill>
            <a:srgbClr val="A0A0A3"/>
          </a:solidFill>
          <a:ln w="12700" cap="flat" cmpd="sng" algn="ctr">
            <a:solidFill>
              <a:srgbClr val="A0A0A3">
                <a:shade val="50000"/>
              </a:srgbClr>
            </a:solidFill>
            <a:prstDash val="solid"/>
            <a:miter lim="800000"/>
          </a:ln>
          <a:effectLst/>
        </p:spPr>
      </p:cxnSp>
      <p:sp>
        <p:nvSpPr>
          <p:cNvPr id="80" name="Rectangle 79">
            <a:extLst>
              <a:ext uri="{FF2B5EF4-FFF2-40B4-BE49-F238E27FC236}">
                <a16:creationId xmlns:a16="http://schemas.microsoft.com/office/drawing/2014/main" id="{09E49DDC-669F-4CBB-9718-2F9F5AA955DC}"/>
              </a:ext>
            </a:extLst>
          </p:cNvPr>
          <p:cNvSpPr/>
          <p:nvPr/>
        </p:nvSpPr>
        <p:spPr bwMode="auto">
          <a:xfrm>
            <a:off x="6307366" y="4805007"/>
            <a:ext cx="948328" cy="305642"/>
          </a:xfrm>
          <a:prstGeom prst="rect">
            <a:avLst/>
          </a:prstGeom>
          <a:solidFill>
            <a:srgbClr val="A0A0A3"/>
          </a:solidFill>
          <a:ln w="12700" cap="flat" cmpd="sng" algn="ctr">
            <a:solidFill>
              <a:srgbClr val="A0A0A3">
                <a:shade val="50000"/>
              </a:srgbClr>
            </a:solidFill>
            <a:prstDash val="solid"/>
            <a:miter lim="800000"/>
          </a:ln>
          <a:effectLst/>
        </p:spPr>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altLang="ko-KR" sz="1400" b="0" i="0" u="none" strike="noStrike" kern="0" cap="none" spc="0" normalizeH="0" baseline="0" noProof="0" dirty="0">
                <a:ln>
                  <a:noFill/>
                </a:ln>
                <a:solidFill>
                  <a:srgbClr val="FFFFFF"/>
                </a:solidFill>
                <a:effectLst/>
                <a:uLnTx/>
                <a:uFillTx/>
                <a:latin typeface="Calibri" pitchFamily="34" charset="0"/>
                <a:ea typeface="Gulim" pitchFamily="34" charset="-127"/>
                <a:cs typeface="Arial" pitchFamily="34" charset="0"/>
              </a:rPr>
              <a:t>state-2</a:t>
            </a:r>
            <a:endParaRPr kumimoji="0" lang="en-GB" altLang="ko-KR" sz="1400" b="0" i="0" u="none" strike="noStrike" kern="0" cap="none" spc="0" normalizeH="0" baseline="0" noProof="0" dirty="0">
              <a:ln>
                <a:noFill/>
              </a:ln>
              <a:solidFill>
                <a:srgbClr val="FFFFFF"/>
              </a:solidFill>
              <a:effectLst/>
              <a:uLnTx/>
              <a:uFillTx/>
              <a:latin typeface="Calibri" pitchFamily="34" charset="0"/>
              <a:ea typeface="Gulim" pitchFamily="34" charset="-127"/>
              <a:cs typeface="Arial" pitchFamily="34" charset="0"/>
            </a:endParaRPr>
          </a:p>
        </p:txBody>
      </p:sp>
      <p:cxnSp>
        <p:nvCxnSpPr>
          <p:cNvPr id="81" name="Straight Connector 80">
            <a:extLst>
              <a:ext uri="{FF2B5EF4-FFF2-40B4-BE49-F238E27FC236}">
                <a16:creationId xmlns:a16="http://schemas.microsoft.com/office/drawing/2014/main" id="{85F05FFB-F78D-4F16-A71E-8D159A6450FD}"/>
              </a:ext>
            </a:extLst>
          </p:cNvPr>
          <p:cNvCxnSpPr>
            <a:cxnSpLocks/>
          </p:cNvCxnSpPr>
          <p:nvPr/>
        </p:nvCxnSpPr>
        <p:spPr>
          <a:xfrm flipH="1">
            <a:off x="6060247" y="4012131"/>
            <a:ext cx="1" cy="946119"/>
          </a:xfrm>
          <a:prstGeom prst="line">
            <a:avLst/>
          </a:prstGeom>
          <a:solidFill>
            <a:srgbClr val="A0A0A3"/>
          </a:solidFill>
          <a:ln w="12700" cap="flat" cmpd="sng" algn="ctr">
            <a:solidFill>
              <a:srgbClr val="A0A0A3">
                <a:shade val="50000"/>
              </a:srgbClr>
            </a:solidFill>
            <a:prstDash val="solid"/>
            <a:miter lim="800000"/>
          </a:ln>
          <a:effectLst/>
        </p:spPr>
      </p:cxnSp>
      <p:cxnSp>
        <p:nvCxnSpPr>
          <p:cNvPr id="82" name="Straight Connector 81">
            <a:extLst>
              <a:ext uri="{FF2B5EF4-FFF2-40B4-BE49-F238E27FC236}">
                <a16:creationId xmlns:a16="http://schemas.microsoft.com/office/drawing/2014/main" id="{7E7EF5AF-CF14-42FC-99E3-E79BE46A9D7A}"/>
              </a:ext>
            </a:extLst>
          </p:cNvPr>
          <p:cNvCxnSpPr/>
          <p:nvPr/>
        </p:nvCxnSpPr>
        <p:spPr>
          <a:xfrm flipH="1">
            <a:off x="6060248" y="4958249"/>
            <a:ext cx="262395" cy="0"/>
          </a:xfrm>
          <a:prstGeom prst="line">
            <a:avLst/>
          </a:prstGeom>
          <a:solidFill>
            <a:srgbClr val="A0A0A3"/>
          </a:solidFill>
          <a:ln w="12700" cap="flat" cmpd="sng" algn="ctr">
            <a:solidFill>
              <a:srgbClr val="A0A0A3">
                <a:shade val="50000"/>
              </a:srgbClr>
            </a:solidFill>
            <a:prstDash val="solid"/>
            <a:miter lim="800000"/>
          </a:ln>
          <a:effectLst/>
        </p:spPr>
      </p:cxnSp>
      <p:sp>
        <p:nvSpPr>
          <p:cNvPr id="83" name="Rectangle 82">
            <a:extLst>
              <a:ext uri="{FF2B5EF4-FFF2-40B4-BE49-F238E27FC236}">
                <a16:creationId xmlns:a16="http://schemas.microsoft.com/office/drawing/2014/main" id="{67700997-135A-4E84-8EBD-80E744A18CAC}"/>
              </a:ext>
            </a:extLst>
          </p:cNvPr>
          <p:cNvSpPr/>
          <p:nvPr/>
        </p:nvSpPr>
        <p:spPr bwMode="auto">
          <a:xfrm>
            <a:off x="6862653" y="4270677"/>
            <a:ext cx="948328" cy="305642"/>
          </a:xfrm>
          <a:prstGeom prst="rect">
            <a:avLst/>
          </a:prstGeom>
          <a:solidFill>
            <a:srgbClr val="A0A0A3"/>
          </a:solidFill>
          <a:ln w="12700" cap="flat" cmpd="sng" algn="ctr">
            <a:solidFill>
              <a:srgbClr val="A0A0A3">
                <a:shade val="50000"/>
              </a:srgbClr>
            </a:solidFill>
            <a:prstDash val="solid"/>
            <a:miter lim="800000"/>
          </a:ln>
          <a:effectLst/>
        </p:spPr>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altLang="ko-KR" sz="1400" b="0" i="0" u="none" strike="noStrike" kern="0" cap="none" spc="0" normalizeH="0" baseline="0" noProof="0" dirty="0">
                <a:ln>
                  <a:noFill/>
                </a:ln>
                <a:solidFill>
                  <a:srgbClr val="FFFFFF"/>
                </a:solidFill>
                <a:effectLst/>
                <a:uLnTx/>
                <a:uFillTx/>
                <a:latin typeface="Calibri" pitchFamily="34" charset="0"/>
                <a:ea typeface="Gulim" pitchFamily="34" charset="-127"/>
                <a:cs typeface="Arial" pitchFamily="34" charset="0"/>
              </a:rPr>
              <a:t>action-1</a:t>
            </a:r>
            <a:endParaRPr kumimoji="0" lang="en-GB" altLang="ko-KR" sz="1400" b="0" i="0" u="none" strike="noStrike" kern="0" cap="none" spc="0" normalizeH="0" baseline="0" noProof="0" dirty="0">
              <a:ln>
                <a:noFill/>
              </a:ln>
              <a:solidFill>
                <a:srgbClr val="FFFFFF"/>
              </a:solidFill>
              <a:effectLst/>
              <a:uLnTx/>
              <a:uFillTx/>
              <a:latin typeface="Calibri" pitchFamily="34" charset="0"/>
              <a:ea typeface="Gulim" pitchFamily="34" charset="-127"/>
              <a:cs typeface="Arial" pitchFamily="34" charset="0"/>
            </a:endParaRPr>
          </a:p>
        </p:txBody>
      </p:sp>
      <p:cxnSp>
        <p:nvCxnSpPr>
          <p:cNvPr id="84" name="Straight Connector 83">
            <a:extLst>
              <a:ext uri="{FF2B5EF4-FFF2-40B4-BE49-F238E27FC236}">
                <a16:creationId xmlns:a16="http://schemas.microsoft.com/office/drawing/2014/main" id="{0B47DD51-1E2C-4A1F-8666-7AB0E8CADF47}"/>
              </a:ext>
            </a:extLst>
          </p:cNvPr>
          <p:cNvCxnSpPr/>
          <p:nvPr/>
        </p:nvCxnSpPr>
        <p:spPr>
          <a:xfrm>
            <a:off x="6606481" y="4180997"/>
            <a:ext cx="0" cy="242923"/>
          </a:xfrm>
          <a:prstGeom prst="line">
            <a:avLst/>
          </a:prstGeom>
          <a:solidFill>
            <a:srgbClr val="A0A0A3"/>
          </a:solidFill>
          <a:ln w="12700" cap="flat" cmpd="sng" algn="ctr">
            <a:solidFill>
              <a:srgbClr val="A0A0A3">
                <a:shade val="50000"/>
              </a:srgbClr>
            </a:solidFill>
            <a:prstDash val="solid"/>
            <a:miter lim="800000"/>
          </a:ln>
          <a:effectLst/>
        </p:spPr>
      </p:cxnSp>
      <p:cxnSp>
        <p:nvCxnSpPr>
          <p:cNvPr id="85" name="Straight Connector 84">
            <a:extLst>
              <a:ext uri="{FF2B5EF4-FFF2-40B4-BE49-F238E27FC236}">
                <a16:creationId xmlns:a16="http://schemas.microsoft.com/office/drawing/2014/main" id="{FD7DDFE9-DBAD-433A-8B7A-42AA9479629D}"/>
              </a:ext>
            </a:extLst>
          </p:cNvPr>
          <p:cNvCxnSpPr/>
          <p:nvPr/>
        </p:nvCxnSpPr>
        <p:spPr>
          <a:xfrm flipH="1">
            <a:off x="6606482" y="4423919"/>
            <a:ext cx="262395" cy="0"/>
          </a:xfrm>
          <a:prstGeom prst="line">
            <a:avLst/>
          </a:prstGeom>
          <a:solidFill>
            <a:srgbClr val="A0A0A3"/>
          </a:solidFill>
          <a:ln w="12700" cap="flat" cmpd="sng" algn="ctr">
            <a:solidFill>
              <a:srgbClr val="A0A0A3">
                <a:shade val="50000"/>
              </a:srgbClr>
            </a:solidFill>
            <a:prstDash val="solid"/>
            <a:miter lim="800000"/>
          </a:ln>
          <a:effectLst/>
        </p:spPr>
      </p:cxnSp>
      <p:cxnSp>
        <p:nvCxnSpPr>
          <p:cNvPr id="87" name="Straight Connector 86">
            <a:extLst>
              <a:ext uri="{FF2B5EF4-FFF2-40B4-BE49-F238E27FC236}">
                <a16:creationId xmlns:a16="http://schemas.microsoft.com/office/drawing/2014/main" id="{0A93A776-07EB-4628-B424-363F8C15BB26}"/>
              </a:ext>
            </a:extLst>
          </p:cNvPr>
          <p:cNvCxnSpPr/>
          <p:nvPr/>
        </p:nvCxnSpPr>
        <p:spPr>
          <a:xfrm>
            <a:off x="6601730" y="5110649"/>
            <a:ext cx="0" cy="242923"/>
          </a:xfrm>
          <a:prstGeom prst="line">
            <a:avLst/>
          </a:prstGeom>
          <a:solidFill>
            <a:srgbClr val="A0A0A3"/>
          </a:solidFill>
          <a:ln w="12700" cap="flat" cmpd="sng" algn="ctr">
            <a:solidFill>
              <a:srgbClr val="A0A0A3">
                <a:shade val="50000"/>
              </a:srgbClr>
            </a:solidFill>
            <a:prstDash val="solid"/>
            <a:miter lim="800000"/>
          </a:ln>
          <a:effectLst/>
        </p:spPr>
      </p:cxnSp>
      <p:cxnSp>
        <p:nvCxnSpPr>
          <p:cNvPr id="88" name="Straight Connector 87">
            <a:extLst>
              <a:ext uri="{FF2B5EF4-FFF2-40B4-BE49-F238E27FC236}">
                <a16:creationId xmlns:a16="http://schemas.microsoft.com/office/drawing/2014/main" id="{E9A3900C-6D87-4743-A32D-FA695D13744A}"/>
              </a:ext>
            </a:extLst>
          </p:cNvPr>
          <p:cNvCxnSpPr/>
          <p:nvPr/>
        </p:nvCxnSpPr>
        <p:spPr>
          <a:xfrm flipH="1">
            <a:off x="6601731" y="5353571"/>
            <a:ext cx="262395" cy="0"/>
          </a:xfrm>
          <a:prstGeom prst="line">
            <a:avLst/>
          </a:prstGeom>
          <a:solidFill>
            <a:srgbClr val="A0A0A3"/>
          </a:solidFill>
          <a:ln w="12700" cap="flat" cmpd="sng" algn="ctr">
            <a:solidFill>
              <a:srgbClr val="A0A0A3">
                <a:shade val="50000"/>
              </a:srgbClr>
            </a:solidFill>
            <a:prstDash val="solid"/>
            <a:miter lim="800000"/>
          </a:ln>
          <a:effectLst/>
        </p:spPr>
      </p:cxnSp>
      <p:cxnSp>
        <p:nvCxnSpPr>
          <p:cNvPr id="89" name="Straight Connector 88">
            <a:extLst>
              <a:ext uri="{FF2B5EF4-FFF2-40B4-BE49-F238E27FC236}">
                <a16:creationId xmlns:a16="http://schemas.microsoft.com/office/drawing/2014/main" id="{ADFFEBA3-DE83-405A-AE93-F30BBF0E736C}"/>
              </a:ext>
            </a:extLst>
          </p:cNvPr>
          <p:cNvCxnSpPr>
            <a:cxnSpLocks/>
          </p:cNvCxnSpPr>
          <p:nvPr/>
        </p:nvCxnSpPr>
        <p:spPr>
          <a:xfrm>
            <a:off x="6060247" y="4957828"/>
            <a:ext cx="0" cy="820564"/>
          </a:xfrm>
          <a:prstGeom prst="line">
            <a:avLst/>
          </a:prstGeom>
          <a:solidFill>
            <a:srgbClr val="A0A0A3"/>
          </a:solidFill>
          <a:ln w="12700" cap="flat" cmpd="sng" algn="ctr">
            <a:solidFill>
              <a:srgbClr val="A0A0A3">
                <a:shade val="50000"/>
              </a:srgbClr>
            </a:solidFill>
            <a:prstDash val="solid"/>
            <a:miter lim="800000"/>
          </a:ln>
          <a:effectLst/>
        </p:spPr>
      </p:cxnSp>
      <p:cxnSp>
        <p:nvCxnSpPr>
          <p:cNvPr id="90" name="Straight Connector 89">
            <a:extLst>
              <a:ext uri="{FF2B5EF4-FFF2-40B4-BE49-F238E27FC236}">
                <a16:creationId xmlns:a16="http://schemas.microsoft.com/office/drawing/2014/main" id="{A5DC09F2-B9E3-42FB-958C-31CDF4AE4207}"/>
              </a:ext>
            </a:extLst>
          </p:cNvPr>
          <p:cNvCxnSpPr>
            <a:cxnSpLocks/>
          </p:cNvCxnSpPr>
          <p:nvPr/>
        </p:nvCxnSpPr>
        <p:spPr>
          <a:xfrm flipH="1">
            <a:off x="6060249" y="5778391"/>
            <a:ext cx="262394" cy="0"/>
          </a:xfrm>
          <a:prstGeom prst="line">
            <a:avLst/>
          </a:prstGeom>
          <a:solidFill>
            <a:srgbClr val="A0A0A3"/>
          </a:solidFill>
          <a:ln w="12700" cap="flat" cmpd="sng" algn="ctr">
            <a:solidFill>
              <a:srgbClr val="A0A0A3">
                <a:shade val="50000"/>
              </a:srgbClr>
            </a:solidFill>
            <a:prstDash val="solid"/>
            <a:miter lim="800000"/>
          </a:ln>
          <a:effectLst/>
        </p:spPr>
      </p:cxnSp>
      <p:sp>
        <p:nvSpPr>
          <p:cNvPr id="91" name="TextBox 90">
            <a:extLst>
              <a:ext uri="{FF2B5EF4-FFF2-40B4-BE49-F238E27FC236}">
                <a16:creationId xmlns:a16="http://schemas.microsoft.com/office/drawing/2014/main" id="{68C9133D-30BB-48B0-9ED7-1AB14C920D85}"/>
              </a:ext>
            </a:extLst>
          </p:cNvPr>
          <p:cNvSpPr txBox="1"/>
          <p:nvPr/>
        </p:nvSpPr>
        <p:spPr>
          <a:xfrm>
            <a:off x="6875897" y="6105206"/>
            <a:ext cx="415498" cy="369332"/>
          </a:xfrm>
          <a:prstGeom prst="rect">
            <a:avLst/>
          </a:prstGeom>
          <a:noFill/>
        </p:spPr>
        <p:txBody>
          <a:bodyPr wrap="none" rtlCol="0">
            <a:spAutoFit/>
          </a:bodyPr>
          <a:lstStyle/>
          <a:p>
            <a:r>
              <a:rPr lang="en-US" dirty="0">
                <a:solidFill>
                  <a:srgbClr val="A0A0A3"/>
                </a:solidFill>
                <a:latin typeface="Arial" panose="020B0604020202020204"/>
              </a:rPr>
              <a:t>…</a:t>
            </a:r>
          </a:p>
        </p:txBody>
      </p:sp>
      <p:sp>
        <p:nvSpPr>
          <p:cNvPr id="92" name="TextBox 91">
            <a:extLst>
              <a:ext uri="{FF2B5EF4-FFF2-40B4-BE49-F238E27FC236}">
                <a16:creationId xmlns:a16="http://schemas.microsoft.com/office/drawing/2014/main" id="{7AB1CD5B-1860-4F7E-B33D-1FDF5A8B4429}"/>
              </a:ext>
            </a:extLst>
          </p:cNvPr>
          <p:cNvSpPr txBox="1"/>
          <p:nvPr/>
        </p:nvSpPr>
        <p:spPr>
          <a:xfrm>
            <a:off x="6820880" y="5104721"/>
            <a:ext cx="415498" cy="369332"/>
          </a:xfrm>
          <a:prstGeom prst="rect">
            <a:avLst/>
          </a:prstGeom>
          <a:noFill/>
        </p:spPr>
        <p:txBody>
          <a:bodyPr wrap="none" rtlCol="0">
            <a:spAutoFit/>
          </a:bodyPr>
          <a:lstStyle/>
          <a:p>
            <a:r>
              <a:rPr lang="en-US" dirty="0">
                <a:solidFill>
                  <a:srgbClr val="A0A0A3"/>
                </a:solidFill>
                <a:latin typeface="Arial" panose="020B0604020202020204"/>
              </a:rPr>
              <a:t>…</a:t>
            </a:r>
          </a:p>
        </p:txBody>
      </p:sp>
      <p:sp>
        <p:nvSpPr>
          <p:cNvPr id="99" name="Speech Bubble: Rectangle with Corners Rounded 98">
            <a:extLst>
              <a:ext uri="{FF2B5EF4-FFF2-40B4-BE49-F238E27FC236}">
                <a16:creationId xmlns:a16="http://schemas.microsoft.com/office/drawing/2014/main" id="{8C977D36-16E4-442C-8330-3558F2D9C239}"/>
              </a:ext>
            </a:extLst>
          </p:cNvPr>
          <p:cNvSpPr/>
          <p:nvPr/>
        </p:nvSpPr>
        <p:spPr>
          <a:xfrm>
            <a:off x="1462027" y="4210803"/>
            <a:ext cx="3999159" cy="1068969"/>
          </a:xfrm>
          <a:prstGeom prst="wedgeRoundRectCallout">
            <a:avLst>
              <a:gd name="adj1" fmla="val 70578"/>
              <a:gd name="adj2" fmla="val -55400"/>
              <a:gd name="adj3" fmla="val 16667"/>
            </a:avLst>
          </a:prstGeom>
          <a:solidFill>
            <a:schemeClr val="accent3"/>
          </a:solidFill>
          <a:ln w="12700" cap="flat" cmpd="sng" algn="ctr">
            <a:solidFill>
              <a:schemeClr val="accent3"/>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Arial" panose="020B0604020202020204"/>
                <a:ea typeface="+mn-ea"/>
                <a:cs typeface="+mn-cs"/>
              </a:rPr>
              <a:t>5. While performing the process, CSE transitions to individual process states based on transition criteria and performs actions defined for each state.  </a:t>
            </a:r>
          </a:p>
        </p:txBody>
      </p:sp>
      <p:sp>
        <p:nvSpPr>
          <p:cNvPr id="102" name="Speech Bubble: Rectangle with Corners Rounded 101">
            <a:extLst>
              <a:ext uri="{FF2B5EF4-FFF2-40B4-BE49-F238E27FC236}">
                <a16:creationId xmlns:a16="http://schemas.microsoft.com/office/drawing/2014/main" id="{70C20348-E34D-41ED-B410-C8DFAD8C2577}"/>
              </a:ext>
            </a:extLst>
          </p:cNvPr>
          <p:cNvSpPr/>
          <p:nvPr/>
        </p:nvSpPr>
        <p:spPr>
          <a:xfrm>
            <a:off x="1979742" y="3360162"/>
            <a:ext cx="3278722" cy="584317"/>
          </a:xfrm>
          <a:prstGeom prst="wedgeRoundRectCallout">
            <a:avLst>
              <a:gd name="adj1" fmla="val 60159"/>
              <a:gd name="adj2" fmla="val 21223"/>
              <a:gd name="adj3" fmla="val 16667"/>
            </a:avLst>
          </a:prstGeom>
          <a:solidFill>
            <a:schemeClr val="accent3"/>
          </a:solidFill>
          <a:ln w="12700" cap="flat" cmpd="sng" algn="ctr">
            <a:solidFill>
              <a:schemeClr val="accent3"/>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sz="1200" b="1" kern="0" dirty="0">
                <a:solidFill>
                  <a:prstClr val="white"/>
                </a:solidFill>
                <a:latin typeface="Arial" panose="020B0604020202020204"/>
              </a:rPr>
              <a:t>3</a:t>
            </a:r>
            <a:r>
              <a:rPr kumimoji="0" lang="en-US" sz="1200" b="1" i="0" u="none" strike="noStrike" kern="0" cap="none" spc="0" normalizeH="0" baseline="0" noProof="0" dirty="0">
                <a:ln>
                  <a:noFill/>
                </a:ln>
                <a:solidFill>
                  <a:prstClr val="white"/>
                </a:solidFill>
                <a:effectLst/>
                <a:uLnTx/>
                <a:uFillTx/>
                <a:latin typeface="Arial" panose="020B0604020202020204"/>
                <a:ea typeface="+mn-ea"/>
                <a:cs typeface="+mn-cs"/>
              </a:rPr>
              <a:t>. CSE monitors start/stop conditions to determine if/when to perform the process</a:t>
            </a:r>
          </a:p>
        </p:txBody>
      </p:sp>
      <p:sp>
        <p:nvSpPr>
          <p:cNvPr id="157" name="Speech Bubble: Rectangle with Corners Rounded 156">
            <a:extLst>
              <a:ext uri="{FF2B5EF4-FFF2-40B4-BE49-F238E27FC236}">
                <a16:creationId xmlns:a16="http://schemas.microsoft.com/office/drawing/2014/main" id="{7EDA1FE0-D199-43F6-90A5-BF091F08DFDB}"/>
              </a:ext>
            </a:extLst>
          </p:cNvPr>
          <p:cNvSpPr/>
          <p:nvPr/>
        </p:nvSpPr>
        <p:spPr>
          <a:xfrm>
            <a:off x="9032357" y="2984690"/>
            <a:ext cx="2341835" cy="750944"/>
          </a:xfrm>
          <a:prstGeom prst="wedgeRoundRectCallout">
            <a:avLst>
              <a:gd name="adj1" fmla="val 7253"/>
              <a:gd name="adj2" fmla="val -63982"/>
              <a:gd name="adj3" fmla="val 16667"/>
            </a:avLst>
          </a:prstGeom>
          <a:solidFill>
            <a:schemeClr val="accent3"/>
          </a:solidFill>
          <a:ln w="12700" cap="flat" cmpd="sng" algn="ctr">
            <a:solidFill>
              <a:schemeClr val="accent3"/>
            </a:solidFill>
            <a:prstDash val="solid"/>
          </a:ln>
          <a:effectLst>
            <a:outerShdw blurRad="50800" dist="20000" dir="5400000" rotWithShape="0">
              <a:srgbClr val="000000">
                <a:alpha val="42000"/>
              </a:srgbClr>
            </a:outerShdw>
          </a:effectLst>
        </p:spPr>
        <p:txBody>
          <a:bodyPr lIns="91440" tIns="0" rIns="0" bIns="0" anchor="ctr"/>
          <a:lstStyle/>
          <a:p>
            <a:r>
              <a:rPr lang="en-US" sz="1200" b="1" dirty="0">
                <a:solidFill>
                  <a:schemeClr val="lt1"/>
                </a:solidFill>
              </a:rPr>
              <a:t>An AE can offload to a CSE a process that the CSE performs on the AE’s behalf.  </a:t>
            </a:r>
          </a:p>
        </p:txBody>
      </p:sp>
      <p:sp>
        <p:nvSpPr>
          <p:cNvPr id="158" name="Speech Bubble: Rectangle with Corners Rounded 157">
            <a:extLst>
              <a:ext uri="{FF2B5EF4-FFF2-40B4-BE49-F238E27FC236}">
                <a16:creationId xmlns:a16="http://schemas.microsoft.com/office/drawing/2014/main" id="{E7DB6A4B-3B26-4348-BB22-225857C3E874}"/>
              </a:ext>
            </a:extLst>
          </p:cNvPr>
          <p:cNvSpPr/>
          <p:nvPr/>
        </p:nvSpPr>
        <p:spPr>
          <a:xfrm>
            <a:off x="8499820" y="4471376"/>
            <a:ext cx="2565385" cy="760734"/>
          </a:xfrm>
          <a:prstGeom prst="wedgeRoundRectCallout">
            <a:avLst>
              <a:gd name="adj1" fmla="val -65235"/>
              <a:gd name="adj2" fmla="val -27667"/>
              <a:gd name="adj3" fmla="val 16667"/>
            </a:avLst>
          </a:prstGeom>
          <a:solidFill>
            <a:schemeClr val="accent3"/>
          </a:solidFill>
          <a:ln w="12700" cap="flat" cmpd="sng" algn="ctr">
            <a:solidFill>
              <a:schemeClr val="accent3"/>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Arial" panose="020B0604020202020204"/>
                <a:ea typeface="+mn-ea"/>
                <a:cs typeface="+mn-cs"/>
              </a:rPr>
              <a:t>2. A process consists of a set of states and actions much like a state machine</a:t>
            </a:r>
          </a:p>
        </p:txBody>
      </p:sp>
      <p:sp>
        <p:nvSpPr>
          <p:cNvPr id="159" name="Speech Bubble: Rectangle with Corners Rounded 158">
            <a:extLst>
              <a:ext uri="{FF2B5EF4-FFF2-40B4-BE49-F238E27FC236}">
                <a16:creationId xmlns:a16="http://schemas.microsoft.com/office/drawing/2014/main" id="{39A11382-BA7A-4889-AFA1-E8F51B8B0663}"/>
              </a:ext>
            </a:extLst>
          </p:cNvPr>
          <p:cNvSpPr/>
          <p:nvPr/>
        </p:nvSpPr>
        <p:spPr>
          <a:xfrm>
            <a:off x="1462027" y="4210802"/>
            <a:ext cx="3999159" cy="1068969"/>
          </a:xfrm>
          <a:prstGeom prst="wedgeRoundRectCallout">
            <a:avLst>
              <a:gd name="adj1" fmla="val 83281"/>
              <a:gd name="adj2" fmla="val -19283"/>
              <a:gd name="adj3" fmla="val 16667"/>
            </a:avLst>
          </a:prstGeom>
          <a:solidFill>
            <a:schemeClr val="accent3"/>
          </a:solidFill>
          <a:ln w="12700" cap="flat" cmpd="sng" algn="ctr">
            <a:solidFill>
              <a:schemeClr val="accent3"/>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Arial" panose="020B0604020202020204"/>
                <a:ea typeface="+mn-ea"/>
                <a:cs typeface="+mn-cs"/>
              </a:rPr>
              <a:t>5. While performing the process, CSE transitions to individual process states based on transition criteria and performs actions defined for each state.  </a:t>
            </a:r>
          </a:p>
        </p:txBody>
      </p:sp>
      <p:sp>
        <p:nvSpPr>
          <p:cNvPr id="160" name="Speech Bubble: Rectangle with Corners Rounded 159">
            <a:extLst>
              <a:ext uri="{FF2B5EF4-FFF2-40B4-BE49-F238E27FC236}">
                <a16:creationId xmlns:a16="http://schemas.microsoft.com/office/drawing/2014/main" id="{81ED3185-61BC-4BBD-9C27-F2A7E937B075}"/>
              </a:ext>
            </a:extLst>
          </p:cNvPr>
          <p:cNvSpPr/>
          <p:nvPr/>
        </p:nvSpPr>
        <p:spPr>
          <a:xfrm>
            <a:off x="1450201" y="4210801"/>
            <a:ext cx="3999159" cy="1068969"/>
          </a:xfrm>
          <a:prstGeom prst="wedgeRoundRectCallout">
            <a:avLst>
              <a:gd name="adj1" fmla="val 71849"/>
              <a:gd name="adj2" fmla="val 32041"/>
              <a:gd name="adj3" fmla="val 16667"/>
            </a:avLst>
          </a:prstGeom>
          <a:solidFill>
            <a:schemeClr val="accent3"/>
          </a:solidFill>
          <a:ln w="12700" cap="flat" cmpd="sng" algn="ctr">
            <a:solidFill>
              <a:schemeClr val="accent3"/>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sz="1200" b="1" kern="0" dirty="0">
                <a:solidFill>
                  <a:prstClr val="white"/>
                </a:solidFill>
                <a:latin typeface="Arial" panose="020B0604020202020204"/>
              </a:rPr>
              <a:t>4</a:t>
            </a:r>
            <a:r>
              <a:rPr kumimoji="0" lang="en-US" sz="1200" b="1" i="0" u="none" strike="noStrike" kern="0" cap="none" spc="0" normalizeH="0" baseline="0" noProof="0" dirty="0">
                <a:ln>
                  <a:noFill/>
                </a:ln>
                <a:solidFill>
                  <a:prstClr val="white"/>
                </a:solidFill>
                <a:effectLst/>
                <a:uLnTx/>
                <a:uFillTx/>
                <a:latin typeface="Arial" panose="020B0604020202020204"/>
                <a:ea typeface="+mn-ea"/>
                <a:cs typeface="+mn-cs"/>
              </a:rPr>
              <a:t>. While performing the process, CSE transitions to individual process states based on transition criteria and performs actions defined for each state if/when</a:t>
            </a:r>
            <a:r>
              <a:rPr kumimoji="0" lang="en-US" sz="1200" b="1" i="0" u="none" strike="noStrike" kern="0" cap="none" spc="0" normalizeH="0" noProof="0" dirty="0">
                <a:ln>
                  <a:noFill/>
                </a:ln>
                <a:solidFill>
                  <a:prstClr val="white"/>
                </a:solidFill>
                <a:effectLst/>
                <a:uLnTx/>
                <a:uFillTx/>
                <a:latin typeface="Arial" panose="020B0604020202020204"/>
                <a:ea typeface="+mn-ea"/>
                <a:cs typeface="+mn-cs"/>
              </a:rPr>
              <a:t> specified conditions have been met</a:t>
            </a:r>
            <a:r>
              <a:rPr kumimoji="0" lang="en-US" sz="1200" b="1" i="0" u="none" strike="noStrike" kern="0" cap="none" spc="0" normalizeH="0" baseline="0" noProof="0" dirty="0">
                <a:ln>
                  <a:noFill/>
                </a:ln>
                <a:solidFill>
                  <a:prstClr val="white"/>
                </a:solidFill>
                <a:effectLst/>
                <a:uLnTx/>
                <a:uFillTx/>
                <a:latin typeface="Arial" panose="020B0604020202020204"/>
                <a:ea typeface="+mn-ea"/>
                <a:cs typeface="+mn-cs"/>
              </a:rPr>
              <a:t>.  </a:t>
            </a:r>
          </a:p>
        </p:txBody>
      </p:sp>
      <p:cxnSp>
        <p:nvCxnSpPr>
          <p:cNvPr id="161" name="Straight Arrow Connector 160">
            <a:extLst>
              <a:ext uri="{FF2B5EF4-FFF2-40B4-BE49-F238E27FC236}">
                <a16:creationId xmlns:a16="http://schemas.microsoft.com/office/drawing/2014/main" id="{82240085-E912-4259-B3D7-69C14A1C304F}"/>
              </a:ext>
            </a:extLst>
          </p:cNvPr>
          <p:cNvCxnSpPr>
            <a:cxnSpLocks/>
          </p:cNvCxnSpPr>
          <p:nvPr/>
        </p:nvCxnSpPr>
        <p:spPr>
          <a:xfrm>
            <a:off x="1899820" y="2403670"/>
            <a:ext cx="3436369" cy="0"/>
          </a:xfrm>
          <a:prstGeom prst="straightConnector1">
            <a:avLst/>
          </a:prstGeom>
          <a:noFill/>
          <a:ln w="38100" cap="flat" cmpd="sng" algn="ctr">
            <a:solidFill>
              <a:srgbClr val="C00000"/>
            </a:solidFill>
            <a:prstDash val="solid"/>
            <a:miter lim="800000"/>
            <a:headEnd type="triangle"/>
            <a:tailEnd type="none"/>
          </a:ln>
          <a:effectLst/>
        </p:spPr>
      </p:cxnSp>
      <p:pic>
        <p:nvPicPr>
          <p:cNvPr id="163" name="Picture 2" descr="Kwikset 925 KEVO CONVERT">
            <a:extLst>
              <a:ext uri="{FF2B5EF4-FFF2-40B4-BE49-F238E27FC236}">
                <a16:creationId xmlns:a16="http://schemas.microsoft.com/office/drawing/2014/main" id="{52B8ED6B-187F-424A-9B8F-21B842F12B0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23607" y="1623959"/>
            <a:ext cx="720889" cy="720889"/>
          </a:xfrm>
          <a:prstGeom prst="rect">
            <a:avLst/>
          </a:prstGeom>
          <a:noFill/>
          <a:extLst>
            <a:ext uri="{909E8E84-426E-40DD-AFC4-6F175D3DCCD1}">
              <a14:hiddenFill xmlns:a14="http://schemas.microsoft.com/office/drawing/2010/main">
                <a:solidFill>
                  <a:srgbClr val="FFFFFF"/>
                </a:solidFill>
              </a14:hiddenFill>
            </a:ext>
          </a:extLst>
        </p:spPr>
      </p:pic>
      <p:sp>
        <p:nvSpPr>
          <p:cNvPr id="164" name="Rounded Rectangle 71">
            <a:extLst>
              <a:ext uri="{FF2B5EF4-FFF2-40B4-BE49-F238E27FC236}">
                <a16:creationId xmlns:a16="http://schemas.microsoft.com/office/drawing/2014/main" id="{AD535BFA-0716-439F-87CB-B4B4FA8CC75F}"/>
              </a:ext>
            </a:extLst>
          </p:cNvPr>
          <p:cNvSpPr/>
          <p:nvPr/>
        </p:nvSpPr>
        <p:spPr bwMode="auto">
          <a:xfrm>
            <a:off x="1122562" y="2268972"/>
            <a:ext cx="639962" cy="385298"/>
          </a:xfrm>
          <a:prstGeom prst="roundRect">
            <a:avLst/>
          </a:prstGeom>
          <a:solidFill>
            <a:srgbClr val="005480"/>
          </a:solidFill>
          <a:ln w="12700" cap="flat" cmpd="sng" algn="ctr">
            <a:solidFill>
              <a:srgbClr val="545054"/>
            </a:solidFill>
            <a:prstDash val="solid"/>
          </a:ln>
          <a:effectLst>
            <a:outerShdw blurRad="50800" dist="20000" dir="5400000" rotWithShape="0">
              <a:srgbClr val="000000">
                <a:alpha val="42000"/>
              </a:srgbClr>
            </a:outerShdw>
          </a:effectLst>
        </p:spPr>
        <p:txBody>
          <a:bodyPr lIns="0" rIns="0" anchor="t"/>
          <a:lstStyle/>
          <a:p>
            <a:pPr algn="ctr"/>
            <a:r>
              <a:rPr lang="en-US" b="1" kern="0" dirty="0">
                <a:solidFill>
                  <a:prstClr val="white"/>
                </a:solidFill>
              </a:rPr>
              <a:t>AE-2</a:t>
            </a:r>
          </a:p>
        </p:txBody>
      </p:sp>
      <p:sp>
        <p:nvSpPr>
          <p:cNvPr id="165" name="Rectangle 164">
            <a:extLst>
              <a:ext uri="{FF2B5EF4-FFF2-40B4-BE49-F238E27FC236}">
                <a16:creationId xmlns:a16="http://schemas.microsoft.com/office/drawing/2014/main" id="{9642D7F1-CAA9-4704-A089-97434DB85493}"/>
              </a:ext>
            </a:extLst>
          </p:cNvPr>
          <p:cNvSpPr/>
          <p:nvPr/>
        </p:nvSpPr>
        <p:spPr>
          <a:xfrm>
            <a:off x="2807605" y="2072855"/>
            <a:ext cx="1271502" cy="276999"/>
          </a:xfrm>
          <a:prstGeom prst="rect">
            <a:avLst/>
          </a:prstGeom>
        </p:spPr>
        <p:txBody>
          <a:bodyPr wrap="none">
            <a:spAutoFit/>
          </a:bodyPr>
          <a:lstStyle/>
          <a:p>
            <a:pPr algn="ctr"/>
            <a:r>
              <a:rPr lang="en-US" sz="1200" b="1" dirty="0">
                <a:solidFill>
                  <a:srgbClr val="C00000"/>
                </a:solidFill>
                <a:latin typeface="Arial" panose="020B0604020202020204"/>
              </a:rPr>
              <a:t>5. Unlock Door</a:t>
            </a:r>
          </a:p>
        </p:txBody>
      </p:sp>
    </p:spTree>
    <p:extLst>
      <p:ext uri="{BB962C8B-B14F-4D97-AF65-F5344CB8AC3E}">
        <p14:creationId xmlns:p14="http://schemas.microsoft.com/office/powerpoint/2010/main" val="127790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8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8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8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9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9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9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5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0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60"/>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9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5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65"/>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3" grpId="0"/>
      <p:bldP spid="77" grpId="0" animBg="1"/>
      <p:bldP spid="80" grpId="0" animBg="1"/>
      <p:bldP spid="83" grpId="0" animBg="1"/>
      <p:bldP spid="91" grpId="0"/>
      <p:bldP spid="92" grpId="0"/>
      <p:bldP spid="99" grpId="0" animBg="1"/>
      <p:bldP spid="102" grpId="0" animBg="1"/>
      <p:bldP spid="157" grpId="0" animBg="1"/>
      <p:bldP spid="158" grpId="0" animBg="1"/>
      <p:bldP spid="159" grpId="0" animBg="1"/>
      <p:bldP spid="160" grpId="0" animBg="1"/>
      <p:bldP spid="16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462" y="-15248"/>
            <a:ext cx="10902941" cy="1325563"/>
          </a:xfrm>
        </p:spPr>
        <p:txBody>
          <a:bodyPr>
            <a:normAutofit/>
          </a:bodyPr>
          <a:lstStyle/>
          <a:p>
            <a:r>
              <a:rPr lang="en-US" sz="3100" b="1" dirty="0">
                <a:solidFill>
                  <a:srgbClr val="C00000"/>
                </a:solidFill>
              </a:rPr>
              <a:t>Alleviate time synchronization burden from IoT devices</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DB6849-9C56-6D4E-AA70-3E3466A866E9}" type="slidenum">
              <a:rPr kumimoji="0" lang="en-US" sz="1200" b="0" i="0" u="none" strike="noStrike" kern="1200" cap="none" spc="0" normalizeH="0" baseline="0" noProof="0" smtClean="0">
                <a:ln>
                  <a:noFill/>
                </a:ln>
                <a:solidFill>
                  <a:srgbClr val="A0A0A3">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srgbClr val="A0A0A3">
                  <a:tint val="75000"/>
                </a:srgbClr>
              </a:solidFill>
              <a:effectLst/>
              <a:uLnTx/>
              <a:uFillTx/>
              <a:latin typeface="Arial" panose="020B0604020202020204"/>
              <a:ea typeface="+mn-ea"/>
              <a:cs typeface="+mn-cs"/>
            </a:endParaRPr>
          </a:p>
        </p:txBody>
      </p:sp>
      <p:grpSp>
        <p:nvGrpSpPr>
          <p:cNvPr id="19" name="Group 18">
            <a:extLst>
              <a:ext uri="{FF2B5EF4-FFF2-40B4-BE49-F238E27FC236}">
                <a16:creationId xmlns:a16="http://schemas.microsoft.com/office/drawing/2014/main" id="{B744FB9C-E290-4301-A08F-F07067CA7297}"/>
              </a:ext>
            </a:extLst>
          </p:cNvPr>
          <p:cNvGrpSpPr/>
          <p:nvPr/>
        </p:nvGrpSpPr>
        <p:grpSpPr>
          <a:xfrm>
            <a:off x="1997251" y="1310315"/>
            <a:ext cx="7924799" cy="3654815"/>
            <a:chOff x="1127464" y="1549183"/>
            <a:chExt cx="9605639" cy="4520938"/>
          </a:xfrm>
        </p:grpSpPr>
        <p:grpSp>
          <p:nvGrpSpPr>
            <p:cNvPr id="3" name="Group 2"/>
            <p:cNvGrpSpPr/>
            <p:nvPr/>
          </p:nvGrpSpPr>
          <p:grpSpPr>
            <a:xfrm>
              <a:off x="1127464" y="1549183"/>
              <a:ext cx="9605639" cy="4520938"/>
              <a:chOff x="93296" y="1282701"/>
              <a:chExt cx="11121441" cy="4686300"/>
            </a:xfrm>
          </p:grpSpPr>
          <p:sp>
            <p:nvSpPr>
              <p:cNvPr id="23" name="Rectangle à coins arrondis 5"/>
              <p:cNvSpPr/>
              <p:nvPr/>
            </p:nvSpPr>
            <p:spPr bwMode="auto">
              <a:xfrm>
                <a:off x="93296" y="1282701"/>
                <a:ext cx="11121441" cy="4686300"/>
              </a:xfrm>
              <a:prstGeom prst="roundRect">
                <a:avLst>
                  <a:gd name="adj" fmla="val 5827"/>
                </a:avLst>
              </a:prstGeom>
              <a:solidFill>
                <a:schemeClr val="bg1"/>
              </a:solidFill>
              <a:ln w="38100">
                <a:solidFill>
                  <a:srgbClr val="B40000"/>
                </a:solidFill>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white"/>
                    </a:solidFill>
                    <a:effectLst/>
                    <a:uLnTx/>
                    <a:uFillTx/>
                    <a:latin typeface="Arial" panose="020B0604020202020204"/>
                    <a:ea typeface="+mn-ea"/>
                    <a:cs typeface="+mn-cs"/>
                  </a:rPr>
                  <a:t>Registration</a:t>
                </a:r>
              </a:p>
            </p:txBody>
          </p:sp>
          <p:sp>
            <p:nvSpPr>
              <p:cNvPr id="6" name="Rectangle à coins arrondis 5"/>
              <p:cNvSpPr/>
              <p:nvPr/>
            </p:nvSpPr>
            <p:spPr bwMode="auto">
              <a:xfrm>
                <a:off x="313757" y="2088433"/>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Registration</a:t>
                </a:r>
              </a:p>
            </p:txBody>
          </p:sp>
          <p:sp>
            <p:nvSpPr>
              <p:cNvPr id="7" name="Rectangle à coins arrondis 6"/>
              <p:cNvSpPr/>
              <p:nvPr/>
            </p:nvSpPr>
            <p:spPr bwMode="auto">
              <a:xfrm>
                <a:off x="3912005" y="3357686"/>
                <a:ext cx="1582796" cy="1046965"/>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Group Management</a:t>
                </a:r>
              </a:p>
            </p:txBody>
          </p:sp>
          <p:sp>
            <p:nvSpPr>
              <p:cNvPr id="8" name="Rectangle à coins arrondis 7"/>
              <p:cNvSpPr/>
              <p:nvPr/>
            </p:nvSpPr>
            <p:spPr bwMode="auto">
              <a:xfrm>
                <a:off x="3937530" y="2088433"/>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Security</a:t>
                </a:r>
              </a:p>
            </p:txBody>
          </p:sp>
          <p:sp>
            <p:nvSpPr>
              <p:cNvPr id="9" name="Rectangle à coins arrondis 8"/>
              <p:cNvSpPr/>
              <p:nvPr/>
            </p:nvSpPr>
            <p:spPr bwMode="auto">
              <a:xfrm>
                <a:off x="5739933" y="2102534"/>
                <a:ext cx="1582797" cy="1046965"/>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Discovery</a:t>
                </a:r>
              </a:p>
            </p:txBody>
          </p:sp>
          <p:sp>
            <p:nvSpPr>
              <p:cNvPr id="10" name="Rectangle à coins arrondis 9"/>
              <p:cNvSpPr/>
              <p:nvPr/>
            </p:nvSpPr>
            <p:spPr bwMode="auto">
              <a:xfrm>
                <a:off x="7551821" y="2088872"/>
                <a:ext cx="1582797" cy="1046968"/>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Data Management &amp; Repository </a:t>
                </a:r>
              </a:p>
            </p:txBody>
          </p:sp>
          <p:sp>
            <p:nvSpPr>
              <p:cNvPr id="11" name="Rectangle à coins arrondis 10"/>
              <p:cNvSpPr/>
              <p:nvPr/>
            </p:nvSpPr>
            <p:spPr bwMode="auto">
              <a:xfrm>
                <a:off x="5770242" y="3344212"/>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Application &amp; Service Management</a:t>
                </a:r>
              </a:p>
            </p:txBody>
          </p:sp>
          <p:sp>
            <p:nvSpPr>
              <p:cNvPr id="12" name="Rectangle à coins arrondis 11"/>
              <p:cNvSpPr/>
              <p:nvPr/>
            </p:nvSpPr>
            <p:spPr bwMode="auto">
              <a:xfrm>
                <a:off x="326771" y="3340167"/>
                <a:ext cx="1582796" cy="1046965"/>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Device Management</a:t>
                </a:r>
              </a:p>
            </p:txBody>
          </p:sp>
          <p:sp>
            <p:nvSpPr>
              <p:cNvPr id="13" name="Rectangle à coins arrondis 12"/>
              <p:cNvSpPr/>
              <p:nvPr/>
            </p:nvSpPr>
            <p:spPr bwMode="auto">
              <a:xfrm>
                <a:off x="2115229" y="3344212"/>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Subscription &amp; Notification</a:t>
                </a:r>
              </a:p>
            </p:txBody>
          </p:sp>
          <p:sp>
            <p:nvSpPr>
              <p:cNvPr id="14" name="Rectangle à coins arrondis 13"/>
              <p:cNvSpPr/>
              <p:nvPr/>
            </p:nvSpPr>
            <p:spPr bwMode="auto">
              <a:xfrm>
                <a:off x="2125644" y="2102534"/>
                <a:ext cx="1582796" cy="1046965"/>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Communication Management</a:t>
                </a:r>
              </a:p>
            </p:txBody>
          </p:sp>
          <p:sp>
            <p:nvSpPr>
              <p:cNvPr id="15" name="Rectangle à coins arrondis 14"/>
              <p:cNvSpPr/>
              <p:nvPr/>
            </p:nvSpPr>
            <p:spPr bwMode="auto">
              <a:xfrm>
                <a:off x="9362773" y="3357685"/>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Service Charging &amp; Accounting</a:t>
                </a:r>
              </a:p>
            </p:txBody>
          </p:sp>
          <p:sp>
            <p:nvSpPr>
              <p:cNvPr id="16" name="Rectangle à coins arrondis 15"/>
              <p:cNvSpPr/>
              <p:nvPr/>
            </p:nvSpPr>
            <p:spPr bwMode="auto">
              <a:xfrm>
                <a:off x="7584684" y="3358777"/>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Location</a:t>
                </a:r>
              </a:p>
            </p:txBody>
          </p:sp>
          <p:sp>
            <p:nvSpPr>
              <p:cNvPr id="17" name="Rectangle à coins arrondis 16"/>
              <p:cNvSpPr/>
              <p:nvPr/>
            </p:nvSpPr>
            <p:spPr bwMode="auto">
              <a:xfrm>
                <a:off x="1306974" y="4614571"/>
                <a:ext cx="1582796" cy="1046965"/>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Network Service Exposure</a:t>
                </a:r>
              </a:p>
            </p:txBody>
          </p:sp>
          <p:sp>
            <p:nvSpPr>
              <p:cNvPr id="21" name="Rectangle à coins arrondis 16"/>
              <p:cNvSpPr/>
              <p:nvPr/>
            </p:nvSpPr>
            <p:spPr bwMode="auto">
              <a:xfrm>
                <a:off x="9354223" y="2088433"/>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Semantics </a:t>
                </a:r>
              </a:p>
            </p:txBody>
          </p:sp>
          <p:sp>
            <p:nvSpPr>
              <p:cNvPr id="22" name="Rectangle à coins arrondis 16"/>
              <p:cNvSpPr/>
              <p:nvPr/>
            </p:nvSpPr>
            <p:spPr bwMode="auto">
              <a:xfrm>
                <a:off x="3100048" y="4597663"/>
                <a:ext cx="1582797" cy="1046967"/>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rPr>
                  <a:t>Transaction Management </a:t>
                </a:r>
              </a:p>
            </p:txBody>
          </p:sp>
          <p:sp>
            <p:nvSpPr>
              <p:cNvPr id="24" name="TextBox 23"/>
              <p:cNvSpPr txBox="1"/>
              <p:nvPr/>
            </p:nvSpPr>
            <p:spPr>
              <a:xfrm>
                <a:off x="1139946" y="1386337"/>
                <a:ext cx="3594099" cy="4147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C00000"/>
                    </a:solidFill>
                    <a:effectLst/>
                    <a:uLnTx/>
                    <a:uFillTx/>
                    <a:latin typeface="Arial" panose="020B0604020202020204"/>
                    <a:ea typeface="+mn-ea"/>
                    <a:cs typeface="+mn-cs"/>
                  </a:rPr>
                  <a:t>Service Layer</a:t>
                </a:r>
              </a:p>
            </p:txBody>
          </p:sp>
          <p:pic>
            <p:nvPicPr>
              <p:cNvPr id="25" name="Picture 10" descr="C:\Users\Jayeeta\AppData\Local\Microsoft\Windows\INetCache\Content.Word\oneM2M Logo_HighRe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2912" y="1404157"/>
                <a:ext cx="707035"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 name="Group 17">
              <a:extLst>
                <a:ext uri="{FF2B5EF4-FFF2-40B4-BE49-F238E27FC236}">
                  <a16:creationId xmlns:a16="http://schemas.microsoft.com/office/drawing/2014/main" id="{0B53F38C-F984-4B1B-83A1-4A1910CEF7EB}"/>
                </a:ext>
              </a:extLst>
            </p:cNvPr>
            <p:cNvGrpSpPr/>
            <p:nvPr/>
          </p:nvGrpSpPr>
          <p:grpSpPr>
            <a:xfrm>
              <a:off x="5281963" y="4747169"/>
              <a:ext cx="4482177" cy="1010025"/>
              <a:chOff x="5281963" y="4747169"/>
              <a:chExt cx="4482177" cy="1010025"/>
            </a:xfrm>
          </p:grpSpPr>
          <p:sp>
            <p:nvSpPr>
              <p:cNvPr id="29" name="Rectangle à coins arrondis 16">
                <a:extLst>
                  <a:ext uri="{FF2B5EF4-FFF2-40B4-BE49-F238E27FC236}">
                    <a16:creationId xmlns:a16="http://schemas.microsoft.com/office/drawing/2014/main" id="{73FE26DD-55AB-42C2-8F01-C2E1E5FEA253}"/>
                  </a:ext>
                </a:extLst>
              </p:cNvPr>
              <p:cNvSpPr/>
              <p:nvPr/>
            </p:nvSpPr>
            <p:spPr bwMode="auto">
              <a:xfrm>
                <a:off x="5281963" y="4747171"/>
                <a:ext cx="1367069" cy="1010023"/>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algn="ctr"/>
                <a:r>
                  <a:rPr lang="en-US" sz="1050" b="1" dirty="0">
                    <a:solidFill>
                      <a:prstClr val="white"/>
                    </a:solidFill>
                    <a:latin typeface="Arial" panose="020B0604020202020204"/>
                  </a:rPr>
                  <a:t>Time </a:t>
                </a:r>
              </a:p>
              <a:p>
                <a:pPr algn="ctr"/>
                <a:r>
                  <a:rPr lang="en-US" sz="1050" b="1" dirty="0">
                    <a:solidFill>
                      <a:prstClr val="white"/>
                    </a:solidFill>
                    <a:latin typeface="Arial" panose="020B0604020202020204"/>
                  </a:rPr>
                  <a:t>Management </a:t>
                </a:r>
              </a:p>
            </p:txBody>
          </p:sp>
          <p:sp>
            <p:nvSpPr>
              <p:cNvPr id="34" name="Rectangle à coins arrondis 16">
                <a:extLst>
                  <a:ext uri="{FF2B5EF4-FFF2-40B4-BE49-F238E27FC236}">
                    <a16:creationId xmlns:a16="http://schemas.microsoft.com/office/drawing/2014/main" id="{BF6E0A3E-B5CE-4485-83EF-8D65EA4F773C}"/>
                  </a:ext>
                </a:extLst>
              </p:cNvPr>
              <p:cNvSpPr/>
              <p:nvPr/>
            </p:nvSpPr>
            <p:spPr bwMode="auto">
              <a:xfrm>
                <a:off x="6839517" y="4747170"/>
                <a:ext cx="1367069" cy="1010023"/>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algn="ctr"/>
                <a:r>
                  <a:rPr lang="en-US" sz="1050" b="1" dirty="0">
                    <a:solidFill>
                      <a:prstClr val="white"/>
                    </a:solidFill>
                    <a:latin typeface="Arial" panose="020B0604020202020204"/>
                  </a:rPr>
                  <a:t>Session </a:t>
                </a:r>
              </a:p>
              <a:p>
                <a:pPr algn="ctr"/>
                <a:r>
                  <a:rPr lang="en-US" sz="1050" b="1" dirty="0">
                    <a:solidFill>
                      <a:prstClr val="white"/>
                    </a:solidFill>
                    <a:latin typeface="Arial" panose="020B0604020202020204"/>
                  </a:rPr>
                  <a:t>Management </a:t>
                </a:r>
              </a:p>
            </p:txBody>
          </p:sp>
          <p:sp>
            <p:nvSpPr>
              <p:cNvPr id="35" name="Rectangle à coins arrondis 16">
                <a:extLst>
                  <a:ext uri="{FF2B5EF4-FFF2-40B4-BE49-F238E27FC236}">
                    <a16:creationId xmlns:a16="http://schemas.microsoft.com/office/drawing/2014/main" id="{40E1A5B5-B3E9-45D8-AF25-62C5558E9C36}"/>
                  </a:ext>
                </a:extLst>
              </p:cNvPr>
              <p:cNvSpPr/>
              <p:nvPr/>
            </p:nvSpPr>
            <p:spPr bwMode="auto">
              <a:xfrm>
                <a:off x="8397071" y="4747169"/>
                <a:ext cx="1367069" cy="1010023"/>
              </a:xfrm>
              <a:prstGeom prst="roundRect">
                <a:avLst/>
              </a:prstGeom>
              <a:solidFill>
                <a:srgbClr val="B40000"/>
              </a:solidFill>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0" rIns="0" anchor="ctr"/>
              <a:lstStyle/>
              <a:p>
                <a:pPr algn="ctr"/>
                <a:r>
                  <a:rPr lang="en-US" sz="1050" b="1" dirty="0">
                    <a:solidFill>
                      <a:prstClr val="white"/>
                    </a:solidFill>
                    <a:latin typeface="Arial" panose="020B0604020202020204"/>
                  </a:rPr>
                  <a:t>Process </a:t>
                </a:r>
              </a:p>
              <a:p>
                <a:pPr algn="ctr"/>
                <a:r>
                  <a:rPr lang="en-US" sz="1050" b="1" dirty="0">
                    <a:solidFill>
                      <a:prstClr val="white"/>
                    </a:solidFill>
                    <a:latin typeface="Arial" panose="020B0604020202020204"/>
                  </a:rPr>
                  <a:t>Management </a:t>
                </a:r>
              </a:p>
            </p:txBody>
          </p:sp>
        </p:grpSp>
      </p:grpSp>
      <p:sp>
        <p:nvSpPr>
          <p:cNvPr id="67" name="Speech Bubble: Rectangle 66">
            <a:extLst>
              <a:ext uri="{FF2B5EF4-FFF2-40B4-BE49-F238E27FC236}">
                <a16:creationId xmlns:a16="http://schemas.microsoft.com/office/drawing/2014/main" id="{94EFE786-3807-4E7C-871A-A16DF0DDD204}"/>
              </a:ext>
            </a:extLst>
          </p:cNvPr>
          <p:cNvSpPr/>
          <p:nvPr/>
        </p:nvSpPr>
        <p:spPr>
          <a:xfrm>
            <a:off x="3029528" y="5138489"/>
            <a:ext cx="5938981" cy="1178266"/>
          </a:xfrm>
          <a:prstGeom prst="wedgeRectCallout">
            <a:avLst>
              <a:gd name="adj1" fmla="val 47212"/>
              <a:gd name="adj2" fmla="val 24478"/>
            </a:avLst>
          </a:prstGeom>
          <a:solidFill>
            <a:schemeClr val="accent3"/>
          </a:solidFill>
          <a:ln w="12700">
            <a:noFill/>
          </a:ln>
          <a:effectLst/>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lIns="45720" rIns="45720" anchor="ctr"/>
          <a:lstStyle/>
          <a:p>
            <a:r>
              <a:rPr lang="en-US" sz="1100" b="1" dirty="0">
                <a:solidFill>
                  <a:schemeClr val="bg1"/>
                </a:solidFill>
                <a:latin typeface="Arial" panose="020B0604020202020204"/>
              </a:rPr>
              <a:t>Service layer can help streamline the complexity of apps by offloading app-defined processes to the service layer to perform. This can reduce the amount of network traffic flowing between the apps and service layer. For example, app no longer needs to pull data from service layer and process it. Instead, service layer is instructed by app on which operations to perform on the locally stored data and when to perform these operations. </a:t>
            </a:r>
          </a:p>
        </p:txBody>
      </p:sp>
      <p:cxnSp>
        <p:nvCxnSpPr>
          <p:cNvPr id="69" name="Straight Connector 68">
            <a:extLst>
              <a:ext uri="{FF2B5EF4-FFF2-40B4-BE49-F238E27FC236}">
                <a16:creationId xmlns:a16="http://schemas.microsoft.com/office/drawing/2014/main" id="{1F16F31B-4A8D-4117-BB34-8A736F4F8806}"/>
              </a:ext>
            </a:extLst>
          </p:cNvPr>
          <p:cNvCxnSpPr>
            <a:cxnSpLocks/>
          </p:cNvCxnSpPr>
          <p:nvPr/>
        </p:nvCxnSpPr>
        <p:spPr>
          <a:xfrm flipH="1" flipV="1">
            <a:off x="5864387" y="4536061"/>
            <a:ext cx="1" cy="674255"/>
          </a:xfrm>
          <a:prstGeom prst="line">
            <a:avLst/>
          </a:prstGeom>
          <a:ln w="19050">
            <a:solidFill>
              <a:schemeClr val="accent3"/>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07432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B70EC-7560-409F-988F-166874C71977}"/>
              </a:ext>
            </a:extLst>
          </p:cNvPr>
          <p:cNvSpPr>
            <a:spLocks noGrp="1"/>
          </p:cNvSpPr>
          <p:nvPr>
            <p:ph type="title"/>
          </p:nvPr>
        </p:nvSpPr>
        <p:spPr>
          <a:xfrm>
            <a:off x="1670050" y="0"/>
            <a:ext cx="8637732" cy="1173570"/>
          </a:xfrm>
        </p:spPr>
        <p:txBody>
          <a:bodyPr>
            <a:noAutofit/>
          </a:bodyPr>
          <a:lstStyle/>
          <a:p>
            <a:pPr algn="ctr"/>
            <a:r>
              <a:rPr lang="en-US" dirty="0"/>
              <a:t>Time Management Example</a:t>
            </a:r>
          </a:p>
        </p:txBody>
      </p:sp>
      <p:cxnSp>
        <p:nvCxnSpPr>
          <p:cNvPr id="8" name="Elbow Connector 31">
            <a:extLst>
              <a:ext uri="{FF2B5EF4-FFF2-40B4-BE49-F238E27FC236}">
                <a16:creationId xmlns:a16="http://schemas.microsoft.com/office/drawing/2014/main" id="{E82F6ACC-8E2B-49BD-ADE0-82EACC034565}"/>
              </a:ext>
            </a:extLst>
          </p:cNvPr>
          <p:cNvCxnSpPr/>
          <p:nvPr/>
        </p:nvCxnSpPr>
        <p:spPr>
          <a:xfrm>
            <a:off x="1044543" y="2677561"/>
            <a:ext cx="289512" cy="3968"/>
          </a:xfrm>
          <a:prstGeom prst="bentConnector3">
            <a:avLst>
              <a:gd name="adj1" fmla="val 50000"/>
            </a:avLst>
          </a:prstGeom>
          <a:ln w="19050">
            <a:solidFill>
              <a:srgbClr val="A7A9AC"/>
            </a:solidFill>
          </a:ln>
        </p:spPr>
        <p:style>
          <a:lnRef idx="1">
            <a:schemeClr val="accent1"/>
          </a:lnRef>
          <a:fillRef idx="0">
            <a:schemeClr val="accent1"/>
          </a:fillRef>
          <a:effectRef idx="0">
            <a:schemeClr val="accent1"/>
          </a:effectRef>
          <a:fontRef idx="minor">
            <a:schemeClr val="tx1"/>
          </a:fontRef>
        </p:style>
      </p:cxnSp>
      <p:cxnSp>
        <p:nvCxnSpPr>
          <p:cNvPr id="9" name="Elbow Connector 33">
            <a:extLst>
              <a:ext uri="{FF2B5EF4-FFF2-40B4-BE49-F238E27FC236}">
                <a16:creationId xmlns:a16="http://schemas.microsoft.com/office/drawing/2014/main" id="{D163F40F-F549-4EBB-AE93-9BB084368BFF}"/>
              </a:ext>
            </a:extLst>
          </p:cNvPr>
          <p:cNvCxnSpPr/>
          <p:nvPr/>
        </p:nvCxnSpPr>
        <p:spPr>
          <a:xfrm rot="5400000" flipH="1" flipV="1">
            <a:off x="1140790" y="2658411"/>
            <a:ext cx="203296" cy="139807"/>
          </a:xfrm>
          <a:prstGeom prst="bentConnector3">
            <a:avLst>
              <a:gd name="adj1" fmla="val 50000"/>
            </a:avLst>
          </a:prstGeom>
          <a:ln w="19050">
            <a:solidFill>
              <a:srgbClr val="A7A9AC"/>
            </a:solidFill>
          </a:ln>
        </p:spPr>
        <p:style>
          <a:lnRef idx="1">
            <a:schemeClr val="accent1"/>
          </a:lnRef>
          <a:fillRef idx="0">
            <a:schemeClr val="accent1"/>
          </a:fillRef>
          <a:effectRef idx="0">
            <a:schemeClr val="accent1"/>
          </a:effectRef>
          <a:fontRef idx="minor">
            <a:schemeClr val="tx1"/>
          </a:fontRef>
        </p:style>
      </p:cxnSp>
      <p:pic>
        <p:nvPicPr>
          <p:cNvPr id="11" name="Picture 3">
            <a:extLst>
              <a:ext uri="{FF2B5EF4-FFF2-40B4-BE49-F238E27FC236}">
                <a16:creationId xmlns:a16="http://schemas.microsoft.com/office/drawing/2014/main" id="{2EDCD138-D699-4A6B-A1B4-D82CC2E6FDCA}"/>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4688" b="47656" l="56250" r="89063">
                        <a14:foregroundMark x1="69531" y1="4688" x2="69531" y2="4688"/>
                        <a14:foregroundMark x1="69531" y1="17188" x2="69531" y2="17188"/>
                        <a14:foregroundMark x1="63281" y1="23438" x2="63281" y2="23438"/>
                        <a14:foregroundMark x1="69531" y1="47656" x2="69531" y2="47656"/>
                        <a14:backgroundMark x1="74219" y1="33594" x2="74219" y2="33594"/>
                      </a14:backgroundRemoval>
                    </a14:imgEffect>
                  </a14:imgLayer>
                </a14:imgProps>
              </a:ext>
              <a:ext uri="{28A0092B-C50C-407E-A947-70E740481C1C}">
                <a14:useLocalDpi xmlns:a14="http://schemas.microsoft.com/office/drawing/2010/main" val="0"/>
              </a:ext>
            </a:extLst>
          </a:blip>
          <a:srcRect l="56122" t="1578" r="11456" b="48123"/>
          <a:stretch/>
        </p:blipFill>
        <p:spPr bwMode="auto">
          <a:xfrm rot="1697995">
            <a:off x="1745904" y="1578434"/>
            <a:ext cx="252109" cy="391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a:extLst>
              <a:ext uri="{FF2B5EF4-FFF2-40B4-BE49-F238E27FC236}">
                <a16:creationId xmlns:a16="http://schemas.microsoft.com/office/drawing/2014/main" id="{30EFE1E7-5FE1-48AE-A2A4-DE1A965E90B1}"/>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0" b="98939" l="806" r="97581">
                        <a14:foregroundMark x1="19355" y1="18037" x2="19355" y2="18037"/>
                        <a14:foregroundMark x1="4839" y1="14589" x2="4839" y2="14589"/>
                        <a14:foregroundMark x1="5914" y1="4775" x2="5914" y2="4775"/>
                        <a14:foregroundMark x1="11022" y1="3448" x2="11022" y2="3448"/>
                        <a14:foregroundMark x1="3495" y1="2387" x2="3495" y2="2387"/>
                        <a14:foregroundMark x1="4301" y1="7427" x2="4301" y2="7427"/>
                        <a14:foregroundMark x1="5108" y1="11406" x2="5108" y2="11406"/>
                        <a14:foregroundMark x1="3495" y1="17772" x2="3495" y2="17772"/>
                        <a14:foregroundMark x1="51075" y1="4509" x2="51075" y2="4509"/>
                        <a14:foregroundMark x1="52419" y1="4509" x2="52419" y2="4509"/>
                        <a14:foregroundMark x1="60215" y1="3448" x2="60215" y2="3448"/>
                        <a14:foregroundMark x1="95699" y1="2918" x2="95699" y2="2918"/>
                        <a14:foregroundMark x1="91398" y1="6897" x2="91667" y2="6897"/>
                        <a14:foregroundMark x1="93817" y1="6366" x2="93817" y2="6366"/>
                        <a14:foregroundMark x1="93280" y1="3714" x2="93280" y2="3714"/>
                        <a14:foregroundMark x1="83602" y1="4509" x2="83602" y2="4509"/>
                        <a14:foregroundMark x1="95430" y1="14058" x2="95430" y2="14058"/>
                        <a14:foregroundMark x1="95161" y1="22812" x2="95161" y2="22812"/>
                        <a14:foregroundMark x1="95161" y1="29443" x2="95161" y2="29443"/>
                        <a14:foregroundMark x1="94624" y1="69761" x2="94624" y2="69761"/>
                        <a14:foregroundMark x1="94624" y1="75332" x2="94624" y2="75332"/>
                        <a14:foregroundMark x1="94624" y1="77719" x2="94624" y2="77719"/>
                        <a14:foregroundMark x1="77419" y1="75066" x2="77419" y2="75066"/>
                        <a14:foregroundMark x1="79570" y1="77984" x2="79570" y2="77984"/>
                        <a14:foregroundMark x1="65591" y1="75066" x2="65591" y2="75066"/>
                        <a14:foregroundMark x1="67742" y1="77984" x2="67742" y2="77984"/>
                        <a14:foregroundMark x1="76344" y1="78780" x2="76344" y2="78780"/>
                        <a14:foregroundMark x1="56989" y1="75332" x2="56989" y2="75332"/>
                        <a14:foregroundMark x1="52151" y1="76658" x2="52151" y2="76658"/>
                        <a14:foregroundMark x1="38978" y1="77454" x2="38978" y2="77454"/>
                        <a14:foregroundMark x1="27151" y1="76658" x2="27151" y2="76658"/>
                        <a14:foregroundMark x1="21774" y1="76393" x2="21774" y2="76393"/>
                        <a14:foregroundMark x1="9140" y1="75597" x2="9140" y2="75597"/>
                        <a14:foregroundMark x1="5914" y1="76393" x2="5914" y2="76393"/>
                        <a14:foregroundMark x1="8333" y1="77984" x2="8333" y2="77984"/>
                        <a14:foregroundMark x1="4032" y1="77454" x2="4032" y2="77454"/>
                        <a14:foregroundMark x1="3226" y1="70822" x2="3226" y2="70822"/>
                        <a14:foregroundMark x1="3495" y1="53050" x2="3495" y2="53050"/>
                        <a14:foregroundMark x1="3226" y1="42706" x2="3226" y2="42706"/>
                        <a14:foregroundMark x1="45430" y1="83554" x2="45430" y2="83554"/>
                        <a14:foregroundMark x1="43011" y1="80371" x2="43011" y2="80371"/>
                        <a14:foregroundMark x1="40860" y1="80902" x2="40860" y2="80902"/>
                        <a14:foregroundMark x1="40860" y1="83289" x2="40860" y2="83289"/>
                        <a14:foregroundMark x1="40860" y1="87003" x2="40860" y2="87003"/>
                        <a14:foregroundMark x1="57527" y1="88329" x2="57527" y2="88329"/>
                        <a14:foregroundMark x1="57796" y1="84350" x2="57796" y2="84350"/>
                        <a14:foregroundMark x1="57258" y1="81167" x2="57258" y2="81167"/>
                        <a14:foregroundMark x1="57258" y1="79841" x2="57258" y2="79841"/>
                        <a14:foregroundMark x1="50806" y1="80106" x2="50806" y2="80106"/>
                        <a14:foregroundMark x1="46505" y1="80106" x2="46505" y2="80106"/>
                        <a14:foregroundMark x1="40323" y1="93369" x2="40323" y2="93369"/>
                        <a14:foregroundMark x1="24194" y1="96021" x2="24194" y2="96021"/>
                        <a14:foregroundMark x1="27151" y1="96552" x2="27151" y2="96552"/>
                        <a14:foregroundMark x1="32527" y1="96286" x2="32527" y2="96286"/>
                        <a14:foregroundMark x1="42204" y1="96286" x2="42204" y2="96286"/>
                        <a14:foregroundMark x1="47849" y1="96021" x2="47849" y2="96021"/>
                        <a14:foregroundMark x1="53495" y1="96021" x2="53495" y2="96021"/>
                        <a14:foregroundMark x1="58065" y1="96552" x2="58065" y2="96552"/>
                        <a14:foregroundMark x1="69355" y1="96817" x2="69355" y2="96817"/>
                        <a14:foregroundMark x1="72043" y1="95756" x2="72043" y2="95756"/>
                        <a14:foregroundMark x1="73925" y1="94960" x2="73925" y2="94960"/>
                        <a14:foregroundMark x1="73925" y1="92308" x2="73925" y2="92308"/>
                        <a14:foregroundMark x1="73118" y1="90451" x2="73118" y2="90451"/>
                        <a14:foregroundMark x1="70968" y1="89390" x2="70968" y2="89390"/>
                        <a14:foregroundMark x1="66129" y1="89390" x2="66129" y2="89390"/>
                        <a14:foregroundMark x1="60215" y1="88859" x2="60215" y2="88859"/>
                        <a14:foregroundMark x1="57258" y1="85676" x2="57258" y2="85676"/>
                        <a14:foregroundMark x1="40591" y1="79841" x2="40591" y2="79841"/>
                        <a14:foregroundMark x1="41935" y1="84085" x2="41935" y2="84085"/>
                        <a14:foregroundMark x1="40860" y1="85146" x2="40860" y2="85146"/>
                        <a14:foregroundMark x1="40323" y1="89390" x2="40323" y2="89390"/>
                        <a14:foregroundMark x1="38978" y1="89390" x2="38978" y2="89390"/>
                        <a14:foregroundMark x1="35484" y1="89125" x2="35484" y2="89125"/>
                        <a14:foregroundMark x1="34409" y1="89125" x2="34409" y2="89125"/>
                        <a14:foregroundMark x1="31989" y1="89125" x2="31989" y2="89125"/>
                        <a14:foregroundMark x1="30645" y1="89125" x2="30645" y2="89125"/>
                        <a14:foregroundMark x1="27957" y1="89125" x2="27957" y2="89125"/>
                        <a14:foregroundMark x1="26344" y1="89390" x2="26344" y2="89390"/>
                        <a14:foregroundMark x1="27957" y1="94960" x2="27957" y2="94960"/>
                        <a14:foregroundMark x1="29301" y1="96817" x2="29301" y2="96817"/>
                        <a14:foregroundMark x1="34140" y1="97347" x2="34140" y2="97347"/>
                        <a14:foregroundMark x1="36828" y1="97082" x2="36828" y2="97082"/>
                        <a14:foregroundMark x1="42473" y1="97347" x2="42473" y2="97347"/>
                        <a14:foregroundMark x1="45430" y1="97082" x2="45430" y2="97082"/>
                        <a14:foregroundMark x1="49462" y1="97082" x2="49462" y2="97082"/>
                        <a14:foregroundMark x1="51882" y1="97082" x2="51882" y2="97082"/>
                        <a14:foregroundMark x1="55645" y1="97082" x2="55645" y2="97082"/>
                        <a14:foregroundMark x1="59946" y1="97082" x2="59946" y2="97082"/>
                        <a14:foregroundMark x1="62634" y1="96817" x2="62634" y2="96817"/>
                        <a14:foregroundMark x1="66129" y1="97082" x2="66129" y2="97082"/>
                        <a14:foregroundMark x1="71774" y1="97613" x2="71774" y2="97613"/>
                        <a14:foregroundMark x1="67742" y1="94430" x2="67742" y2="94430"/>
                        <a14:foregroundMark x1="67473" y1="95756" x2="67473" y2="95756"/>
                        <a14:foregroundMark x1="63978" y1="95491" x2="63978" y2="95491"/>
                        <a14:foregroundMark x1="57258" y1="82759" x2="57258" y2="82759"/>
                        <a14:foregroundMark x1="54570" y1="80106" x2="54570" y2="80106"/>
                        <a14:foregroundMark x1="52688" y1="79576" x2="52688" y2="79576"/>
                        <a14:foregroundMark x1="48118" y1="80106" x2="48118" y2="80106"/>
                        <a14:foregroundMark x1="48656" y1="81432" x2="48656" y2="81432"/>
                        <a14:foregroundMark x1="51075" y1="81167" x2="51075" y2="81167"/>
                        <a14:foregroundMark x1="54032" y1="81963" x2="54032" y2="81963"/>
                        <a14:foregroundMark x1="51075" y1="82228" x2="51075" y2="82228"/>
                        <a14:foregroundMark x1="49194" y1="82759" x2="49194" y2="82759"/>
                        <a14:foregroundMark x1="46237" y1="83820" x2="46237" y2="83820"/>
                        <a14:foregroundMark x1="44624" y1="84350" x2="45161" y2="84615"/>
                        <a14:foregroundMark x1="52957" y1="84085" x2="52957" y2="84085"/>
                        <a14:foregroundMark x1="48925" y1="85676" x2="48925" y2="85676"/>
                        <a14:foregroundMark x1="48387" y1="86472" x2="48387" y2="86472"/>
                        <a14:foregroundMark x1="59946" y1="77454" x2="59946" y2="77454"/>
                        <a14:foregroundMark x1="90054" y1="77719" x2="90054" y2="77719"/>
                        <a14:foregroundMark x1="4839" y1="19894" x2="4839" y2="19894"/>
                        <a14:foregroundMark x1="3495" y1="27056" x2="3495" y2="27056"/>
                        <a14:foregroundMark x1="3763" y1="30239" x2="3763" y2="30239"/>
                        <a14:foregroundMark x1="4301" y1="35279" x2="4301" y2="35279"/>
                        <a14:foregroundMark x1="7258" y1="3448" x2="7258" y2="3448"/>
                        <a14:foregroundMark x1="13978" y1="3714" x2="13978" y2="3714"/>
                        <a14:foregroundMark x1="19086" y1="3183" x2="19086" y2="3183"/>
                        <a14:foregroundMark x1="26344" y1="3448" x2="26344" y2="3448"/>
                        <a14:foregroundMark x1="31183" y1="3714" x2="31183" y2="3714"/>
                        <a14:foregroundMark x1="38441" y1="3183" x2="38441" y2="3183"/>
                        <a14:foregroundMark x1="53763" y1="89920" x2="53763" y2="89920"/>
                        <a14:foregroundMark x1="27151" y1="1857" x2="27151" y2="1857"/>
                        <a14:foregroundMark x1="32527" y1="1857" x2="32527" y2="1857"/>
                        <a14:foregroundMark x1="39247" y1="1326" x2="39247" y2="1326"/>
                        <a14:foregroundMark x1="50269" y1="2122" x2="50269" y2="2122"/>
                        <a14:foregroundMark x1="52957" y1="2918" x2="52957" y2="2918"/>
                        <a14:foregroundMark x1="55645" y1="1857" x2="55645" y2="1857"/>
                        <a14:foregroundMark x1="61022" y1="1857" x2="61022" y2="1857"/>
                        <a14:foregroundMark x1="66129" y1="2122" x2="66129" y2="2122"/>
                        <a14:foregroundMark x1="72312" y1="1857" x2="72312" y2="1857"/>
                        <a14:backgroundMark x1="5645" y1="796" x2="5645" y2="796"/>
                        <a14:backgroundMark x1="12366" y1="796" x2="12366" y2="796"/>
                        <a14:backgroundMark x1="40323" y1="265" x2="40323" y2="265"/>
                        <a14:backgroundMark x1="46774" y1="531" x2="46774" y2="531"/>
                        <a14:backgroundMark x1="57796" y1="531" x2="57796" y2="531"/>
                        <a14:backgroundMark x1="14516" y1="265" x2="14516" y2="265"/>
                        <a14:backgroundMark x1="19086" y1="796" x2="19086" y2="796"/>
                        <a14:backgroundMark x1="22312" y1="796" x2="22312" y2="796"/>
                        <a14:backgroundMark x1="24731" y1="796" x2="24731" y2="796"/>
                        <a14:backgroundMark x1="29301" y1="265" x2="29301" y2="265"/>
                        <a14:backgroundMark x1="32258" y1="265" x2="32258" y2="265"/>
                        <a14:backgroundMark x1="35215" y1="265" x2="35215" y2="265"/>
                        <a14:backgroundMark x1="51075" y1="796" x2="51075" y2="796"/>
                        <a14:backgroundMark x1="8871" y1="796" x2="8871" y2="796"/>
                        <a14:backgroundMark x1="54032" y1="796" x2="54032" y2="796"/>
                        <a14:backgroundMark x1="68280" y1="796" x2="68280" y2="796"/>
                        <a14:backgroundMark x1="37097" y1="796" x2="37097" y2="796"/>
                        <a14:backgroundMark x1="59677" y1="1061" x2="59677" y2="1061"/>
                        <a14:backgroundMark x1="62903" y1="796" x2="62903" y2="796"/>
                      </a14:backgroundRemoval>
                    </a14:imgEffect>
                  </a14:imgLayer>
                </a14:imgProps>
              </a:ext>
              <a:ext uri="{28A0092B-C50C-407E-A947-70E740481C1C}">
                <a14:useLocalDpi xmlns:a14="http://schemas.microsoft.com/office/drawing/2010/main" val="0"/>
              </a:ext>
            </a:extLst>
          </a:blip>
          <a:stretch>
            <a:fillRect/>
          </a:stretch>
        </p:blipFill>
        <p:spPr>
          <a:xfrm>
            <a:off x="10329150" y="1849733"/>
            <a:ext cx="1040241" cy="1054223"/>
          </a:xfrm>
          <a:prstGeom prst="rect">
            <a:avLst/>
          </a:prstGeom>
        </p:spPr>
      </p:pic>
      <p:cxnSp>
        <p:nvCxnSpPr>
          <p:cNvPr id="17" name="Elbow Connector 16">
            <a:extLst>
              <a:ext uri="{FF2B5EF4-FFF2-40B4-BE49-F238E27FC236}">
                <a16:creationId xmlns:a16="http://schemas.microsoft.com/office/drawing/2014/main" id="{C8AB7B71-4DB0-42C7-941B-AA1871DA5CBE}"/>
              </a:ext>
            </a:extLst>
          </p:cNvPr>
          <p:cNvCxnSpPr/>
          <p:nvPr/>
        </p:nvCxnSpPr>
        <p:spPr>
          <a:xfrm>
            <a:off x="915530" y="2526070"/>
            <a:ext cx="362902" cy="116466"/>
          </a:xfrm>
          <a:prstGeom prst="bentConnector3">
            <a:avLst>
              <a:gd name="adj1" fmla="val 50000"/>
            </a:avLst>
          </a:prstGeom>
          <a:ln w="19050">
            <a:solidFill>
              <a:srgbClr val="A7A9AC"/>
            </a:solidFill>
          </a:ln>
        </p:spPr>
        <p:style>
          <a:lnRef idx="1">
            <a:schemeClr val="accent1"/>
          </a:lnRef>
          <a:fillRef idx="0">
            <a:schemeClr val="accent1"/>
          </a:fillRef>
          <a:effectRef idx="0">
            <a:schemeClr val="accent1"/>
          </a:effectRef>
          <a:fontRef idx="minor">
            <a:schemeClr val="tx1"/>
          </a:fontRef>
        </p:style>
      </p:cxnSp>
      <p:grpSp>
        <p:nvGrpSpPr>
          <p:cNvPr id="53" name="Group 52">
            <a:extLst>
              <a:ext uri="{FF2B5EF4-FFF2-40B4-BE49-F238E27FC236}">
                <a16:creationId xmlns:a16="http://schemas.microsoft.com/office/drawing/2014/main" id="{CCFC2DF4-6795-4C16-8F47-C04EE40ACF83}"/>
              </a:ext>
            </a:extLst>
          </p:cNvPr>
          <p:cNvGrpSpPr/>
          <p:nvPr/>
        </p:nvGrpSpPr>
        <p:grpSpPr>
          <a:xfrm>
            <a:off x="495053" y="1590017"/>
            <a:ext cx="1557238" cy="1348605"/>
            <a:chOff x="378526" y="882157"/>
            <a:chExt cx="2006400" cy="1852730"/>
          </a:xfrm>
        </p:grpSpPr>
        <p:pic>
          <p:nvPicPr>
            <p:cNvPr id="10" name="Picture 2">
              <a:extLst>
                <a:ext uri="{FF2B5EF4-FFF2-40B4-BE49-F238E27FC236}">
                  <a16:creationId xmlns:a16="http://schemas.microsoft.com/office/drawing/2014/main" id="{E77B5640-1012-4CD2-A50F-463A32D8DD61}"/>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100000" l="9804" r="89804"/>
                      </a14:imgEffect>
                    </a14:imgLayer>
                  </a14:imgProps>
                </a:ext>
                <a:ext uri="{28A0092B-C50C-407E-A947-70E740481C1C}">
                  <a14:useLocalDpi xmlns:a14="http://schemas.microsoft.com/office/drawing/2010/main" val="0"/>
                </a:ext>
              </a:extLst>
            </a:blip>
            <a:stretch>
              <a:fillRect/>
            </a:stretch>
          </p:blipFill>
          <p:spPr bwMode="auto">
            <a:xfrm>
              <a:off x="811061" y="882157"/>
              <a:ext cx="1573865" cy="1455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 name="Group 12">
              <a:extLst>
                <a:ext uri="{FF2B5EF4-FFF2-40B4-BE49-F238E27FC236}">
                  <a16:creationId xmlns:a16="http://schemas.microsoft.com/office/drawing/2014/main" id="{E6093999-5334-4F59-9EAD-86E7FEB1D579}"/>
                </a:ext>
              </a:extLst>
            </p:cNvPr>
            <p:cNvGrpSpPr/>
            <p:nvPr/>
          </p:nvGrpSpPr>
          <p:grpSpPr>
            <a:xfrm>
              <a:off x="505802" y="2082098"/>
              <a:ext cx="718865" cy="652789"/>
              <a:chOff x="908663" y="5209922"/>
              <a:chExt cx="718865" cy="652789"/>
            </a:xfrm>
          </p:grpSpPr>
          <p:pic>
            <p:nvPicPr>
              <p:cNvPr id="14" name="Picture 13">
                <a:extLst>
                  <a:ext uri="{FF2B5EF4-FFF2-40B4-BE49-F238E27FC236}">
                    <a16:creationId xmlns:a16="http://schemas.microsoft.com/office/drawing/2014/main" id="{358A0921-AF07-4CE8-8CF8-B5C18978F438}"/>
                  </a:ext>
                </a:extLst>
              </p:cNvPr>
              <p:cNvPicPr>
                <a:picLocks noChangeAspect="1"/>
              </p:cNvPicPr>
              <p:nvPr/>
            </p:nvPicPr>
            <p:blipFill>
              <a:blip r:embed="rId8" cstate="print">
                <a:extLst>
                  <a:ext uri="{BEBA8EAE-BF5A-486C-A8C5-ECC9F3942E4B}">
                    <a14:imgProps xmlns:a14="http://schemas.microsoft.com/office/drawing/2010/main">
                      <a14:imgLayer r:embed="rId9">
                        <a14:imgEffect>
                          <a14:backgroundRemoval t="9524" b="89524" l="0" r="100000">
                            <a14:foregroundMark x1="4800" y1="46667" x2="4800" y2="46667"/>
                            <a14:foregroundMark x1="11200" y1="48571" x2="11200" y2="48571"/>
                            <a14:foregroundMark x1="22400" y1="47619" x2="22400" y2="47619"/>
                            <a14:foregroundMark x1="26400" y1="44762" x2="26400" y2="44762"/>
                            <a14:foregroundMark x1="30400" y1="48571" x2="30400" y2="48571"/>
                            <a14:foregroundMark x1="96000" y1="46667" x2="96000" y2="46667"/>
                            <a14:foregroundMark x1="33600" y1="46667" x2="33600" y2="46667"/>
                            <a14:foregroundMark x1="28800" y1="42857" x2="28800" y2="42857"/>
                            <a14:foregroundMark x1="32000" y1="42857" x2="32000" y2="42857"/>
                            <a14:foregroundMark x1="34400" y1="42857" x2="34400" y2="42857"/>
                            <a14:foregroundMark x1="24000" y1="41905" x2="24000" y2="41905"/>
                            <a14:foregroundMark x1="7200" y1="42857" x2="7200" y2="42857"/>
                            <a14:foregroundMark x1="14400" y1="42857" x2="14400" y2="42857"/>
                            <a14:foregroundMark x1="19200" y1="42857" x2="19200" y2="42857"/>
                            <a14:foregroundMark x1="11200" y1="42857" x2="11200" y2="42857"/>
                          </a14:backgroundRemoval>
                        </a14:imgEffect>
                      </a14:imgLayer>
                    </a14:imgProps>
                  </a:ext>
                  <a:ext uri="{28A0092B-C50C-407E-A947-70E740481C1C}">
                    <a14:useLocalDpi xmlns:a14="http://schemas.microsoft.com/office/drawing/2010/main" val="0"/>
                  </a:ext>
                </a:extLst>
              </a:blip>
              <a:stretch>
                <a:fillRect/>
              </a:stretch>
            </p:blipFill>
            <p:spPr>
              <a:xfrm>
                <a:off x="908663" y="5209922"/>
                <a:ext cx="414065" cy="347989"/>
              </a:xfrm>
              <a:prstGeom prst="rect">
                <a:avLst/>
              </a:prstGeom>
            </p:spPr>
          </p:pic>
          <p:pic>
            <p:nvPicPr>
              <p:cNvPr id="15" name="Picture 14">
                <a:extLst>
                  <a:ext uri="{FF2B5EF4-FFF2-40B4-BE49-F238E27FC236}">
                    <a16:creationId xmlns:a16="http://schemas.microsoft.com/office/drawing/2014/main" id="{F3204AFF-5B90-4BFC-B97F-6BB0E2F8C3B2}"/>
                  </a:ext>
                </a:extLst>
              </p:cNvPr>
              <p:cNvPicPr>
                <a:picLocks noChangeAspect="1"/>
              </p:cNvPicPr>
              <p:nvPr/>
            </p:nvPicPr>
            <p:blipFill>
              <a:blip r:embed="rId8" cstate="print">
                <a:extLst>
                  <a:ext uri="{BEBA8EAE-BF5A-486C-A8C5-ECC9F3942E4B}">
                    <a14:imgProps xmlns:a14="http://schemas.microsoft.com/office/drawing/2010/main">
                      <a14:imgLayer r:embed="rId9">
                        <a14:imgEffect>
                          <a14:backgroundRemoval t="9524" b="89524" l="0" r="100000">
                            <a14:foregroundMark x1="4800" y1="46667" x2="4800" y2="46667"/>
                            <a14:foregroundMark x1="11200" y1="48571" x2="11200" y2="48571"/>
                            <a14:foregroundMark x1="22400" y1="47619" x2="22400" y2="47619"/>
                            <a14:foregroundMark x1="26400" y1="44762" x2="26400" y2="44762"/>
                            <a14:foregroundMark x1="30400" y1="48571" x2="30400" y2="48571"/>
                            <a14:foregroundMark x1="96000" y1="46667" x2="96000" y2="46667"/>
                            <a14:foregroundMark x1="33600" y1="46667" x2="33600" y2="46667"/>
                            <a14:foregroundMark x1="28800" y1="42857" x2="28800" y2="42857"/>
                            <a14:foregroundMark x1="32000" y1="42857" x2="32000" y2="42857"/>
                            <a14:foregroundMark x1="34400" y1="42857" x2="34400" y2="42857"/>
                            <a14:foregroundMark x1="24000" y1="41905" x2="24000" y2="41905"/>
                            <a14:foregroundMark x1="7200" y1="42857" x2="7200" y2="42857"/>
                            <a14:foregroundMark x1="14400" y1="42857" x2="14400" y2="42857"/>
                            <a14:foregroundMark x1="19200" y1="42857" x2="19200" y2="42857"/>
                            <a14:foregroundMark x1="11200" y1="42857" x2="11200" y2="42857"/>
                          </a14:backgroundRemoval>
                        </a14:imgEffect>
                      </a14:imgLayer>
                    </a14:imgProps>
                  </a:ext>
                  <a:ext uri="{28A0092B-C50C-407E-A947-70E740481C1C}">
                    <a14:useLocalDpi xmlns:a14="http://schemas.microsoft.com/office/drawing/2010/main" val="0"/>
                  </a:ext>
                </a:extLst>
              </a:blip>
              <a:stretch>
                <a:fillRect/>
              </a:stretch>
            </p:blipFill>
            <p:spPr>
              <a:xfrm>
                <a:off x="1061063" y="5362322"/>
                <a:ext cx="414065" cy="347989"/>
              </a:xfrm>
              <a:prstGeom prst="rect">
                <a:avLst/>
              </a:prstGeom>
            </p:spPr>
          </p:pic>
          <p:pic>
            <p:nvPicPr>
              <p:cNvPr id="16" name="Picture 15">
                <a:extLst>
                  <a:ext uri="{FF2B5EF4-FFF2-40B4-BE49-F238E27FC236}">
                    <a16:creationId xmlns:a16="http://schemas.microsoft.com/office/drawing/2014/main" id="{91D6FD34-D012-452A-8629-F8C833CA8B97}"/>
                  </a:ext>
                </a:extLst>
              </p:cNvPr>
              <p:cNvPicPr>
                <a:picLocks noChangeAspect="1"/>
              </p:cNvPicPr>
              <p:nvPr/>
            </p:nvPicPr>
            <p:blipFill>
              <a:blip r:embed="rId8" cstate="print">
                <a:extLst>
                  <a:ext uri="{BEBA8EAE-BF5A-486C-A8C5-ECC9F3942E4B}">
                    <a14:imgProps xmlns:a14="http://schemas.microsoft.com/office/drawing/2010/main">
                      <a14:imgLayer r:embed="rId9">
                        <a14:imgEffect>
                          <a14:backgroundRemoval t="9524" b="89524" l="0" r="100000">
                            <a14:foregroundMark x1="4800" y1="46667" x2="4800" y2="46667"/>
                            <a14:foregroundMark x1="11200" y1="48571" x2="11200" y2="48571"/>
                            <a14:foregroundMark x1="22400" y1="47619" x2="22400" y2="47619"/>
                            <a14:foregroundMark x1="26400" y1="44762" x2="26400" y2="44762"/>
                            <a14:foregroundMark x1="30400" y1="48571" x2="30400" y2="48571"/>
                            <a14:foregroundMark x1="96000" y1="46667" x2="96000" y2="46667"/>
                            <a14:foregroundMark x1="33600" y1="46667" x2="33600" y2="46667"/>
                            <a14:foregroundMark x1="28800" y1="42857" x2="28800" y2="42857"/>
                            <a14:foregroundMark x1="32000" y1="42857" x2="32000" y2="42857"/>
                            <a14:foregroundMark x1="34400" y1="42857" x2="34400" y2="42857"/>
                            <a14:foregroundMark x1="24000" y1="41905" x2="24000" y2="41905"/>
                            <a14:foregroundMark x1="7200" y1="42857" x2="7200" y2="42857"/>
                            <a14:foregroundMark x1="14400" y1="42857" x2="14400" y2="42857"/>
                            <a14:foregroundMark x1="19200" y1="42857" x2="19200" y2="42857"/>
                            <a14:foregroundMark x1="11200" y1="42857" x2="11200" y2="42857"/>
                          </a14:backgroundRemoval>
                        </a14:imgEffect>
                      </a14:imgLayer>
                    </a14:imgProps>
                  </a:ext>
                  <a:ext uri="{28A0092B-C50C-407E-A947-70E740481C1C}">
                    <a14:useLocalDpi xmlns:a14="http://schemas.microsoft.com/office/drawing/2010/main" val="0"/>
                  </a:ext>
                </a:extLst>
              </a:blip>
              <a:stretch>
                <a:fillRect/>
              </a:stretch>
            </p:blipFill>
            <p:spPr>
              <a:xfrm>
                <a:off x="1213463" y="5514722"/>
                <a:ext cx="414065" cy="347989"/>
              </a:xfrm>
              <a:prstGeom prst="rect">
                <a:avLst/>
              </a:prstGeom>
            </p:spPr>
          </p:pic>
        </p:grpSp>
        <p:sp>
          <p:nvSpPr>
            <p:cNvPr id="18" name="TextBox 17">
              <a:extLst>
                <a:ext uri="{FF2B5EF4-FFF2-40B4-BE49-F238E27FC236}">
                  <a16:creationId xmlns:a16="http://schemas.microsoft.com/office/drawing/2014/main" id="{9F6C575A-E696-4EA6-8EEA-3F02D4E2D23A}"/>
                </a:ext>
              </a:extLst>
            </p:cNvPr>
            <p:cNvSpPr txBox="1"/>
            <p:nvPr/>
          </p:nvSpPr>
          <p:spPr>
            <a:xfrm>
              <a:off x="378526" y="1503389"/>
              <a:ext cx="69762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temp</a:t>
              </a:r>
            </a:p>
          </p:txBody>
        </p:sp>
      </p:grpSp>
      <p:sp>
        <p:nvSpPr>
          <p:cNvPr id="19" name="Rounded Rectangle 70">
            <a:extLst>
              <a:ext uri="{FF2B5EF4-FFF2-40B4-BE49-F238E27FC236}">
                <a16:creationId xmlns:a16="http://schemas.microsoft.com/office/drawing/2014/main" id="{E6BE86A2-2C74-4706-9C1A-79239F1CA8FE}"/>
              </a:ext>
            </a:extLst>
          </p:cNvPr>
          <p:cNvSpPr/>
          <p:nvPr/>
        </p:nvSpPr>
        <p:spPr bwMode="auto">
          <a:xfrm>
            <a:off x="1540320" y="2434323"/>
            <a:ext cx="639962" cy="430046"/>
          </a:xfrm>
          <a:prstGeom prst="roundRect">
            <a:avLst/>
          </a:prstGeom>
          <a:solidFill>
            <a:srgbClr val="005480"/>
          </a:solidFill>
          <a:ln w="12700" cap="flat" cmpd="sng" algn="ctr">
            <a:solidFill>
              <a:srgbClr val="545054"/>
            </a:solidFill>
            <a:prstDash val="solid"/>
          </a:ln>
          <a:effectLst>
            <a:outerShdw blurRad="50800" dist="20000" dir="5400000" rotWithShape="0">
              <a:srgbClr val="000000">
                <a:alpha val="42000"/>
              </a:srgbClr>
            </a:outerShdw>
          </a:effectLst>
        </p:spPr>
        <p:txBody>
          <a:bodyPr lIns="0" rIns="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solidFill>
                <a:effectLst/>
                <a:uLnTx/>
                <a:uFillTx/>
                <a:latin typeface="Calibri" panose="020F0502020204030204"/>
                <a:ea typeface="+mn-ea"/>
                <a:cs typeface="+mn-cs"/>
              </a:rPr>
              <a:t>AE-1</a:t>
            </a:r>
          </a:p>
        </p:txBody>
      </p:sp>
      <p:sp>
        <p:nvSpPr>
          <p:cNvPr id="20" name="Rounded Rectangle 72">
            <a:extLst>
              <a:ext uri="{FF2B5EF4-FFF2-40B4-BE49-F238E27FC236}">
                <a16:creationId xmlns:a16="http://schemas.microsoft.com/office/drawing/2014/main" id="{D2DFFFDE-0E65-4A84-990B-DA960C06654F}"/>
              </a:ext>
            </a:extLst>
          </p:cNvPr>
          <p:cNvSpPr/>
          <p:nvPr/>
        </p:nvSpPr>
        <p:spPr bwMode="auto">
          <a:xfrm>
            <a:off x="5487242" y="2606357"/>
            <a:ext cx="937175" cy="430046"/>
          </a:xfrm>
          <a:prstGeom prst="roundRect">
            <a:avLst/>
          </a:prstGeom>
          <a:solidFill>
            <a:schemeClr val="accent1"/>
          </a:solidFill>
          <a:ln w="12700" cap="flat" cmpd="sng" algn="ctr">
            <a:solidFill>
              <a:srgbClr val="545054"/>
            </a:solidFill>
            <a:prstDash val="solid"/>
          </a:ln>
          <a:effectLst>
            <a:outerShdw blurRad="50800" dist="20000" dir="5400000" rotWithShape="0">
              <a:srgbClr val="000000">
                <a:alpha val="42000"/>
              </a:srgbClr>
            </a:outerShdw>
          </a:effectLst>
        </p:spPr>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uLnTx/>
                <a:uFillTx/>
                <a:latin typeface="Calibri" panose="020F0502020204030204"/>
                <a:ea typeface="+mn-ea"/>
                <a:cs typeface="+mn-cs"/>
              </a:rPr>
              <a:t>CSE</a:t>
            </a:r>
            <a:endParaRPr kumimoji="0" lang="en-US" sz="1400"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0DFA8761-B08F-4EA4-831A-BA43BBB5B9B4}"/>
              </a:ext>
            </a:extLst>
          </p:cNvPr>
          <p:cNvSpPr txBox="1"/>
          <p:nvPr/>
        </p:nvSpPr>
        <p:spPr>
          <a:xfrm>
            <a:off x="54795" y="5823078"/>
            <a:ext cx="3377848"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libri" panose="020F0502020204030204"/>
                <a:ea typeface="+mn-ea"/>
                <a:cs typeface="+mn-cs"/>
              </a:rPr>
              <a:t>  AE:	Application Entity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libri" panose="020F0502020204030204"/>
                <a:ea typeface="+mn-ea"/>
                <a:cs typeface="+mn-cs"/>
              </a:rPr>
              <a:t>CSE:	Common Services Entity</a:t>
            </a:r>
          </a:p>
        </p:txBody>
      </p:sp>
      <p:cxnSp>
        <p:nvCxnSpPr>
          <p:cNvPr id="23" name="Straight Connector 22">
            <a:extLst>
              <a:ext uri="{FF2B5EF4-FFF2-40B4-BE49-F238E27FC236}">
                <a16:creationId xmlns:a16="http://schemas.microsoft.com/office/drawing/2014/main" id="{6AD206A5-D0F9-4212-A00C-BDEE52E7EA07}"/>
              </a:ext>
            </a:extLst>
          </p:cNvPr>
          <p:cNvCxnSpPr/>
          <p:nvPr/>
        </p:nvCxnSpPr>
        <p:spPr>
          <a:xfrm flipH="1">
            <a:off x="4858331" y="4492062"/>
            <a:ext cx="262395"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51A9392-4EFF-44DF-8180-81C1130BB53D}"/>
              </a:ext>
            </a:extLst>
          </p:cNvPr>
          <p:cNvCxnSpPr/>
          <p:nvPr/>
        </p:nvCxnSpPr>
        <p:spPr>
          <a:xfrm>
            <a:off x="5187400" y="4650613"/>
            <a:ext cx="0" cy="242923"/>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F7CFF3B-8A74-4218-9037-2A13E5C510A4}"/>
              </a:ext>
            </a:extLst>
          </p:cNvPr>
          <p:cNvCxnSpPr/>
          <p:nvPr/>
        </p:nvCxnSpPr>
        <p:spPr>
          <a:xfrm flipH="1">
            <a:off x="5190025" y="4898818"/>
            <a:ext cx="2667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D5315836-47D7-4D85-B906-23575A17F4B8}"/>
              </a:ext>
            </a:extLst>
          </p:cNvPr>
          <p:cNvSpPr/>
          <p:nvPr/>
        </p:nvSpPr>
        <p:spPr bwMode="auto">
          <a:xfrm>
            <a:off x="5414924" y="4767777"/>
            <a:ext cx="1447925" cy="306388"/>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altLang="ko-KR" sz="1400" b="0" i="0" u="none" strike="noStrike" kern="1200" cap="none" spc="0" normalizeH="0" baseline="0" noProof="0" dirty="0" err="1">
                <a:ln>
                  <a:noFill/>
                </a:ln>
                <a:solidFill>
                  <a:srgbClr val="FFFFFF"/>
                </a:solidFill>
                <a:effectLst/>
                <a:uLnTx/>
                <a:uFillTx/>
                <a:latin typeface="Calibri" pitchFamily="34" charset="0"/>
                <a:ea typeface="Gulim" pitchFamily="34" charset="-127"/>
                <a:cs typeface="Arial" pitchFamily="34" charset="0"/>
              </a:rPr>
              <a:t>timeSeries</a:t>
            </a:r>
            <a:endParaRPr kumimoji="0" lang="en-GB" altLang="ko-KR" sz="1400" b="0" i="0" u="none" strike="noStrike" kern="1200" cap="none" spc="0" normalizeH="0" baseline="0" noProof="0" dirty="0">
              <a:ln>
                <a:noFill/>
              </a:ln>
              <a:solidFill>
                <a:srgbClr val="FFFFFF"/>
              </a:solidFill>
              <a:effectLst/>
              <a:uLnTx/>
              <a:uFillTx/>
              <a:latin typeface="Calibri" pitchFamily="34" charset="0"/>
              <a:ea typeface="Gulim" pitchFamily="34" charset="-127"/>
              <a:cs typeface="Arial" pitchFamily="34" charset="0"/>
            </a:endParaRPr>
          </a:p>
        </p:txBody>
      </p:sp>
      <p:sp>
        <p:nvSpPr>
          <p:cNvPr id="27" name="Rectangle 26">
            <a:extLst>
              <a:ext uri="{FF2B5EF4-FFF2-40B4-BE49-F238E27FC236}">
                <a16:creationId xmlns:a16="http://schemas.microsoft.com/office/drawing/2014/main" id="{ACBD2BAC-EF16-4DBA-905C-3D5F011BB35F}"/>
              </a:ext>
            </a:extLst>
          </p:cNvPr>
          <p:cNvSpPr/>
          <p:nvPr/>
        </p:nvSpPr>
        <p:spPr bwMode="auto">
          <a:xfrm>
            <a:off x="4809753" y="4391306"/>
            <a:ext cx="701076" cy="305642"/>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altLang="ko-KR" sz="1400" b="0" i="0" u="none" strike="noStrike" kern="1200" cap="none" spc="0" normalizeH="0" baseline="0" noProof="0" dirty="0">
                <a:ln>
                  <a:noFill/>
                </a:ln>
                <a:solidFill>
                  <a:srgbClr val="FFFFFF"/>
                </a:solidFill>
                <a:effectLst/>
                <a:uLnTx/>
                <a:uFillTx/>
                <a:latin typeface="Calibri" pitchFamily="34" charset="0"/>
                <a:ea typeface="Gulim" pitchFamily="34" charset="-127"/>
                <a:cs typeface="Arial" pitchFamily="34" charset="0"/>
              </a:rPr>
              <a:t>AE-1</a:t>
            </a:r>
            <a:endParaRPr kumimoji="0" lang="en-GB" altLang="ko-KR" sz="1400" b="0" i="0" u="none" strike="noStrike" kern="1200" cap="none" spc="0" normalizeH="0" baseline="0" noProof="0" dirty="0">
              <a:ln>
                <a:noFill/>
              </a:ln>
              <a:solidFill>
                <a:srgbClr val="FFFFFF"/>
              </a:solidFill>
              <a:effectLst/>
              <a:uLnTx/>
              <a:uFillTx/>
              <a:latin typeface="Calibri" pitchFamily="34" charset="0"/>
              <a:ea typeface="Gulim" pitchFamily="34" charset="-127"/>
              <a:cs typeface="Arial" pitchFamily="34" charset="0"/>
            </a:endParaRPr>
          </a:p>
        </p:txBody>
      </p:sp>
      <p:cxnSp>
        <p:nvCxnSpPr>
          <p:cNvPr id="28" name="Straight Connector 27">
            <a:extLst>
              <a:ext uri="{FF2B5EF4-FFF2-40B4-BE49-F238E27FC236}">
                <a16:creationId xmlns:a16="http://schemas.microsoft.com/office/drawing/2014/main" id="{BE5EF898-C8FC-4816-9468-4DA3839FA346}"/>
              </a:ext>
            </a:extLst>
          </p:cNvPr>
          <p:cNvCxnSpPr/>
          <p:nvPr/>
        </p:nvCxnSpPr>
        <p:spPr>
          <a:xfrm>
            <a:off x="4562634" y="4301626"/>
            <a:ext cx="0" cy="242923"/>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701F925-A1FB-4B43-AD37-AB2D9593A98B}"/>
              </a:ext>
            </a:extLst>
          </p:cNvPr>
          <p:cNvCxnSpPr/>
          <p:nvPr/>
        </p:nvCxnSpPr>
        <p:spPr>
          <a:xfrm flipH="1">
            <a:off x="4562635" y="4544548"/>
            <a:ext cx="262395"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2BDEA642-C38E-4D66-AE9E-ED829D888155}"/>
              </a:ext>
            </a:extLst>
          </p:cNvPr>
          <p:cNvSpPr/>
          <p:nvPr/>
        </p:nvSpPr>
        <p:spPr bwMode="auto">
          <a:xfrm>
            <a:off x="4009653" y="4007885"/>
            <a:ext cx="1019400" cy="305642"/>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altLang="ko-KR" sz="1400" b="0" i="0" u="none" strike="noStrike" kern="1200" cap="none" spc="0" normalizeH="0" baseline="0" noProof="0" dirty="0">
                <a:ln>
                  <a:noFill/>
                </a:ln>
                <a:solidFill>
                  <a:srgbClr val="FFFFFF"/>
                </a:solidFill>
                <a:effectLst/>
                <a:uLnTx/>
                <a:uFillTx/>
                <a:latin typeface="Calibri" pitchFamily="34" charset="0"/>
                <a:ea typeface="Gulim" pitchFamily="34" charset="-127"/>
                <a:cs typeface="Arial" pitchFamily="34" charset="0"/>
              </a:rPr>
              <a:t>CSEBase</a:t>
            </a:r>
            <a:endParaRPr kumimoji="0" lang="en-GB" altLang="ko-KR" sz="1400" b="0" i="0" u="none" strike="noStrike" kern="1200" cap="none" spc="0" normalizeH="0" baseline="0" noProof="0" dirty="0">
              <a:ln>
                <a:noFill/>
              </a:ln>
              <a:solidFill>
                <a:srgbClr val="FFFFFF"/>
              </a:solidFill>
              <a:effectLst/>
              <a:uLnTx/>
              <a:uFillTx/>
              <a:latin typeface="Calibri" pitchFamily="34" charset="0"/>
              <a:ea typeface="Gulim" pitchFamily="34" charset="-127"/>
              <a:cs typeface="Arial" pitchFamily="34" charset="0"/>
            </a:endParaRPr>
          </a:p>
        </p:txBody>
      </p:sp>
      <p:sp>
        <p:nvSpPr>
          <p:cNvPr id="36" name="Rectangle 35">
            <a:extLst>
              <a:ext uri="{FF2B5EF4-FFF2-40B4-BE49-F238E27FC236}">
                <a16:creationId xmlns:a16="http://schemas.microsoft.com/office/drawing/2014/main" id="{C328ED86-EFE1-4E99-BBFE-941BB57FB0F7}"/>
              </a:ext>
            </a:extLst>
          </p:cNvPr>
          <p:cNvSpPr/>
          <p:nvPr/>
        </p:nvSpPr>
        <p:spPr>
          <a:xfrm>
            <a:off x="2169800" y="1598929"/>
            <a:ext cx="3288144" cy="83099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C00000"/>
                </a:solidFill>
                <a:effectLst/>
                <a:uLnTx/>
                <a:uFillTx/>
                <a:latin typeface="Calibri" panose="020F0502020204030204"/>
                <a:ea typeface="+mn-ea"/>
                <a:cs typeface="+mn-cs"/>
              </a:rPr>
              <a:t>1) Request to create </a:t>
            </a:r>
            <a:r>
              <a:rPr kumimoji="0" lang="en-US" sz="1200" b="1" i="0" u="none" strike="noStrike" kern="1200" cap="none" spc="0" normalizeH="0" baseline="0" noProof="0" dirty="0" err="1">
                <a:ln>
                  <a:noFill/>
                </a:ln>
                <a:solidFill>
                  <a:srgbClr val="C00000"/>
                </a:solidFill>
                <a:effectLst/>
                <a:uLnTx/>
                <a:uFillTx/>
                <a:latin typeface="Calibri" panose="020F0502020204030204"/>
                <a:ea typeface="+mn-ea"/>
                <a:cs typeface="+mn-cs"/>
              </a:rPr>
              <a:t>timeSeriesInstance</a:t>
            </a:r>
            <a:r>
              <a:rPr kumimoji="0" lang="en-US" sz="1200" b="1" i="0" u="none" strike="noStrike" kern="1200" cap="none" spc="0" normalizeH="0" baseline="0" noProof="0" dirty="0">
                <a:ln>
                  <a:noFill/>
                </a:ln>
                <a:solidFill>
                  <a:srgbClr val="C00000"/>
                </a:solidFill>
                <a:effectLst/>
                <a:uLnTx/>
                <a:uFillTx/>
                <a:latin typeface="Calibri" panose="020F0502020204030204"/>
                <a:ea typeface="+mn-ea"/>
                <a:cs typeface="+mn-cs"/>
              </a:rPr>
              <a:t> resource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C00000"/>
                </a:solidFill>
                <a:effectLst/>
                <a:uLnTx/>
                <a:uFillTx/>
                <a:latin typeface="Calibri" panose="020F0502020204030204"/>
                <a:ea typeface="+mn-ea"/>
                <a:cs typeface="+mn-cs"/>
              </a:rPr>
              <a:t>[</a:t>
            </a:r>
            <a:r>
              <a:rPr kumimoji="0" lang="en-US" sz="1200" b="1" i="0" u="none" strike="noStrike" kern="1200" cap="none" spc="0" normalizeH="0" baseline="0" noProof="0" dirty="0">
                <a:ln>
                  <a:noFill/>
                </a:ln>
                <a:solidFill>
                  <a:srgbClr val="C00000"/>
                </a:solidFill>
                <a:effectLst/>
                <a:highlight>
                  <a:srgbClr val="FFFF00"/>
                </a:highlight>
                <a:uLnTx/>
                <a:uFillTx/>
                <a:latin typeface="Calibri" panose="020F0502020204030204"/>
                <a:ea typeface="+mn-ea"/>
                <a:cs typeface="+mn-cs"/>
              </a:rPr>
              <a:t>Originating Timestamp = 20201003T112432</a:t>
            </a:r>
            <a:r>
              <a:rPr kumimoji="0" lang="en-US" sz="1200" b="1" i="0" u="none" strike="noStrike" kern="1200" cap="none" spc="0" normalizeH="0" baseline="0" noProof="0" dirty="0">
                <a:ln>
                  <a:noFill/>
                </a:ln>
                <a:solidFill>
                  <a:srgbClr val="C00000"/>
                </a:solidFill>
                <a:effectLst/>
                <a:uLnTx/>
                <a:uFillTx/>
                <a:latin typeface="Calibri" panose="020F050202020403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C00000"/>
                </a:solidFill>
                <a:effectLst/>
                <a:highlight>
                  <a:srgbClr val="FFFF00"/>
                </a:highlight>
                <a:uLnTx/>
                <a:uFillTx/>
                <a:latin typeface="Calibri" panose="020F0502020204030204"/>
                <a:ea typeface="+mn-ea"/>
                <a:cs typeface="+mn-cs"/>
              </a:rPr>
              <a:t>Data Generation Time = 20201003T112405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C00000"/>
                </a:solidFill>
                <a:effectLst/>
                <a:uLnTx/>
                <a:uFillTx/>
                <a:latin typeface="Calibri" panose="020F0502020204030204"/>
                <a:ea typeface="+mn-ea"/>
                <a:cs typeface="+mn-cs"/>
              </a:rPr>
              <a:t>content = 32, …]</a:t>
            </a:r>
          </a:p>
        </p:txBody>
      </p:sp>
      <p:cxnSp>
        <p:nvCxnSpPr>
          <p:cNvPr id="37" name="Straight Arrow Connector 36">
            <a:extLst>
              <a:ext uri="{FF2B5EF4-FFF2-40B4-BE49-F238E27FC236}">
                <a16:creationId xmlns:a16="http://schemas.microsoft.com/office/drawing/2014/main" id="{B8B8101C-875E-428D-9B4B-57DAA22A06E0}"/>
              </a:ext>
            </a:extLst>
          </p:cNvPr>
          <p:cNvCxnSpPr>
            <a:cxnSpLocks/>
          </p:cNvCxnSpPr>
          <p:nvPr/>
        </p:nvCxnSpPr>
        <p:spPr>
          <a:xfrm>
            <a:off x="2253045" y="2515240"/>
            <a:ext cx="3234196" cy="0"/>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4697F1A-F8EA-45ED-A385-01C376807A28}"/>
              </a:ext>
            </a:extLst>
          </p:cNvPr>
          <p:cNvCxnSpPr>
            <a:cxnSpLocks/>
          </p:cNvCxnSpPr>
          <p:nvPr/>
        </p:nvCxnSpPr>
        <p:spPr>
          <a:xfrm flipH="1">
            <a:off x="5574929" y="5074166"/>
            <a:ext cx="2" cy="101338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14FDAFED-9C28-497F-B43F-3524688C0E61}"/>
              </a:ext>
            </a:extLst>
          </p:cNvPr>
          <p:cNvCxnSpPr/>
          <p:nvPr/>
        </p:nvCxnSpPr>
        <p:spPr>
          <a:xfrm flipH="1">
            <a:off x="5574929" y="5449115"/>
            <a:ext cx="2667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12C0FFE5-6F13-454C-819C-66C167033F42}"/>
              </a:ext>
            </a:extLst>
          </p:cNvPr>
          <p:cNvSpPr/>
          <p:nvPr/>
        </p:nvSpPr>
        <p:spPr bwMode="auto">
          <a:xfrm>
            <a:off x="5841628" y="5176106"/>
            <a:ext cx="2861505" cy="543709"/>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altLang="ko-KR" sz="1400" b="0" i="0" u="none" strike="noStrike" kern="1200" cap="none" spc="0" normalizeH="0" baseline="0" noProof="0" dirty="0">
                <a:ln>
                  <a:noFill/>
                </a:ln>
                <a:solidFill>
                  <a:srgbClr val="FFFFFF"/>
                </a:solidFill>
                <a:effectLst/>
                <a:uLnTx/>
                <a:uFillTx/>
                <a:latin typeface="Calibri" pitchFamily="34" charset="0"/>
                <a:ea typeface="Gulim" pitchFamily="34" charset="-127"/>
                <a:cs typeface="Arial" pitchFamily="34" charset="0"/>
              </a:rPr>
              <a:t>timeSeriesInstance1</a:t>
            </a:r>
            <a:endParaRPr kumimoji="0" lang="de-DE" altLang="ko-KR" sz="1100" b="0" i="0" u="none" strike="noStrike" kern="1200" cap="none" spc="0" normalizeH="0" baseline="0" noProof="0" dirty="0">
              <a:ln>
                <a:noFill/>
              </a:ln>
              <a:solidFill>
                <a:srgbClr val="FFFFFF"/>
              </a:solidFill>
              <a:effectLst/>
              <a:uLnTx/>
              <a:uFillTx/>
              <a:latin typeface="Calibri" pitchFamily="34" charset="0"/>
              <a:ea typeface="Gulim" pitchFamily="34" charset="-127"/>
              <a:cs typeface="Arial"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altLang="ko-KR" sz="1100" b="1" i="1" u="none" strike="noStrike" kern="1200" cap="none" spc="0" normalizeH="0" baseline="0" noProof="0" dirty="0" err="1">
                <a:ln>
                  <a:noFill/>
                </a:ln>
                <a:solidFill>
                  <a:srgbClr val="FFFF00"/>
                </a:solidFill>
                <a:effectLst/>
                <a:uLnTx/>
                <a:uFillTx/>
                <a:latin typeface="Calibri" pitchFamily="34" charset="0"/>
                <a:ea typeface="Gulim" pitchFamily="34" charset="-127"/>
                <a:cs typeface="Arial" pitchFamily="34" charset="0"/>
              </a:rPr>
              <a:t>dataGenerationTime</a:t>
            </a:r>
            <a:r>
              <a:rPr kumimoji="0" lang="de-DE" altLang="ko-KR" sz="1100" b="1" i="1" u="none" strike="noStrike" kern="1200" cap="none" spc="0" normalizeH="0" baseline="0" noProof="0" dirty="0">
                <a:ln>
                  <a:noFill/>
                </a:ln>
                <a:solidFill>
                  <a:srgbClr val="FFFF00"/>
                </a:solidFill>
                <a:effectLst/>
                <a:uLnTx/>
                <a:uFillTx/>
                <a:latin typeface="Calibri" pitchFamily="34" charset="0"/>
                <a:ea typeface="Gulim" pitchFamily="34" charset="-127"/>
                <a:cs typeface="Arial" pitchFamily="34" charset="0"/>
              </a:rPr>
              <a:t> = 20201003T113140</a:t>
            </a:r>
            <a:r>
              <a:rPr kumimoji="0" lang="de-DE" altLang="ko-KR" sz="1100" b="0" i="1" u="none" strike="noStrike" kern="1200" cap="none" spc="0" normalizeH="0" baseline="0" noProof="0" dirty="0">
                <a:ln>
                  <a:noFill/>
                </a:ln>
                <a:solidFill>
                  <a:srgbClr val="FFFFFF"/>
                </a:solidFill>
                <a:effectLst/>
                <a:uLnTx/>
                <a:uFillTx/>
                <a:latin typeface="Calibri" pitchFamily="34" charset="0"/>
                <a:ea typeface="Gulim" pitchFamily="34" charset="-127"/>
                <a:cs typeface="Arial"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altLang="ko-KR" sz="1100" b="0" i="1" u="none" strike="noStrike" kern="1200" cap="none" spc="0" normalizeH="0" baseline="0" noProof="0" dirty="0" err="1">
                <a:ln>
                  <a:noFill/>
                </a:ln>
                <a:solidFill>
                  <a:srgbClr val="FFFFFF"/>
                </a:solidFill>
                <a:effectLst/>
                <a:uLnTx/>
                <a:uFillTx/>
                <a:latin typeface="Calibri" pitchFamily="34" charset="0"/>
                <a:ea typeface="Gulim" pitchFamily="34" charset="-127"/>
                <a:cs typeface="Arial" pitchFamily="34" charset="0"/>
              </a:rPr>
              <a:t>content</a:t>
            </a:r>
            <a:r>
              <a:rPr kumimoji="0" lang="de-DE" altLang="ko-KR" sz="1100" b="0" i="1" u="none" strike="noStrike" kern="1200" cap="none" spc="0" normalizeH="0" baseline="0" noProof="0" dirty="0">
                <a:ln>
                  <a:noFill/>
                </a:ln>
                <a:solidFill>
                  <a:srgbClr val="FFFFFF"/>
                </a:solidFill>
                <a:effectLst/>
                <a:uLnTx/>
                <a:uFillTx/>
                <a:latin typeface="Calibri" pitchFamily="34" charset="0"/>
                <a:ea typeface="Gulim" pitchFamily="34" charset="-127"/>
                <a:cs typeface="Arial" pitchFamily="34" charset="0"/>
              </a:rPr>
              <a:t> = 32</a:t>
            </a:r>
            <a:endParaRPr kumimoji="0" lang="en-GB" altLang="ko-KR" sz="1100" b="0" i="1" u="none" strike="noStrike" kern="1200" cap="none" spc="0" normalizeH="0" baseline="0" noProof="0" dirty="0">
              <a:ln>
                <a:noFill/>
              </a:ln>
              <a:solidFill>
                <a:srgbClr val="FFFFFF"/>
              </a:solidFill>
              <a:effectLst/>
              <a:uLnTx/>
              <a:uFillTx/>
              <a:latin typeface="Calibri" pitchFamily="34" charset="0"/>
              <a:ea typeface="Gulim" pitchFamily="34" charset="-127"/>
              <a:cs typeface="Arial" pitchFamily="34" charset="0"/>
            </a:endParaRPr>
          </a:p>
        </p:txBody>
      </p:sp>
      <p:pic>
        <p:nvPicPr>
          <p:cNvPr id="46" name="Picture 45">
            <a:extLst>
              <a:ext uri="{FF2B5EF4-FFF2-40B4-BE49-F238E27FC236}">
                <a16:creationId xmlns:a16="http://schemas.microsoft.com/office/drawing/2014/main" id="{A39B4F3B-4975-49E9-AD0E-743CFAEF61B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848254" y="5214929"/>
            <a:ext cx="291917" cy="298915"/>
          </a:xfrm>
          <a:prstGeom prst="rect">
            <a:avLst/>
          </a:prstGeom>
        </p:spPr>
      </p:pic>
      <p:grpSp>
        <p:nvGrpSpPr>
          <p:cNvPr id="47" name="Group 46">
            <a:extLst>
              <a:ext uri="{FF2B5EF4-FFF2-40B4-BE49-F238E27FC236}">
                <a16:creationId xmlns:a16="http://schemas.microsoft.com/office/drawing/2014/main" id="{B744DFC5-627E-4D75-B40C-ED6EEC3550A6}"/>
              </a:ext>
            </a:extLst>
          </p:cNvPr>
          <p:cNvGrpSpPr/>
          <p:nvPr/>
        </p:nvGrpSpPr>
        <p:grpSpPr>
          <a:xfrm>
            <a:off x="5402128" y="1882129"/>
            <a:ext cx="1261908" cy="1154274"/>
            <a:chOff x="3767292" y="1280581"/>
            <a:chExt cx="1261908" cy="1154274"/>
          </a:xfrm>
        </p:grpSpPr>
        <p:pic>
          <p:nvPicPr>
            <p:cNvPr id="48" name="Picture 5">
              <a:extLst>
                <a:ext uri="{FF2B5EF4-FFF2-40B4-BE49-F238E27FC236}">
                  <a16:creationId xmlns:a16="http://schemas.microsoft.com/office/drawing/2014/main" id="{A9E5B114-034F-4B5D-8E86-68907AA4A819}"/>
                </a:ext>
              </a:extLst>
            </p:cNvPr>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9790" b="93357" l="9974" r="89764"/>
                      </a14:imgEffect>
                    </a14:imgLayer>
                  </a14:imgProps>
                </a:ext>
                <a:ext uri="{28A0092B-C50C-407E-A947-70E740481C1C}">
                  <a14:useLocalDpi xmlns:a14="http://schemas.microsoft.com/office/drawing/2010/main" val="0"/>
                </a:ext>
              </a:extLst>
            </a:blip>
            <a:srcRect/>
            <a:stretch>
              <a:fillRect/>
            </a:stretch>
          </p:blipFill>
          <p:spPr bwMode="auto">
            <a:xfrm>
              <a:off x="3767292" y="1280581"/>
              <a:ext cx="1261908" cy="947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9" name="Rounded Rectangle 63">
              <a:extLst>
                <a:ext uri="{FF2B5EF4-FFF2-40B4-BE49-F238E27FC236}">
                  <a16:creationId xmlns:a16="http://schemas.microsoft.com/office/drawing/2014/main" id="{95C21106-5F97-4604-94DB-C90C8193903D}"/>
                </a:ext>
              </a:extLst>
            </p:cNvPr>
            <p:cNvSpPr/>
            <p:nvPr/>
          </p:nvSpPr>
          <p:spPr bwMode="auto">
            <a:xfrm>
              <a:off x="3852405" y="2004809"/>
              <a:ext cx="937175" cy="430046"/>
            </a:xfrm>
            <a:prstGeom prst="roundRect">
              <a:avLst/>
            </a:prstGeom>
            <a:solidFill>
              <a:srgbClr val="C00000"/>
            </a:solidFill>
            <a:ln w="12700" cap="flat" cmpd="sng" algn="ctr">
              <a:solidFill>
                <a:srgbClr val="545054"/>
              </a:solidFill>
              <a:prstDash val="solid"/>
            </a:ln>
            <a:effectLst>
              <a:outerShdw blurRad="50800" dist="20000" dir="5400000" rotWithShape="0">
                <a:srgbClr val="000000">
                  <a:alpha val="42000"/>
                </a:srgbClr>
              </a:outerShdw>
            </a:effectLst>
          </p:spPr>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uLnTx/>
                  <a:uFillTx/>
                  <a:latin typeface="Calibri" panose="020F0502020204030204"/>
                  <a:ea typeface="+mn-ea"/>
                  <a:cs typeface="+mn-cs"/>
                </a:rPr>
                <a:t>CSE</a:t>
              </a:r>
              <a:endParaRPr kumimoji="0" lang="en-US" sz="1400"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sp>
        <p:nvSpPr>
          <p:cNvPr id="51" name="Rounded Rectangle 71">
            <a:extLst>
              <a:ext uri="{FF2B5EF4-FFF2-40B4-BE49-F238E27FC236}">
                <a16:creationId xmlns:a16="http://schemas.microsoft.com/office/drawing/2014/main" id="{0334BBF4-F662-4418-91E3-58FD2944CA6D}"/>
              </a:ext>
            </a:extLst>
          </p:cNvPr>
          <p:cNvSpPr/>
          <p:nvPr/>
        </p:nvSpPr>
        <p:spPr bwMode="auto">
          <a:xfrm>
            <a:off x="10507461" y="2532732"/>
            <a:ext cx="639962" cy="430046"/>
          </a:xfrm>
          <a:prstGeom prst="roundRect">
            <a:avLst/>
          </a:prstGeom>
          <a:solidFill>
            <a:srgbClr val="005480"/>
          </a:solidFill>
          <a:ln w="12700" cap="flat" cmpd="sng" algn="ctr">
            <a:solidFill>
              <a:srgbClr val="545054"/>
            </a:solidFill>
            <a:prstDash val="solid"/>
          </a:ln>
          <a:effectLst>
            <a:outerShdw blurRad="50800" dist="20000" dir="5400000" rotWithShape="0">
              <a:srgbClr val="000000">
                <a:alpha val="42000"/>
              </a:srgbClr>
            </a:outerShdw>
          </a:effectLst>
        </p:spPr>
        <p:txBody>
          <a:bodyPr lIns="0" rIns="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solidFill>
                <a:effectLst/>
                <a:uLnTx/>
                <a:uFillTx/>
                <a:latin typeface="Calibri" panose="020F0502020204030204"/>
                <a:ea typeface="+mn-ea"/>
                <a:cs typeface="+mn-cs"/>
              </a:rPr>
              <a:t>AE-2</a:t>
            </a:r>
          </a:p>
        </p:txBody>
      </p:sp>
      <p:sp>
        <p:nvSpPr>
          <p:cNvPr id="58" name="Rectangle 57">
            <a:extLst>
              <a:ext uri="{FF2B5EF4-FFF2-40B4-BE49-F238E27FC236}">
                <a16:creationId xmlns:a16="http://schemas.microsoft.com/office/drawing/2014/main" id="{AA3FB2B5-91CA-4E80-8574-4C71B2BE9EFC}"/>
              </a:ext>
            </a:extLst>
          </p:cNvPr>
          <p:cNvSpPr/>
          <p:nvPr/>
        </p:nvSpPr>
        <p:spPr>
          <a:xfrm rot="5400000">
            <a:off x="5986718" y="5833638"/>
            <a:ext cx="354768" cy="5078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a:t>
            </a:r>
          </a:p>
        </p:txBody>
      </p:sp>
      <p:cxnSp>
        <p:nvCxnSpPr>
          <p:cNvPr id="59" name="Straight Connector 58">
            <a:extLst>
              <a:ext uri="{FF2B5EF4-FFF2-40B4-BE49-F238E27FC236}">
                <a16:creationId xmlns:a16="http://schemas.microsoft.com/office/drawing/2014/main" id="{34761FBC-C875-4FE7-AC03-CE19955AF92F}"/>
              </a:ext>
            </a:extLst>
          </p:cNvPr>
          <p:cNvCxnSpPr/>
          <p:nvPr/>
        </p:nvCxnSpPr>
        <p:spPr>
          <a:xfrm flipH="1">
            <a:off x="5576840" y="6087553"/>
            <a:ext cx="2667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67" name="Picture 66">
            <a:extLst>
              <a:ext uri="{FF2B5EF4-FFF2-40B4-BE49-F238E27FC236}">
                <a16:creationId xmlns:a16="http://schemas.microsoft.com/office/drawing/2014/main" id="{427CE483-62AB-4284-B644-34BC02AFFA5F}"/>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130950" y="2907741"/>
            <a:ext cx="314326" cy="296437"/>
          </a:xfrm>
          <a:prstGeom prst="rect">
            <a:avLst/>
          </a:prstGeom>
        </p:spPr>
      </p:pic>
      <p:cxnSp>
        <p:nvCxnSpPr>
          <p:cNvPr id="69" name="Straight Connector 68">
            <a:extLst>
              <a:ext uri="{FF2B5EF4-FFF2-40B4-BE49-F238E27FC236}">
                <a16:creationId xmlns:a16="http://schemas.microsoft.com/office/drawing/2014/main" id="{D6D9CE54-8B69-4C9A-A397-AFBC0D938F2B}"/>
              </a:ext>
            </a:extLst>
          </p:cNvPr>
          <p:cNvCxnSpPr>
            <a:cxnSpLocks/>
          </p:cNvCxnSpPr>
          <p:nvPr/>
        </p:nvCxnSpPr>
        <p:spPr>
          <a:xfrm flipH="1">
            <a:off x="5029053" y="2938622"/>
            <a:ext cx="536352" cy="1077734"/>
          </a:xfrm>
          <a:prstGeom prst="line">
            <a:avLst/>
          </a:prstGeom>
          <a:ln>
            <a:solidFill>
              <a:schemeClr val="bg1">
                <a:lumMod val="50000"/>
              </a:schemeClr>
            </a:solidFill>
            <a:prstDash val="dash"/>
            <a:headEnd type="oval"/>
          </a:ln>
        </p:spPr>
        <p:style>
          <a:lnRef idx="1">
            <a:schemeClr val="accent1"/>
          </a:lnRef>
          <a:fillRef idx="0">
            <a:schemeClr val="accent1"/>
          </a:fillRef>
          <a:effectRef idx="0">
            <a:schemeClr val="accent1"/>
          </a:effectRef>
          <a:fontRef idx="minor">
            <a:schemeClr val="tx1"/>
          </a:fontRef>
        </p:style>
      </p:cxnSp>
      <p:sp>
        <p:nvSpPr>
          <p:cNvPr id="73" name="Speech Bubble: Rectangle with Corners Rounded 72">
            <a:extLst>
              <a:ext uri="{FF2B5EF4-FFF2-40B4-BE49-F238E27FC236}">
                <a16:creationId xmlns:a16="http://schemas.microsoft.com/office/drawing/2014/main" id="{F052380A-01B5-42A3-8479-FEB6A06B1CCE}"/>
              </a:ext>
            </a:extLst>
          </p:cNvPr>
          <p:cNvSpPr/>
          <p:nvPr/>
        </p:nvSpPr>
        <p:spPr>
          <a:xfrm>
            <a:off x="2253045" y="2960799"/>
            <a:ext cx="2863004" cy="623705"/>
          </a:xfrm>
          <a:prstGeom prst="wedgeRoundRectCallout">
            <a:avLst>
              <a:gd name="adj1" fmla="val 64940"/>
              <a:gd name="adj2" fmla="val -72608"/>
              <a:gd name="adj3" fmla="val 1666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2) Based on AE-1’s Originating Timestamp value, CSE detects time synchronization </a:t>
            </a:r>
            <a:r>
              <a:rPr kumimoji="0" lang="en-US" sz="1200" b="1" i="0" u="none" strike="noStrike" kern="1200" cap="none" spc="0" normalizeH="0" baseline="0" noProof="0" dirty="0">
                <a:ln>
                  <a:noFill/>
                </a:ln>
                <a:solidFill>
                  <a:srgbClr val="FFFF00"/>
                </a:solidFill>
                <a:effectLst/>
                <a:uLnTx/>
                <a:uFillTx/>
                <a:latin typeface="Calibri" panose="020F0502020204030204"/>
                <a:ea typeface="+mn-ea"/>
                <a:cs typeface="+mn-cs"/>
              </a:rPr>
              <a:t>offset of +7mins 35secs</a:t>
            </a:r>
          </a:p>
        </p:txBody>
      </p:sp>
      <p:sp>
        <p:nvSpPr>
          <p:cNvPr id="74" name="Speech Bubble: Rectangle with Corners Rounded 73">
            <a:extLst>
              <a:ext uri="{FF2B5EF4-FFF2-40B4-BE49-F238E27FC236}">
                <a16:creationId xmlns:a16="http://schemas.microsoft.com/office/drawing/2014/main" id="{C3AD51AC-C86A-4218-BC94-91C76192A550}"/>
              </a:ext>
            </a:extLst>
          </p:cNvPr>
          <p:cNvSpPr/>
          <p:nvPr/>
        </p:nvSpPr>
        <p:spPr>
          <a:xfrm>
            <a:off x="8848254" y="5544434"/>
            <a:ext cx="2456546" cy="646331"/>
          </a:xfrm>
          <a:prstGeom prst="wedgeRoundRectCallout">
            <a:avLst>
              <a:gd name="adj1" fmla="val -55310"/>
              <a:gd name="adj2" fmla="val -37418"/>
              <a:gd name="adj3" fmla="val 1666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3) CSE compensates for time offset by adjusting Data Generation Time by </a:t>
            </a:r>
            <a:r>
              <a:rPr kumimoji="0" lang="en-US" sz="1200" b="1" i="0" u="none" strike="noStrike" kern="1200" cap="none" spc="0" normalizeH="0" baseline="0" noProof="0" dirty="0">
                <a:ln>
                  <a:noFill/>
                </a:ln>
                <a:solidFill>
                  <a:srgbClr val="FFFF00"/>
                </a:solidFill>
                <a:effectLst/>
                <a:uLnTx/>
                <a:uFillTx/>
                <a:latin typeface="Calibri" panose="020F0502020204030204"/>
                <a:ea typeface="+mn-ea"/>
                <a:cs typeface="+mn-cs"/>
              </a:rPr>
              <a:t>7mins 35secs</a:t>
            </a:r>
          </a:p>
        </p:txBody>
      </p:sp>
      <p:sp>
        <p:nvSpPr>
          <p:cNvPr id="75" name="Rectangle 74">
            <a:extLst>
              <a:ext uri="{FF2B5EF4-FFF2-40B4-BE49-F238E27FC236}">
                <a16:creationId xmlns:a16="http://schemas.microsoft.com/office/drawing/2014/main" id="{419ABED2-3A04-46CE-82F4-999BC1C0CCAD}"/>
              </a:ext>
            </a:extLst>
          </p:cNvPr>
          <p:cNvSpPr/>
          <p:nvPr/>
        </p:nvSpPr>
        <p:spPr>
          <a:xfrm>
            <a:off x="6752025" y="1537137"/>
            <a:ext cx="3428759"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C00000"/>
                </a:solidFill>
                <a:effectLst/>
                <a:uLnTx/>
                <a:uFillTx/>
                <a:latin typeface="Calibri" panose="020F0502020204030204"/>
                <a:ea typeface="+mn-ea"/>
                <a:cs typeface="+mn-cs"/>
              </a:rPr>
              <a:t>4) Request to Retrieve </a:t>
            </a:r>
            <a:r>
              <a:rPr kumimoji="0" lang="en-US" sz="1200" b="1" i="0" u="none" strike="noStrike" kern="1200" cap="none" spc="0" normalizeH="0" baseline="0" noProof="0" dirty="0" err="1">
                <a:ln>
                  <a:noFill/>
                </a:ln>
                <a:solidFill>
                  <a:srgbClr val="C00000"/>
                </a:solidFill>
                <a:effectLst/>
                <a:uLnTx/>
                <a:uFillTx/>
                <a:latin typeface="Calibri" panose="020F0502020204030204"/>
                <a:ea typeface="+mn-ea"/>
                <a:cs typeface="+mn-cs"/>
              </a:rPr>
              <a:t>timeSeriesInstance</a:t>
            </a:r>
            <a:r>
              <a:rPr kumimoji="0" lang="en-US" sz="1200" b="1" i="0" u="none" strike="noStrike" kern="1200" cap="none" spc="0" normalizeH="0" baseline="0" noProof="0" dirty="0">
                <a:ln>
                  <a:noFill/>
                </a:ln>
                <a:solidFill>
                  <a:srgbClr val="C00000"/>
                </a:solidFill>
                <a:effectLst/>
                <a:uLnTx/>
                <a:uFillTx/>
                <a:latin typeface="Calibri" panose="020F0502020204030204"/>
                <a:ea typeface="+mn-ea"/>
                <a:cs typeface="+mn-cs"/>
              </a:rPr>
              <a:t> resource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C00000"/>
                </a:solidFill>
                <a:effectLst/>
                <a:uLnTx/>
                <a:uFillTx/>
                <a:latin typeface="Calibri" panose="020F0502020204030204"/>
                <a:ea typeface="+mn-ea"/>
                <a:cs typeface="+mn-cs"/>
              </a:rPr>
              <a:t>[</a:t>
            </a:r>
            <a:r>
              <a:rPr kumimoji="0" lang="en-US" sz="1200" b="1" i="0" u="none" strike="noStrike" kern="1200" cap="none" spc="0" normalizeH="0" baseline="0" noProof="0" dirty="0">
                <a:ln>
                  <a:noFill/>
                </a:ln>
                <a:solidFill>
                  <a:srgbClr val="C00000"/>
                </a:solidFill>
                <a:effectLst/>
                <a:highlight>
                  <a:srgbClr val="FFFF00"/>
                </a:highlight>
                <a:uLnTx/>
                <a:uFillTx/>
                <a:latin typeface="Calibri" panose="020F0502020204030204"/>
                <a:ea typeface="+mn-ea"/>
                <a:cs typeface="+mn-cs"/>
              </a:rPr>
              <a:t>Originating Timestamp = 20201003T161349</a:t>
            </a:r>
            <a:r>
              <a:rPr kumimoji="0" lang="en-US" sz="1200" b="1" i="0" u="none" strike="noStrike" kern="1200" cap="none" spc="0" normalizeH="0" baseline="0" noProof="0" dirty="0">
                <a:ln>
                  <a:noFill/>
                </a:ln>
                <a:solidFill>
                  <a:srgbClr val="C00000"/>
                </a:solidFill>
                <a:effectLst/>
                <a:uLnTx/>
                <a:uFillTx/>
                <a:latin typeface="Calibri" panose="020F0502020204030204"/>
                <a:ea typeface="+mn-ea"/>
                <a:cs typeface="+mn-cs"/>
              </a:rPr>
              <a:t>]</a:t>
            </a:r>
          </a:p>
        </p:txBody>
      </p:sp>
      <p:pic>
        <p:nvPicPr>
          <p:cNvPr id="79" name="Picture 78">
            <a:extLst>
              <a:ext uri="{FF2B5EF4-FFF2-40B4-BE49-F238E27FC236}">
                <a16:creationId xmlns:a16="http://schemas.microsoft.com/office/drawing/2014/main" id="{CE114823-A5EF-43C1-AB01-4CBBA273C842}"/>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849776" y="3288106"/>
            <a:ext cx="314326" cy="296437"/>
          </a:xfrm>
          <a:prstGeom prst="rect">
            <a:avLst/>
          </a:prstGeom>
        </p:spPr>
      </p:pic>
      <p:sp>
        <p:nvSpPr>
          <p:cNvPr id="80" name="Speech Bubble: Rectangle with Corners Rounded 79">
            <a:extLst>
              <a:ext uri="{FF2B5EF4-FFF2-40B4-BE49-F238E27FC236}">
                <a16:creationId xmlns:a16="http://schemas.microsoft.com/office/drawing/2014/main" id="{D7F93DF1-AA73-4FA7-98A1-9F5C676214F6}"/>
              </a:ext>
            </a:extLst>
          </p:cNvPr>
          <p:cNvSpPr/>
          <p:nvPr/>
        </p:nvSpPr>
        <p:spPr>
          <a:xfrm>
            <a:off x="5988916" y="3619213"/>
            <a:ext cx="3428759" cy="910552"/>
          </a:xfrm>
          <a:prstGeom prst="wedgeRoundRectCallout">
            <a:avLst>
              <a:gd name="adj1" fmla="val -51406"/>
              <a:gd name="adj2" fmla="val -109373"/>
              <a:gd name="adj3" fmla="val 1666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5) Based on AE-2’s Originating Timestamp value, CSE detects time synchronization </a:t>
            </a:r>
            <a:r>
              <a:rPr kumimoji="0" lang="en-US" sz="1200" b="1" i="0" u="none" strike="noStrike" kern="1200" cap="none" spc="0" normalizeH="0" baseline="0" noProof="0" dirty="0">
                <a:ln>
                  <a:noFill/>
                </a:ln>
                <a:solidFill>
                  <a:srgbClr val="FFFF00"/>
                </a:solidFill>
                <a:effectLst/>
                <a:uLnTx/>
                <a:uFillTx/>
                <a:latin typeface="Calibri" panose="020F0502020204030204"/>
                <a:ea typeface="+mn-ea"/>
                <a:cs typeface="+mn-cs"/>
              </a:rPr>
              <a:t>offset of +4mins 15secs </a:t>
            </a: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and adjusts Data Generation Time to compensate for offset when responding to AE-2</a:t>
            </a:r>
          </a:p>
        </p:txBody>
      </p:sp>
      <p:cxnSp>
        <p:nvCxnSpPr>
          <p:cNvPr id="81" name="Straight Arrow Connector 80">
            <a:extLst>
              <a:ext uri="{FF2B5EF4-FFF2-40B4-BE49-F238E27FC236}">
                <a16:creationId xmlns:a16="http://schemas.microsoft.com/office/drawing/2014/main" id="{5081BFCA-B257-4487-935D-C84EC3FE2A7E}"/>
              </a:ext>
            </a:extLst>
          </p:cNvPr>
          <p:cNvCxnSpPr>
            <a:cxnSpLocks/>
          </p:cNvCxnSpPr>
          <p:nvPr/>
        </p:nvCxnSpPr>
        <p:spPr>
          <a:xfrm>
            <a:off x="6734058" y="2762160"/>
            <a:ext cx="3234196" cy="0"/>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5EA1CD2C-6D36-4461-BF24-ACF00715AA7F}"/>
              </a:ext>
            </a:extLst>
          </p:cNvPr>
          <p:cNvCxnSpPr>
            <a:cxnSpLocks/>
          </p:cNvCxnSpPr>
          <p:nvPr/>
        </p:nvCxnSpPr>
        <p:spPr>
          <a:xfrm>
            <a:off x="6752025" y="2014427"/>
            <a:ext cx="3234196" cy="0"/>
          </a:xfrm>
          <a:prstGeom prst="straightConnector1">
            <a:avLst/>
          </a:prstGeom>
          <a:ln w="25400">
            <a:solidFill>
              <a:srgbClr val="C0000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83" name="Rectangle 82">
            <a:extLst>
              <a:ext uri="{FF2B5EF4-FFF2-40B4-BE49-F238E27FC236}">
                <a16:creationId xmlns:a16="http://schemas.microsoft.com/office/drawing/2014/main" id="{6ABFA13C-92F8-41CC-999A-6F75FFF6F9FA}"/>
              </a:ext>
            </a:extLst>
          </p:cNvPr>
          <p:cNvSpPr/>
          <p:nvPr/>
        </p:nvSpPr>
        <p:spPr>
          <a:xfrm>
            <a:off x="6952827" y="2137181"/>
            <a:ext cx="2962991"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C00000"/>
                </a:solidFill>
                <a:effectLst/>
                <a:uLnTx/>
                <a:uFillTx/>
                <a:latin typeface="Calibri" panose="020F0502020204030204"/>
                <a:ea typeface="+mn-ea"/>
                <a:cs typeface="+mn-cs"/>
              </a:rPr>
              <a:t>6) Response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C00000"/>
                </a:solidFill>
                <a:effectLst/>
                <a:uLnTx/>
                <a:uFillTx/>
                <a:latin typeface="Calibri" panose="020F0502020204030204"/>
                <a:ea typeface="+mn-ea"/>
                <a:cs typeface="+mn-cs"/>
              </a:rPr>
              <a:t>[</a:t>
            </a:r>
            <a:r>
              <a:rPr kumimoji="0" lang="en-US" sz="1200" b="1" i="0" u="none" strike="noStrike" kern="1200" cap="none" spc="0" normalizeH="0" baseline="0" noProof="0" dirty="0">
                <a:ln>
                  <a:noFill/>
                </a:ln>
                <a:solidFill>
                  <a:srgbClr val="C00000"/>
                </a:solidFill>
                <a:effectLst/>
                <a:highlight>
                  <a:srgbClr val="FFFF00"/>
                </a:highlight>
                <a:uLnTx/>
                <a:uFillTx/>
                <a:latin typeface="Calibri" panose="020F0502020204030204"/>
                <a:ea typeface="+mn-ea"/>
                <a:cs typeface="+mn-cs"/>
              </a:rPr>
              <a:t>Data Generation Time = 20201003T113555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C00000"/>
                </a:solidFill>
                <a:effectLst/>
                <a:uLnTx/>
                <a:uFillTx/>
                <a:latin typeface="Calibri" panose="020F0502020204030204"/>
                <a:ea typeface="+mn-ea"/>
                <a:cs typeface="+mn-cs"/>
              </a:rPr>
              <a:t>content = 32, …]</a:t>
            </a:r>
          </a:p>
        </p:txBody>
      </p:sp>
      <p:pic>
        <p:nvPicPr>
          <p:cNvPr id="84" name="Picture 83">
            <a:extLst>
              <a:ext uri="{FF2B5EF4-FFF2-40B4-BE49-F238E27FC236}">
                <a16:creationId xmlns:a16="http://schemas.microsoft.com/office/drawing/2014/main" id="{EEF48FD0-CB9A-4F88-B176-66593A07973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733015" y="2286203"/>
            <a:ext cx="291917" cy="298915"/>
          </a:xfrm>
          <a:prstGeom prst="rect">
            <a:avLst/>
          </a:prstGeom>
        </p:spPr>
      </p:pic>
      <p:sp>
        <p:nvSpPr>
          <p:cNvPr id="52" name="Speech Bubble: Rectangle with Corners Rounded 51">
            <a:extLst>
              <a:ext uri="{FF2B5EF4-FFF2-40B4-BE49-F238E27FC236}">
                <a16:creationId xmlns:a16="http://schemas.microsoft.com/office/drawing/2014/main" id="{D9CE43C4-DB77-428A-AC88-AD0BF9709169}"/>
              </a:ext>
            </a:extLst>
          </p:cNvPr>
          <p:cNvSpPr/>
          <p:nvPr/>
        </p:nvSpPr>
        <p:spPr>
          <a:xfrm>
            <a:off x="8103641" y="2856892"/>
            <a:ext cx="2456546" cy="646331"/>
          </a:xfrm>
          <a:prstGeom prst="wedgeRoundRectCallout">
            <a:avLst>
              <a:gd name="adj1" fmla="val -18"/>
              <a:gd name="adj2" fmla="val -86866"/>
              <a:gd name="adj3" fmla="val 1666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CSE compensates for time offset by adjusting Data Generation Time by </a:t>
            </a:r>
            <a:r>
              <a:rPr kumimoji="0" lang="en-US" sz="1200" b="1" i="0" u="none" strike="noStrike" kern="1200" cap="none" spc="0" normalizeH="0" baseline="0" noProof="0" dirty="0">
                <a:ln>
                  <a:noFill/>
                </a:ln>
                <a:solidFill>
                  <a:srgbClr val="FFFF00"/>
                </a:solidFill>
                <a:effectLst/>
                <a:uLnTx/>
                <a:uFillTx/>
                <a:latin typeface="Calibri" panose="020F0502020204030204"/>
                <a:ea typeface="+mn-ea"/>
                <a:cs typeface="+mn-cs"/>
              </a:rPr>
              <a:t>11mins 50secs</a:t>
            </a:r>
          </a:p>
        </p:txBody>
      </p:sp>
    </p:spTree>
    <p:extLst>
      <p:ext uri="{BB962C8B-B14F-4D97-AF65-F5344CB8AC3E}">
        <p14:creationId xmlns:p14="http://schemas.microsoft.com/office/powerpoint/2010/main" val="259501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4"/>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6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8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7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80"/>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79"/>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81"/>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83"/>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84"/>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30" grpId="0" animBg="1"/>
      <p:bldP spid="36" grpId="0"/>
      <p:bldP spid="40" grpId="0" animBg="1"/>
      <p:bldP spid="58" grpId="0"/>
      <p:bldP spid="73" grpId="0" animBg="1"/>
      <p:bldP spid="74" grpId="0" animBg="1"/>
      <p:bldP spid="75" grpId="0"/>
      <p:bldP spid="80" grpId="0" animBg="1"/>
      <p:bldP spid="83" grpId="0"/>
      <p:bldP spid="52" grpId="0" animBg="1"/>
    </p:bldLst>
  </p:timing>
</p:sld>
</file>

<file path=ppt/theme/theme1.xml><?xml version="1.0" encoding="utf-8"?>
<a:theme xmlns:a="http://schemas.openxmlformats.org/drawingml/2006/main" name="Office Theme">
  <a:themeElements>
    <a:clrScheme name="one2m">
      <a:dk1>
        <a:srgbClr val="545054"/>
      </a:dk1>
      <a:lt1>
        <a:sysClr val="window" lastClr="FFFFFF"/>
      </a:lt1>
      <a:dk2>
        <a:srgbClr val="000000"/>
      </a:dk2>
      <a:lt2>
        <a:srgbClr val="E7E6E6"/>
      </a:lt2>
      <a:accent1>
        <a:srgbClr val="C00000"/>
      </a:accent1>
      <a:accent2>
        <a:srgbClr val="545054"/>
      </a:accent2>
      <a:accent3>
        <a:srgbClr val="A5A5A5"/>
      </a:accent3>
      <a:accent4>
        <a:srgbClr val="F6921E"/>
      </a:accent4>
      <a:accent5>
        <a:srgbClr val="716896"/>
      </a:accent5>
      <a:accent6>
        <a:srgbClr val="005480"/>
      </a:accent6>
      <a:hlink>
        <a:srgbClr val="668C97"/>
      </a:hlink>
      <a:folHlink>
        <a:srgbClr val="44546A"/>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neM2M_design Farben">
      <a:dk1>
        <a:srgbClr val="A0A0A3"/>
      </a:dk1>
      <a:lt1>
        <a:sysClr val="window" lastClr="FFFFFF"/>
      </a:lt1>
      <a:dk2>
        <a:srgbClr val="A0A0A3"/>
      </a:dk2>
      <a:lt2>
        <a:srgbClr val="E7E6E6"/>
      </a:lt2>
      <a:accent1>
        <a:srgbClr val="A0A0A3"/>
      </a:accent1>
      <a:accent2>
        <a:srgbClr val="B42025"/>
      </a:accent2>
      <a:accent3>
        <a:srgbClr val="F5921E"/>
      </a:accent3>
      <a:accent4>
        <a:srgbClr val="716896"/>
      </a:accent4>
      <a:accent5>
        <a:srgbClr val="005480"/>
      </a:accent5>
      <a:accent6>
        <a:srgbClr val="545054"/>
      </a:accent6>
      <a:hlink>
        <a:srgbClr val="668C97"/>
      </a:hlink>
      <a:folHlink>
        <a:srgbClr val="44546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ne2m">
      <a:dk1>
        <a:srgbClr val="545054"/>
      </a:dk1>
      <a:lt1>
        <a:sysClr val="window" lastClr="FFFFFF"/>
      </a:lt1>
      <a:dk2>
        <a:srgbClr val="000000"/>
      </a:dk2>
      <a:lt2>
        <a:srgbClr val="E7E6E6"/>
      </a:lt2>
      <a:accent1>
        <a:srgbClr val="C00000"/>
      </a:accent1>
      <a:accent2>
        <a:srgbClr val="545054"/>
      </a:accent2>
      <a:accent3>
        <a:srgbClr val="A5A5A5"/>
      </a:accent3>
      <a:accent4>
        <a:srgbClr val="F6921E"/>
      </a:accent4>
      <a:accent5>
        <a:srgbClr val="716896"/>
      </a:accent5>
      <a:accent6>
        <a:srgbClr val="005480"/>
      </a:accent6>
      <a:hlink>
        <a:srgbClr val="668C97"/>
      </a:hlink>
      <a:folHlink>
        <a:srgbClr val="44546A"/>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C8D3E02FD7B7947A33757BBEDEE0A0E" ma:contentTypeVersion="4" ma:contentTypeDescription="Create a new document." ma:contentTypeScope="" ma:versionID="6dcee11e1442f09427431f02d2a90c60">
  <xsd:schema xmlns:xsd="http://www.w3.org/2001/XMLSchema" xmlns:xs="http://www.w3.org/2001/XMLSchema" xmlns:p="http://schemas.microsoft.com/office/2006/metadata/properties" xmlns:ns2="d5f99dd6-2482-4904-94c2-fb6dcddcc6b7" targetNamespace="http://schemas.microsoft.com/office/2006/metadata/properties" ma:root="true" ma:fieldsID="5e2a2a2ef96ce1176ec6d9087c0ffa5c" ns2:_="">
    <xsd:import namespace="d5f99dd6-2482-4904-94c2-fb6dcddcc6b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f99dd6-2482-4904-94c2-fb6dcddcc6b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129016B-9184-443E-918E-F35B496509CA}">
  <ds:schemaRefs>
    <ds:schemaRef ds:uri="http://schemas.microsoft.com/office/2006/documentManagement/types"/>
    <ds:schemaRef ds:uri="http://purl.org/dc/elements/1.1/"/>
    <ds:schemaRef ds:uri="http://schemas.microsoft.com/office/infopath/2007/PartnerControls"/>
    <ds:schemaRef ds:uri="http://purl.org/dc/terms/"/>
    <ds:schemaRef ds:uri="d5f99dd6-2482-4904-94c2-fb6dcddcc6b7"/>
    <ds:schemaRef ds:uri="http://schemas.openxmlformats.org/package/2006/metadata/core-properties"/>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63863F89-07EB-4D08-8994-AEF92304BF8C}">
  <ds:schemaRefs>
    <ds:schemaRef ds:uri="d5f99dd6-2482-4904-94c2-fb6dcddcc6b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7329974-4425-4489-ACCA-8193D30BDEC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5431</TotalTime>
  <Words>1215</Words>
  <Application>Microsoft Office PowerPoint</Application>
  <PresentationFormat>Widescreen</PresentationFormat>
  <Paragraphs>206</Paragraphs>
  <Slides>12</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12</vt:i4>
      </vt:variant>
    </vt:vector>
  </HeadingPairs>
  <TitlesOfParts>
    <vt:vector size="19" baseType="lpstr">
      <vt:lpstr>Myriad Pro</vt:lpstr>
      <vt:lpstr>Arial</vt:lpstr>
      <vt:lpstr>Myriad Pro Light</vt:lpstr>
      <vt:lpstr>Calibri</vt:lpstr>
      <vt:lpstr>Office Theme</vt:lpstr>
      <vt:lpstr>1_Office Theme</vt:lpstr>
      <vt:lpstr>2_Office Theme</vt:lpstr>
      <vt:lpstr>oneM2M Sustainability  Case Study</vt:lpstr>
      <vt:lpstr>Outline</vt:lpstr>
      <vt:lpstr>PowerPoint Presentation</vt:lpstr>
      <vt:lpstr>Streamlining IoT Message Sizes</vt:lpstr>
      <vt:lpstr>IoT Message Streamlining Example</vt:lpstr>
      <vt:lpstr>Offloading processes from apps to service layer</vt:lpstr>
      <vt:lpstr>Offloading Processes Example</vt:lpstr>
      <vt:lpstr>Alleviate time synchronization burden from IoT devices</vt:lpstr>
      <vt:lpstr>Time Management Example</vt:lpstr>
      <vt:lpstr>Support for sleepy IoT devices </vt:lpstr>
      <vt:lpstr>PowerPoint Presentation</vt:lpstr>
      <vt:lpstr>Next Steps</vt:lpstr>
    </vt:vector>
  </TitlesOfParts>
  <Company>iconectiv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Swedlund, Nils</dc:creator>
  <cp:lastModifiedBy>Dale</cp:lastModifiedBy>
  <cp:revision>69</cp:revision>
  <dcterms:created xsi:type="dcterms:W3CDTF">2017-09-21T15:46:31Z</dcterms:created>
  <dcterms:modified xsi:type="dcterms:W3CDTF">2021-10-20T11:14:23Z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0x0101004C8D3E02FD7B7947A33757BBEDEE0A0E</vt:lpwstr>
  </property>
</Properties>
</file>