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 id="2147483665" r:id="rId6"/>
  </p:sldMasterIdLst>
  <p:notesMasterIdLst>
    <p:notesMasterId r:id="rId22"/>
  </p:notesMasterIdLst>
  <p:sldIdLst>
    <p:sldId id="262" r:id="rId7"/>
    <p:sldId id="315" r:id="rId8"/>
    <p:sldId id="682" r:id="rId9"/>
    <p:sldId id="679" r:id="rId10"/>
    <p:sldId id="346" r:id="rId11"/>
    <p:sldId id="680" r:id="rId12"/>
    <p:sldId id="345" r:id="rId13"/>
    <p:sldId id="681" r:id="rId14"/>
    <p:sldId id="347" r:id="rId15"/>
    <p:sldId id="677" r:id="rId16"/>
    <p:sldId id="684" r:id="rId17"/>
    <p:sldId id="685" r:id="rId18"/>
    <p:sldId id="687" r:id="rId19"/>
    <p:sldId id="683" r:id="rId20"/>
    <p:sldId id="31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yriad Pro" panose="020B0503030403020204" charset="0"/>
      <p:regular r:id="rId27"/>
      <p:bold r:id="rId28"/>
      <p:italic r:id="rId29"/>
      <p:boldItalic r:id="rId30"/>
    </p:embeddedFont>
    <p:embeddedFont>
      <p:font typeface="Myriad Pro Light" panose="020B0403030403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1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29-11-2021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97563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11/29/2021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27343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4405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596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81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870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74132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11/29/2021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50644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11/29/2021</a:t>
            </a:fld>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05143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11/29/2021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53704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11/29/2021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87766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68361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1421480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11/29/2021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8241" y="105845"/>
            <a:ext cx="1325890" cy="904091"/>
          </a:xfrm>
          <a:prstGeom prst="rect">
            <a:avLst/>
          </a:prstGeom>
        </p:spPr>
      </p:pic>
      <p:sp>
        <p:nvSpPr>
          <p:cNvPr id="9" name="Rectangle 8"/>
          <p:cNvSpPr/>
          <p:nvPr/>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
        <p:nvSpPr>
          <p:cNvPr id="11" name="文本框 10"/>
          <p:cNvSpPr txBox="1"/>
          <p:nvPr/>
        </p:nvSpPr>
        <p:spPr>
          <a:xfrm>
            <a:off x="5592496" y="6599958"/>
            <a:ext cx="1088136" cy="230832"/>
          </a:xfrm>
          <a:prstGeom prst="rect">
            <a:avLst/>
          </a:prstGeom>
          <a:solidFill>
            <a:schemeClr val="bg1"/>
          </a:solidFill>
        </p:spPr>
        <p:txBody>
          <a:bodyPr wrap="square" rtlCol="0">
            <a:spAutoFit/>
          </a:bodyPr>
          <a:lstStyle/>
          <a:p>
            <a:r>
              <a:rPr lang="en-US" altLang="zh-CN" sz="900" dirty="0"/>
              <a:t>©</a:t>
            </a:r>
            <a:r>
              <a:rPr lang="en-US" altLang="zh-CN" sz="900" baseline="0" dirty="0"/>
              <a:t> 2020 oneM2M</a:t>
            </a:r>
            <a:endParaRPr lang="zh-CN" altLang="en-US" sz="900" dirty="0"/>
          </a:p>
        </p:txBody>
      </p:sp>
      <p:sp>
        <p:nvSpPr>
          <p:cNvPr id="12"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14"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808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Lst>
  <p:txStyles>
    <p:title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84247"/>
            <a:ext cx="979755"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3395421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2.jpeg"/><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11.jpe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1444" y="1454870"/>
            <a:ext cx="11296184" cy="2387600"/>
          </a:xfrm>
        </p:spPr>
        <p:txBody>
          <a:bodyPr>
            <a:normAutofit/>
          </a:bodyPr>
          <a:lstStyle/>
          <a:p>
            <a:r>
              <a:rPr lang="en-US" sz="5400" dirty="0"/>
              <a:t>oneM2M Sustainability </a:t>
            </a:r>
            <a:br>
              <a:rPr lang="en-US" sz="5400" dirty="0"/>
            </a:br>
            <a:r>
              <a:rPr lang="en-US" sz="5400" dirty="0"/>
              <a:t>Case Study</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latin typeface="Myriad Pro"/>
              </a:rPr>
              <a:t>10/20/2021</a:t>
            </a:r>
          </a:p>
          <a:p>
            <a:r>
              <a:rPr lang="en-US" dirty="0">
                <a:latin typeface="Myriad Pro"/>
              </a:rPr>
              <a:t>Dale Seed</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1210922" y="2781081"/>
            <a:ext cx="2015761" cy="67273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Devices can share their reachability status and schedules with service layer</a:t>
            </a:r>
          </a:p>
        </p:txBody>
      </p:sp>
      <p:cxnSp>
        <p:nvCxnSpPr>
          <p:cNvPr id="26" name="Straight Connector 25">
            <a:extLst>
              <a:ext uri="{FF2B5EF4-FFF2-40B4-BE49-F238E27FC236}">
                <a16:creationId xmlns:a16="http://schemas.microsoft.com/office/drawing/2014/main" id="{0642D5C6-AB33-4D09-8FE2-B47FA5038B40}"/>
              </a:ext>
            </a:extLst>
          </p:cNvPr>
          <p:cNvCxnSpPr>
            <a:cxnSpLocks/>
            <a:stCxn id="57" idx="3"/>
          </p:cNvCxnSpPr>
          <p:nvPr/>
        </p:nvCxnSpPr>
        <p:spPr>
          <a:xfrm flipV="1">
            <a:off x="3138779" y="5152960"/>
            <a:ext cx="1442159" cy="613396"/>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49FB49C-726B-4B27-A5C9-9083E5733B52}"/>
              </a:ext>
            </a:extLst>
          </p:cNvPr>
          <p:cNvCxnSpPr>
            <a:cxnSpLocks/>
            <a:stCxn id="5" idx="3"/>
          </p:cNvCxnSpPr>
          <p:nvPr/>
        </p:nvCxnSpPr>
        <p:spPr>
          <a:xfrm flipV="1">
            <a:off x="3226683" y="2675580"/>
            <a:ext cx="678952" cy="441868"/>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a:off x="3226683" y="3117448"/>
            <a:ext cx="533152" cy="74237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56" name="Speech Bubble: Rectangle 55">
            <a:extLst>
              <a:ext uri="{FF2B5EF4-FFF2-40B4-BE49-F238E27FC236}">
                <a16:creationId xmlns:a16="http://schemas.microsoft.com/office/drawing/2014/main" id="{AFE363D2-282C-40D2-B112-227B7B6C1736}"/>
              </a:ext>
            </a:extLst>
          </p:cNvPr>
          <p:cNvSpPr/>
          <p:nvPr/>
        </p:nvSpPr>
        <p:spPr>
          <a:xfrm>
            <a:off x="5984363" y="1393937"/>
            <a:ext cx="2104915" cy="804417"/>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store-and-forward requests to devices based on device reachability status and schedules</a:t>
            </a:r>
          </a:p>
        </p:txBody>
      </p:sp>
      <p:sp>
        <p:nvSpPr>
          <p:cNvPr id="57" name="Speech Bubble: Rectangle 56">
            <a:extLst>
              <a:ext uri="{FF2B5EF4-FFF2-40B4-BE49-F238E27FC236}">
                <a16:creationId xmlns:a16="http://schemas.microsoft.com/office/drawing/2014/main" id="{3CDB99DE-98BD-488E-983D-C1F9FB70D599}"/>
              </a:ext>
            </a:extLst>
          </p:cNvPr>
          <p:cNvSpPr/>
          <p:nvPr/>
        </p:nvSpPr>
        <p:spPr>
          <a:xfrm>
            <a:off x="334696" y="5384798"/>
            <a:ext cx="2804083" cy="763115"/>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trigger a device to wake up and reconnect to receive a high priority request if it is not reachable</a:t>
            </a:r>
          </a:p>
        </p:txBody>
      </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5849775" y="2191594"/>
            <a:ext cx="423408" cy="44958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8410819" y="1258912"/>
            <a:ext cx="2970063" cy="852150"/>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host a digital twin representation of device such that device can  be allowed to sleep but its information can still be accessed while it sleeps</a:t>
            </a:r>
          </a:p>
        </p:txBody>
      </p:sp>
      <p:sp>
        <p:nvSpPr>
          <p:cNvPr id="68" name="Speech Bubble: Rectangle 67">
            <a:extLst>
              <a:ext uri="{FF2B5EF4-FFF2-40B4-BE49-F238E27FC236}">
                <a16:creationId xmlns:a16="http://schemas.microsoft.com/office/drawing/2014/main" id="{7E011AE1-0F73-4B8D-8202-A171D4248674}"/>
              </a:ext>
            </a:extLst>
          </p:cNvPr>
          <p:cNvSpPr/>
          <p:nvPr/>
        </p:nvSpPr>
        <p:spPr>
          <a:xfrm>
            <a:off x="4410715" y="5642259"/>
            <a:ext cx="4431072" cy="792948"/>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rPr>
              <a:t>Service layer subscriptions and notifications provide a modular, loosely coupled and secure means for apps and devices to communicate with one another. This makes IoT deployments more sustainable and robust to changes in devices and apps.</a:t>
            </a:r>
          </a:p>
        </p:txBody>
      </p:sp>
      <p:cxnSp>
        <p:nvCxnSpPr>
          <p:cNvPr id="69" name="Straight Connector 68">
            <a:extLst>
              <a:ext uri="{FF2B5EF4-FFF2-40B4-BE49-F238E27FC236}">
                <a16:creationId xmlns:a16="http://schemas.microsoft.com/office/drawing/2014/main" id="{1F16F31B-4A8D-4117-BB34-8A736F4F8806}"/>
              </a:ext>
            </a:extLst>
          </p:cNvPr>
          <p:cNvCxnSpPr>
            <a:cxnSpLocks/>
            <a:stCxn id="67" idx="2"/>
          </p:cNvCxnSpPr>
          <p:nvPr/>
        </p:nvCxnSpPr>
        <p:spPr>
          <a:xfrm flipH="1">
            <a:off x="9787728" y="2111062"/>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6D1136-3440-48E4-95D5-986A585542C2}"/>
              </a:ext>
            </a:extLst>
          </p:cNvPr>
          <p:cNvCxnSpPr>
            <a:cxnSpLocks/>
          </p:cNvCxnSpPr>
          <p:nvPr/>
        </p:nvCxnSpPr>
        <p:spPr>
          <a:xfrm flipH="1" flipV="1">
            <a:off x="5589242" y="4214683"/>
            <a:ext cx="10546" cy="141892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334696" y="275464"/>
            <a:ext cx="9000035" cy="1055121"/>
          </a:xfrm>
        </p:spPr>
        <p:txBody>
          <a:bodyPr>
            <a:normAutofit fontScale="90000"/>
          </a:bodyPr>
          <a:lstStyle/>
          <a:p>
            <a:r>
              <a:rPr lang="en-US" sz="3600" dirty="0"/>
              <a:t>Support for sleepy IoT devices</a:t>
            </a:r>
            <a:br>
              <a:rPr lang="en-US" sz="3600" dirty="0"/>
            </a:br>
            <a:endParaRPr lang="en-US" sz="3600" dirty="0"/>
          </a:p>
        </p:txBody>
      </p:sp>
    </p:spTree>
    <p:extLst>
      <p:ext uri="{BB962C8B-B14F-4D97-AF65-F5344CB8AC3E}">
        <p14:creationId xmlns:p14="http://schemas.microsoft.com/office/powerpoint/2010/main" val="412080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peech Bubble: Rectangle with Corners Rounded 61">
            <a:extLst>
              <a:ext uri="{FF2B5EF4-FFF2-40B4-BE49-F238E27FC236}">
                <a16:creationId xmlns:a16="http://schemas.microsoft.com/office/drawing/2014/main" id="{55F2A585-626E-4B3E-9841-06ED9D9C5FA5}"/>
              </a:ext>
            </a:extLst>
          </p:cNvPr>
          <p:cNvSpPr/>
          <p:nvPr/>
        </p:nvSpPr>
        <p:spPr>
          <a:xfrm>
            <a:off x="2802199" y="2927084"/>
            <a:ext cx="2168920" cy="1509220"/>
          </a:xfrm>
          <a:prstGeom prst="wedgeRoundRectCallout">
            <a:avLst>
              <a:gd name="adj1" fmla="val 76164"/>
              <a:gd name="adj2" fmla="val -5238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6) CSE services request without needing to wake and interact with device. CSE uses local oneM2M resources (i.e., digital twin of device) to service request.</a:t>
            </a:r>
          </a:p>
        </p:txBody>
      </p:sp>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Digital Twin Example</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5834126" y="406818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281145" y="377444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3021449" y="1684641"/>
            <a:ext cx="1526380" cy="276999"/>
          </a:xfrm>
          <a:prstGeom prst="rect">
            <a:avLst/>
          </a:prstGeom>
        </p:spPr>
        <p:txBody>
          <a:bodyPr wrap="none">
            <a:spAutoFit/>
          </a:bodyPr>
          <a:lstStyle/>
          <a:p>
            <a:pPr algn="ctr"/>
            <a:r>
              <a:rPr lang="en-US" sz="1200" b="1" dirty="0">
                <a:solidFill>
                  <a:srgbClr val="C00000"/>
                </a:solidFill>
              </a:rPr>
              <a:t>1) Register to CSE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402128" y="2938622"/>
            <a:ext cx="163277" cy="963047"/>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30613" y="3199376"/>
            <a:ext cx="1949669" cy="623705"/>
          </a:xfrm>
          <a:prstGeom prst="wedgeRoundRectCallout">
            <a:avLst>
              <a:gd name="adj1" fmla="val 24353"/>
              <a:gd name="adj2" fmla="val -11085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Device goes to sleep</a:t>
            </a:r>
          </a:p>
        </p:txBody>
      </p:sp>
      <p:sp>
        <p:nvSpPr>
          <p:cNvPr id="46" name="Rectangle 45">
            <a:extLst>
              <a:ext uri="{FF2B5EF4-FFF2-40B4-BE49-F238E27FC236}">
                <a16:creationId xmlns:a16="http://schemas.microsoft.com/office/drawing/2014/main" id="{6E9E7FB9-D19E-4414-86B9-1209478F25A7}"/>
              </a:ext>
            </a:extLst>
          </p:cNvPr>
          <p:cNvSpPr/>
          <p:nvPr/>
        </p:nvSpPr>
        <p:spPr>
          <a:xfrm>
            <a:off x="6801095" y="1705905"/>
            <a:ext cx="3320140" cy="276999"/>
          </a:xfrm>
          <a:prstGeom prst="rect">
            <a:avLst/>
          </a:prstGeom>
        </p:spPr>
        <p:txBody>
          <a:bodyPr wrap="none">
            <a:spAutoFit/>
          </a:bodyPr>
          <a:lstStyle/>
          <a:p>
            <a:pPr algn="ctr"/>
            <a:r>
              <a:rPr lang="en-US" sz="1200" b="1" dirty="0">
                <a:solidFill>
                  <a:srgbClr val="C00000"/>
                </a:solidFill>
              </a:rPr>
              <a:t>5) Retrieve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480637" y="2439963"/>
            <a:ext cx="3695028" cy="461665"/>
          </a:xfrm>
          <a:prstGeom prst="rect">
            <a:avLst/>
          </a:prstGeom>
        </p:spPr>
        <p:txBody>
          <a:bodyPr wrap="square">
            <a:spAutoFit/>
          </a:bodyPr>
          <a:lstStyle/>
          <a:p>
            <a:pPr algn="ctr"/>
            <a:r>
              <a:rPr lang="en-US" sz="1200" b="1" dirty="0">
                <a:solidFill>
                  <a:srgbClr val="C00000"/>
                </a:solidFill>
              </a:rPr>
              <a:t>7) Response (temp = 32 F,  location = New York</a:t>
            </a:r>
          </a:p>
          <a:p>
            <a:pPr algn="ctr"/>
            <a:endParaRPr lang="en-US" sz="1200" b="1" dirty="0">
              <a:solidFill>
                <a:srgbClr val="C00000"/>
              </a:solidFill>
            </a:endParaRP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4985" y="4068183"/>
            <a:ext cx="291917" cy="298915"/>
          </a:xfrm>
          <a:prstGeom prst="rect">
            <a:avLst/>
          </a:prstGeom>
        </p:spPr>
      </p:pic>
      <p:grpSp>
        <p:nvGrpSpPr>
          <p:cNvPr id="6" name="Group 5">
            <a:extLst>
              <a:ext uri="{FF2B5EF4-FFF2-40B4-BE49-F238E27FC236}">
                <a16:creationId xmlns:a16="http://schemas.microsoft.com/office/drawing/2014/main" id="{6BCAEC60-DE45-4A4E-9B1F-C06CBC542528}"/>
              </a:ext>
            </a:extLst>
          </p:cNvPr>
          <p:cNvGrpSpPr/>
          <p:nvPr/>
        </p:nvGrpSpPr>
        <p:grpSpPr>
          <a:xfrm>
            <a:off x="6455888" y="4436308"/>
            <a:ext cx="2627691" cy="413068"/>
            <a:chOff x="6455888" y="4436308"/>
            <a:chExt cx="2627691" cy="413068"/>
          </a:xfrm>
        </p:grpSpPr>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460651" y="4436308"/>
              <a:ext cx="1" cy="27616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455888" y="47124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686416" y="4579786"/>
              <a:ext cx="239716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or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flexContainer</a:t>
              </a:r>
              <a:endParaRPr lang="de-DE" altLang="ko-KR" sz="1400" dirty="0">
                <a:solidFill>
                  <a:srgbClr val="FFFFFF"/>
                </a:solidFill>
                <a:ea typeface="Gulim" pitchFamily="34" charset="-127"/>
              </a:endParaRPr>
            </a:p>
          </p:txBody>
        </p:sp>
      </p:grpSp>
      <p:sp>
        <p:nvSpPr>
          <p:cNvPr id="63" name="Rectangle 62">
            <a:extLst>
              <a:ext uri="{FF2B5EF4-FFF2-40B4-BE49-F238E27FC236}">
                <a16:creationId xmlns:a16="http://schemas.microsoft.com/office/drawing/2014/main" id="{7D4866C4-3C3F-4C13-8447-FCA7147CB7E2}"/>
              </a:ext>
            </a:extLst>
          </p:cNvPr>
          <p:cNvSpPr/>
          <p:nvPr/>
        </p:nvSpPr>
        <p:spPr bwMode="auto">
          <a:xfrm>
            <a:off x="7155976" y="490778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flexInstance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temp = 32 F</a:t>
            </a:r>
          </a:p>
          <a:p>
            <a:pPr marL="285750">
              <a:buFont typeface="Arial" panose="020B0604020202020204" pitchFamily="34" charset="0"/>
              <a:buChar char="•"/>
              <a:defRPr/>
            </a:pPr>
            <a:r>
              <a:rPr lang="en-GB" altLang="ko-KR" sz="1200" dirty="0">
                <a:solidFill>
                  <a:schemeClr val="bg1"/>
                </a:solidFill>
                <a:ea typeface="Gulim" pitchFamily="34" charset="-127"/>
              </a:rPr>
              <a:t> location = New York</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89276" y="4745622"/>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89276" y="50553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655031" y="2090534"/>
            <a:ext cx="6094674" cy="276999"/>
          </a:xfrm>
          <a:prstGeom prst="rect">
            <a:avLst/>
          </a:prstGeom>
          <a:noFill/>
        </p:spPr>
        <p:txBody>
          <a:bodyPr wrap="square">
            <a:spAutoFit/>
          </a:bodyPr>
          <a:lstStyle/>
          <a:p>
            <a:pPr algn="ctr"/>
            <a:r>
              <a:rPr lang="en-US" sz="1200" b="1" dirty="0">
                <a:solidFill>
                  <a:srgbClr val="C00000"/>
                </a:solidFill>
              </a:rPr>
              <a:t>2) Create container or </a:t>
            </a:r>
            <a:r>
              <a:rPr lang="en-US" sz="1200" b="1" dirty="0" err="1">
                <a:solidFill>
                  <a:srgbClr val="C00000"/>
                </a:solidFill>
              </a:rPr>
              <a:t>flexContainer</a:t>
            </a:r>
            <a:endParaRPr lang="en-US" sz="1200" b="1" dirty="0">
              <a:solidFill>
                <a:srgbClr val="C00000"/>
              </a:solidFill>
            </a:endParaRPr>
          </a:p>
        </p:txBody>
      </p:sp>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EE87611-C0E7-432F-8CCE-8BB1CC468982}"/>
              </a:ext>
            </a:extLst>
          </p:cNvPr>
          <p:cNvSpPr txBox="1"/>
          <p:nvPr/>
        </p:nvSpPr>
        <p:spPr>
          <a:xfrm>
            <a:off x="754521" y="2464841"/>
            <a:ext cx="6094674" cy="276999"/>
          </a:xfrm>
          <a:prstGeom prst="rect">
            <a:avLst/>
          </a:prstGeom>
          <a:noFill/>
        </p:spPr>
        <p:txBody>
          <a:bodyPr wrap="square">
            <a:spAutoFit/>
          </a:bodyPr>
          <a:lstStyle/>
          <a:p>
            <a:pPr algn="ctr"/>
            <a:r>
              <a:rPr lang="en-US" sz="1200" b="1" dirty="0">
                <a:solidFill>
                  <a:srgbClr val="C00000"/>
                </a:solidFill>
              </a:rPr>
              <a:t>3) Create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grpSp>
        <p:nvGrpSpPr>
          <p:cNvPr id="33" name="Group 32">
            <a:extLst>
              <a:ext uri="{FF2B5EF4-FFF2-40B4-BE49-F238E27FC236}">
                <a16:creationId xmlns:a16="http://schemas.microsoft.com/office/drawing/2014/main" id="{EA5A65F7-4DE4-49F7-9B7A-D3E741DA58AF}"/>
              </a:ext>
            </a:extLst>
          </p:cNvPr>
          <p:cNvGrpSpPr/>
          <p:nvPr/>
        </p:nvGrpSpPr>
        <p:grpSpPr>
          <a:xfrm>
            <a:off x="3021449" y="4096355"/>
            <a:ext cx="6964772" cy="1726723"/>
            <a:chOff x="3021449" y="4096355"/>
            <a:chExt cx="6964772" cy="1726723"/>
          </a:xfrm>
        </p:grpSpPr>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3021449" y="4712477"/>
              <a:ext cx="2085006" cy="915287"/>
            </a:xfrm>
            <a:prstGeom prst="wedgeRoundRectCallout">
              <a:avLst>
                <a:gd name="adj1" fmla="val 66813"/>
                <a:gd name="adj2" fmla="val -2605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oneM2M resources are used to represent digital twin of the device</a:t>
              </a:r>
            </a:p>
          </p:txBody>
        </p:sp>
        <p:sp>
          <p:nvSpPr>
            <p:cNvPr id="32" name="Rectangle: Rounded Corners 31">
              <a:extLst>
                <a:ext uri="{FF2B5EF4-FFF2-40B4-BE49-F238E27FC236}">
                  <a16:creationId xmlns:a16="http://schemas.microsoft.com/office/drawing/2014/main" id="{62412EBB-EBC3-41FC-BDBC-C97C831174E3}"/>
                </a:ext>
              </a:extLst>
            </p:cNvPr>
            <p:cNvSpPr/>
            <p:nvPr/>
          </p:nvSpPr>
          <p:spPr>
            <a:xfrm>
              <a:off x="5565405" y="4096355"/>
              <a:ext cx="4420816" cy="1726723"/>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76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0" grpId="0"/>
      <p:bldP spid="44" grpId="0" animBg="1"/>
      <p:bldP spid="46" grpId="0"/>
      <p:bldP spid="51" grpId="0"/>
      <p:bldP spid="63" grpId="0" animBg="1"/>
      <p:bldP spid="56"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ayfair | Smart Door Locks">
            <a:extLst>
              <a:ext uri="{FF2B5EF4-FFF2-40B4-BE49-F238E27FC236}">
                <a16:creationId xmlns:a16="http://schemas.microsoft.com/office/drawing/2014/main" id="{B34A96E4-4DA0-4D52-9350-76AB7F164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Subscriptions &amp; Notifications</a:t>
            </a:r>
          </a:p>
        </p:txBody>
      </p: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6101227" y="404044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548246" y="374670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5565406" y="2938622"/>
            <a:ext cx="111632" cy="929283"/>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290679" cy="276999"/>
            <a:chOff x="6752025" y="1705905"/>
            <a:chExt cx="3290679" cy="276999"/>
          </a:xfrm>
        </p:grpSpPr>
        <p:sp>
          <p:nvSpPr>
            <p:cNvPr id="46" name="Rectangle 45">
              <a:extLst>
                <a:ext uri="{FF2B5EF4-FFF2-40B4-BE49-F238E27FC236}">
                  <a16:creationId xmlns:a16="http://schemas.microsoft.com/office/drawing/2014/main" id="{6E9E7FB9-D19E-4414-86B9-1209478F25A7}"/>
                </a:ext>
              </a:extLst>
            </p:cNvPr>
            <p:cNvSpPr/>
            <p:nvPr/>
          </p:nvSpPr>
          <p:spPr>
            <a:xfrm>
              <a:off x="6879658" y="1705905"/>
              <a:ext cx="3163046" cy="276999"/>
            </a:xfrm>
            <a:prstGeom prst="rect">
              <a:avLst/>
            </a:prstGeom>
          </p:spPr>
          <p:txBody>
            <a:bodyPr wrap="none">
              <a:spAutoFit/>
            </a:bodyPr>
            <a:lstStyle/>
            <a:p>
              <a:pPr algn="ctr"/>
              <a:r>
                <a:rPr lang="en-US" sz="1200" b="1" dirty="0">
                  <a:solidFill>
                    <a:srgbClr val="C00000"/>
                  </a:solidFill>
                </a:rPr>
                <a:t>4) Subscribe to door lock status updates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461665"/>
            </a:xfrm>
            <a:prstGeom prst="rect">
              <a:avLst/>
            </a:prstGeom>
          </p:spPr>
          <p:txBody>
            <a:bodyPr wrap="square">
              <a:spAutoFit/>
            </a:bodyPr>
            <a:lstStyle/>
            <a:p>
              <a:pPr algn="ctr"/>
              <a:r>
                <a:rPr lang="en-US" sz="1200" b="1" dirty="0">
                  <a:solidFill>
                    <a:srgbClr val="C00000"/>
                  </a:solidFill>
                </a:rPr>
                <a:t>8) Notification that door is unlocked</a:t>
              </a:r>
            </a:p>
            <a:p>
              <a:pPr algn="ctr"/>
              <a:endParaRPr lang="en-US" sz="1200" b="1" dirty="0">
                <a:solidFill>
                  <a:srgbClr val="C00000"/>
                </a:solidFill>
              </a:endParaRP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7685360" y="5267503"/>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7448176" y="5083350"/>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7450983" y="539810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a:t>
              </a:r>
              <a:r>
                <a:rPr lang="en-US" sz="1200" b="1" dirty="0" err="1">
                  <a:solidFill>
                    <a:srgbClr val="C00000"/>
                  </a:solidFill>
                </a:rPr>
                <a:t>flexContainer</a:t>
              </a:r>
              <a:r>
                <a:rPr lang="en-US" sz="1200" b="1" dirty="0">
                  <a:solidFill>
                    <a:srgbClr val="C00000"/>
                  </a:solidFill>
                </a:rPr>
                <a:t> for door lock</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door lock control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6698884" y="4409061"/>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lock</a:t>
              </a:r>
            </a:p>
          </p:txBody>
        </p:sp>
        <p:cxnSp>
          <p:nvCxnSpPr>
            <p:cNvPr id="74" name="Straight Connector 73">
              <a:extLst>
                <a:ext uri="{FF2B5EF4-FFF2-40B4-BE49-F238E27FC236}">
                  <a16:creationId xmlns:a16="http://schemas.microsoft.com/office/drawing/2014/main" id="{8307660E-BB23-4560-A915-FC7F8E7DB223}"/>
                </a:ext>
              </a:extLst>
            </p:cNvPr>
            <p:cNvCxnSpPr>
              <a:cxnSpLocks/>
              <a:stCxn id="26" idx="2"/>
            </p:cNvCxnSpPr>
            <p:nvPr/>
          </p:nvCxnSpPr>
          <p:spPr>
            <a:xfrm>
              <a:off x="6698884" y="4409061"/>
              <a:ext cx="5505"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6990997" y="4484487"/>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a:t>
            </a:r>
            <a:r>
              <a:rPr lang="en-GB" altLang="ko-KR" sz="1200" dirty="0">
                <a:solidFill>
                  <a:srgbClr val="FFFF00"/>
                </a:solidFill>
                <a:ea typeface="Gulim" pitchFamily="34" charset="-127"/>
              </a:rPr>
              <a:t>unlock</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6991873" y="4493319"/>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a:t>
            </a:r>
            <a:r>
              <a:rPr lang="en-GB" altLang="ko-KR" sz="1200" dirty="0">
                <a:solidFill>
                  <a:srgbClr val="FFFF00"/>
                </a:solidFill>
                <a:ea typeface="Gulim" pitchFamily="34" charset="-127"/>
              </a:rPr>
              <a:t>unlocked</a:t>
            </a:r>
          </a:p>
          <a:p>
            <a:pPr eaLnBrk="1" hangingPunct="1">
              <a:defRPr/>
            </a:pPr>
            <a:r>
              <a:rPr lang="en-GB" altLang="ko-KR" sz="1200" dirty="0">
                <a:solidFill>
                  <a:schemeClr val="bg1"/>
                </a:solidFill>
                <a:ea typeface="Gulim" pitchFamily="34" charset="-127"/>
              </a:rPr>
              <a:t>   control = unlock</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7448602" y="5398107"/>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418272" y="2029281"/>
              <a:ext cx="2085827" cy="276999"/>
            </a:xfrm>
            <a:prstGeom prst="rect">
              <a:avLst/>
            </a:prstGeom>
          </p:spPr>
          <p:txBody>
            <a:bodyPr wrap="none">
              <a:spAutoFit/>
            </a:bodyPr>
            <a:lstStyle/>
            <a:p>
              <a:pPr algn="ctr"/>
              <a:r>
                <a:rPr lang="en-US" sz="1200" b="1" dirty="0">
                  <a:solidFill>
                    <a:srgbClr val="C00000"/>
                  </a:solidFill>
                </a:rPr>
                <a:t>5) Request to unlock door</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487657"/>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6) Notification of request to unlock door</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776670" y="2883407"/>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7) Update door lock status as unlocked</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30" name="Picture 6" descr="Schlage Home app | App for Schlage Sense and Schlage Encode Smart WiFi  Deadbolt">
            <a:extLst>
              <a:ext uri="{FF2B5EF4-FFF2-40B4-BE49-F238E27FC236}">
                <a16:creationId xmlns:a16="http://schemas.microsoft.com/office/drawing/2014/main" id="{E3AA45DA-7BBE-48A3-8F28-66AA6AAE8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0210" y="1316557"/>
            <a:ext cx="875530" cy="1137745"/>
          </a:xfrm>
          <a:prstGeom prst="rect">
            <a:avLst/>
          </a:prstGeom>
          <a:noFill/>
          <a:extLst>
            <a:ext uri="{909E8E84-426E-40DD-AFC4-6F175D3DCCD1}">
              <a14:hiddenFill xmlns:a14="http://schemas.microsoft.com/office/drawing/2010/main">
                <a:solidFill>
                  <a:srgbClr val="FFFFFF"/>
                </a:solidFill>
              </a14:hiddenFill>
            </a:ext>
          </a:extLst>
        </p:spPr>
      </p:pic>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1149503" y="3714352"/>
            <a:ext cx="3712944" cy="1528307"/>
          </a:xfrm>
          <a:prstGeom prst="wedgeRoundRectCallout">
            <a:avLst>
              <a:gd name="adj1" fmla="val 80981"/>
              <a:gd name="adj2" fmla="val -9268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Subscriptions and notifications provide a modular, loosely coupled and secure means for apps and devices to communicate with one another. This makes IoT deployments more sustainable and robust to additions, removals, and changes to devices and apps in the system.</a:t>
            </a:r>
          </a:p>
        </p:txBody>
      </p:sp>
    </p:spTree>
    <p:extLst>
      <p:ext uri="{BB962C8B-B14F-4D97-AF65-F5344CB8AC3E}">
        <p14:creationId xmlns:p14="http://schemas.microsoft.com/office/powerpoint/2010/main" val="27937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6" grpId="0" animBg="1"/>
      <p:bldP spid="77"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rrowBand IoT: Large Smart Metering Measurement - IoT Telekom">
            <a:extLst>
              <a:ext uri="{FF2B5EF4-FFF2-40B4-BE49-F238E27FC236}">
                <a16:creationId xmlns:a16="http://schemas.microsoft.com/office/drawing/2014/main" id="{0192C190-EB06-46BD-9E84-3E61CB963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Device Triggering</a:t>
            </a:r>
          </a:p>
        </p:txBody>
      </p: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7339477" y="3649918"/>
            <a:ext cx="2503751" cy="368618"/>
            <a:chOff x="5834126" y="4068183"/>
            <a:chExt cx="2503751"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4" y="4157863"/>
              <a:ext cx="2256633"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node</a:t>
              </a:r>
              <a:r>
                <a:rPr lang="de-DE" altLang="ko-KR" sz="1400" dirty="0">
                  <a:solidFill>
                    <a:srgbClr val="FFFFFF"/>
                  </a:solidFill>
                  <a:ea typeface="Gulim" pitchFamily="34" charset="-127"/>
                </a:rPr>
                <a:t> (smart </a:t>
              </a:r>
              <a:r>
                <a:rPr lang="de-DE" altLang="ko-KR" sz="1400" dirty="0" err="1">
                  <a:solidFill>
                    <a:srgbClr val="FFFFFF"/>
                  </a:solidFill>
                  <a:ea typeface="Gulim" pitchFamily="34" charset="-127"/>
                </a:rPr>
                <a:t>meter</a:t>
              </a:r>
              <a:r>
                <a:rPr lang="de-DE" altLang="ko-KR" sz="1400" dirty="0">
                  <a:solidFill>
                    <a:srgbClr val="FFFFFF"/>
                  </a:solidFill>
                  <a:ea typeface="Gulim" pitchFamily="34" charset="-127"/>
                </a:rPr>
                <a:t>) </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6786496" y="3356177"/>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6294520" y="2947698"/>
            <a:ext cx="620768" cy="529682"/>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402895" cy="276999"/>
            <a:chOff x="6752025" y="1705905"/>
            <a:chExt cx="3402895" cy="276999"/>
          </a:xfrm>
        </p:grpSpPr>
        <p:sp>
          <p:nvSpPr>
            <p:cNvPr id="46" name="Rectangle 45">
              <a:extLst>
                <a:ext uri="{FF2B5EF4-FFF2-40B4-BE49-F238E27FC236}">
                  <a16:creationId xmlns:a16="http://schemas.microsoft.com/office/drawing/2014/main" id="{6E9E7FB9-D19E-4414-86B9-1209478F25A7}"/>
                </a:ext>
              </a:extLst>
            </p:cNvPr>
            <p:cNvSpPr/>
            <p:nvPr/>
          </p:nvSpPr>
          <p:spPr>
            <a:xfrm>
              <a:off x="6767454" y="1705905"/>
              <a:ext cx="3387466" cy="276999"/>
            </a:xfrm>
            <a:prstGeom prst="rect">
              <a:avLst/>
            </a:prstGeom>
          </p:spPr>
          <p:txBody>
            <a:bodyPr wrap="none">
              <a:spAutoFit/>
            </a:bodyPr>
            <a:lstStyle/>
            <a:p>
              <a:pPr algn="ctr"/>
              <a:r>
                <a:rPr lang="en-US" sz="1200" b="1" dirty="0">
                  <a:solidFill>
                    <a:srgbClr val="C00000"/>
                  </a:solidFill>
                </a:rPr>
                <a:t>4) Subscribe to smart meter software status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601000"/>
            </a:xfrm>
            <a:prstGeom prst="rect">
              <a:avLst/>
            </a:prstGeom>
          </p:spPr>
          <p:txBody>
            <a:bodyPr wrap="square">
              <a:spAutoFit/>
            </a:bodyPr>
            <a:lstStyle/>
            <a:p>
              <a:pPr algn="ctr"/>
              <a:r>
                <a:rPr lang="en-US" sz="1200" b="1" dirty="0">
                  <a:solidFill>
                    <a:srgbClr val="C00000"/>
                  </a:solidFill>
                </a:rPr>
                <a:t>9) Notification software has been installed</a:t>
              </a: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8923610" y="487697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8686426" y="4692825"/>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a:cxnSpLocks/>
          </p:cNvCxnSpPr>
          <p:nvPr/>
        </p:nvCxnSpPr>
        <p:spPr>
          <a:xfrm flipH="1">
            <a:off x="8689233" y="500758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node and software for smart meter</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software install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7937134" y="4018536"/>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endParaRPr lang="en-GB" altLang="ko-KR" sz="1200" dirty="0">
                <a:solidFill>
                  <a:schemeClr val="bg1"/>
                </a:solidFill>
                <a:ea typeface="Gulim" pitchFamily="34" charset="-127"/>
              </a:endParaRPr>
            </a:p>
          </p:txBody>
        </p:sp>
        <p:cxnSp>
          <p:nvCxnSpPr>
            <p:cNvPr id="74" name="Straight Connector 73">
              <a:extLst>
                <a:ext uri="{FF2B5EF4-FFF2-40B4-BE49-F238E27FC236}">
                  <a16:creationId xmlns:a16="http://schemas.microsoft.com/office/drawing/2014/main" id="{8307660E-BB23-4560-A915-FC7F8E7DB223}"/>
                </a:ext>
              </a:extLst>
            </p:cNvPr>
            <p:cNvCxnSpPr>
              <a:cxnSpLocks/>
            </p:cNvCxnSpPr>
            <p:nvPr/>
          </p:nvCxnSpPr>
          <p:spPr>
            <a:xfrm>
              <a:off x="6698884" y="4409061"/>
              <a:ext cx="5506"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8220498" y="40938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dirty="0">
                <a:solidFill>
                  <a:srgbClr val="FFFF00"/>
                </a:solidFill>
                <a:ea typeface="Gulim" pitchFamily="34" charset="-127"/>
              </a:rPr>
              <a:t>  install = TRUE</a:t>
            </a:r>
          </a:p>
          <a:p>
            <a:pPr eaLnBrk="1" hangingPunct="1">
              <a:defRPr/>
            </a:pPr>
            <a:r>
              <a:rPr lang="en-GB" altLang="ko-KR" sz="1200" dirty="0">
                <a:solidFill>
                  <a:srgbClr val="FFFF00"/>
                </a:solidFill>
                <a:ea typeface="Gulim" pitchFamily="34" charset="-127"/>
              </a:rPr>
              <a:t>   …</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8220498" y="4097010"/>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r>
              <a:rPr lang="en-GB" altLang="ko-KR" sz="1200" dirty="0" err="1">
                <a:solidFill>
                  <a:srgbClr val="FFFF00"/>
                </a:solidFill>
                <a:ea typeface="Gulim" pitchFamily="34" charset="-127"/>
              </a:rPr>
              <a:t>installStatus</a:t>
            </a:r>
            <a:r>
              <a:rPr lang="en-GB" altLang="ko-KR" sz="1200" dirty="0">
                <a:solidFill>
                  <a:srgbClr val="FFFF00"/>
                </a:solidFill>
                <a:ea typeface="Gulim" pitchFamily="34" charset="-127"/>
              </a:rPr>
              <a:t> = installed</a:t>
            </a:r>
          </a:p>
          <a:p>
            <a:pPr eaLnBrk="1" hangingPunct="1">
              <a:defRPr/>
            </a:pPr>
            <a:r>
              <a:rPr lang="en-GB" altLang="ko-KR" sz="1200" dirty="0">
                <a:solidFill>
                  <a:srgbClr val="FFFF00"/>
                </a:solidFill>
                <a:ea typeface="Gulim" pitchFamily="34" charset="-127"/>
              </a:rPr>
              <a:t>   …</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8686852" y="5007582"/>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299653" y="2029281"/>
              <a:ext cx="2323072" cy="276999"/>
            </a:xfrm>
            <a:prstGeom prst="rect">
              <a:avLst/>
            </a:prstGeom>
          </p:spPr>
          <p:txBody>
            <a:bodyPr wrap="none">
              <a:spAutoFit/>
            </a:bodyPr>
            <a:lstStyle/>
            <a:p>
              <a:pPr algn="ctr"/>
              <a:r>
                <a:rPr lang="en-US" sz="1200" b="1" dirty="0">
                  <a:solidFill>
                    <a:srgbClr val="C00000"/>
                  </a:solidFill>
                </a:rPr>
                <a:t>5) Request to install software</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529669"/>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7) Notification to install software</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805245" y="2877794"/>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8) Update software install status</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4564694" y="5165926"/>
            <a:ext cx="3372440" cy="1022837"/>
          </a:xfrm>
          <a:prstGeom prst="wedgeRoundRectCallout">
            <a:avLst>
              <a:gd name="adj1" fmla="val -13994"/>
              <a:gd name="adj2" fmla="val -11504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6) Service layer detects if/when device is not connected to the 3GPP network and sends a trigger request to have the 3GPP network trigger the device to re-establish a network connection to the service layer.</a:t>
            </a:r>
            <a:endParaRPr lang="en-US" sz="1200" b="1" dirty="0">
              <a:solidFill>
                <a:schemeClr val="bg1"/>
              </a:solidFill>
            </a:endParaRPr>
          </a:p>
        </p:txBody>
      </p:sp>
      <p:grpSp>
        <p:nvGrpSpPr>
          <p:cNvPr id="34" name="Group 33">
            <a:extLst>
              <a:ext uri="{FF2B5EF4-FFF2-40B4-BE49-F238E27FC236}">
                <a16:creationId xmlns:a16="http://schemas.microsoft.com/office/drawing/2014/main" id="{803F96B2-096B-493C-B975-C6CDF4592CB0}"/>
              </a:ext>
            </a:extLst>
          </p:cNvPr>
          <p:cNvGrpSpPr/>
          <p:nvPr/>
        </p:nvGrpSpPr>
        <p:grpSpPr>
          <a:xfrm>
            <a:off x="857406" y="2552016"/>
            <a:ext cx="5098423" cy="2493341"/>
            <a:chOff x="857406" y="2552016"/>
            <a:chExt cx="5098423" cy="2493341"/>
          </a:xfrm>
        </p:grpSpPr>
        <p:sp>
          <p:nvSpPr>
            <p:cNvPr id="14" name="Cloud 13">
              <a:extLst>
                <a:ext uri="{FF2B5EF4-FFF2-40B4-BE49-F238E27FC236}">
                  <a16:creationId xmlns:a16="http://schemas.microsoft.com/office/drawing/2014/main" id="{7C6BD34D-C409-408F-A741-557A5E53445A}"/>
                </a:ext>
              </a:extLst>
            </p:cNvPr>
            <p:cNvSpPr/>
            <p:nvPr/>
          </p:nvSpPr>
          <p:spPr>
            <a:xfrm>
              <a:off x="2495399" y="4028802"/>
              <a:ext cx="2644895" cy="10165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3GPP Network</a:t>
              </a:r>
            </a:p>
          </p:txBody>
        </p:sp>
        <p:cxnSp>
          <p:nvCxnSpPr>
            <p:cNvPr id="16" name="Straight Connector 15">
              <a:extLst>
                <a:ext uri="{FF2B5EF4-FFF2-40B4-BE49-F238E27FC236}">
                  <a16:creationId xmlns:a16="http://schemas.microsoft.com/office/drawing/2014/main" id="{845D1791-C3C0-41CA-B1B9-29A6E8CBF096}"/>
                </a:ext>
              </a:extLst>
            </p:cNvPr>
            <p:cNvCxnSpPr>
              <a:stCxn id="38" idx="2"/>
            </p:cNvCxnSpPr>
            <p:nvPr/>
          </p:nvCxnSpPr>
          <p:spPr>
            <a:xfrm flipH="1">
              <a:off x="5953125" y="3036403"/>
              <a:ext cx="2704" cy="1373051"/>
            </a:xfrm>
            <a:prstGeom prst="line">
              <a:avLst/>
            </a:prstGeom>
            <a:ln w="254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6A345D5-7CF0-4C94-9043-99892F511061}"/>
                </a:ext>
              </a:extLst>
            </p:cNvPr>
            <p:cNvCxnSpPr>
              <a:cxnSpLocks/>
              <a:stCxn id="2050" idx="2"/>
              <a:endCxn id="14" idx="2"/>
            </p:cNvCxnSpPr>
            <p:nvPr/>
          </p:nvCxnSpPr>
          <p:spPr>
            <a:xfrm>
              <a:off x="857406" y="2552016"/>
              <a:ext cx="1646197" cy="1985064"/>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6C61C45-9F39-4D33-A75E-36C28F34099A}"/>
                </a:ext>
              </a:extLst>
            </p:cNvPr>
            <p:cNvCxnSpPr>
              <a:cxnSpLocks/>
            </p:cNvCxnSpPr>
            <p:nvPr/>
          </p:nvCxnSpPr>
          <p:spPr>
            <a:xfrm>
              <a:off x="4962525" y="4409454"/>
              <a:ext cx="990600" cy="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2052" name="Picture 4" descr="IoT Device Monitoring - Centralized Remote Device Management Solution -  Digi Remote Manager | Digi International">
            <a:extLst>
              <a:ext uri="{FF2B5EF4-FFF2-40B4-BE49-F238E27FC236}">
                <a16:creationId xmlns:a16="http://schemas.microsoft.com/office/drawing/2014/main" id="{88D6399C-F504-4274-BBF6-A9FD763CED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7781" y="1379043"/>
            <a:ext cx="1512013" cy="107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35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3909672"/>
          </a:xfrm>
        </p:spPr>
        <p:txBody>
          <a:bodyPr vert="horz" lIns="91440" tIns="45720" rIns="91440" bIns="45720" rtlCol="0" anchor="ctr">
            <a:normAutofit/>
          </a:bodyPr>
          <a:lstStyle/>
          <a:p>
            <a:pPr marL="457200" lvl="1" indent="0" algn="ctr">
              <a:buNone/>
            </a:pPr>
            <a:r>
              <a:rPr lang="en-US" sz="3600" b="1" dirty="0">
                <a:solidFill>
                  <a:srgbClr val="C00000"/>
                </a:solidFill>
              </a:rPr>
              <a:t>Shortcomings / opportunities for further improvements and enhancements to oneM2M that could enable more sustainable IoT deployments</a:t>
            </a:r>
            <a:endParaRPr lang="en-US" dirty="0">
              <a:latin typeface="Myriad Pro"/>
            </a:endParaRPr>
          </a:p>
        </p:txBody>
      </p:sp>
    </p:spTree>
    <p:extLst>
      <p:ext uri="{BB962C8B-B14F-4D97-AF65-F5344CB8AC3E}">
        <p14:creationId xmlns:p14="http://schemas.microsoft.com/office/powerpoint/2010/main" val="30679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445461" y="1616364"/>
            <a:ext cx="10712066" cy="4384940"/>
          </a:xfrm>
        </p:spPr>
        <p:txBody>
          <a:bodyPr vert="horz" lIns="91440" tIns="45720" rIns="91440" bIns="45720" rtlCol="0" anchor="t">
            <a:normAutofit/>
          </a:bodyPr>
          <a:lstStyle/>
          <a:p>
            <a:r>
              <a:rPr lang="en-US" sz="3000" dirty="0">
                <a:latin typeface="Myriad Pro"/>
              </a:rPr>
              <a:t>Collaborate with others to continue to identify additional oneM2M features well-aligned with IoT sustainability</a:t>
            </a:r>
          </a:p>
          <a:p>
            <a:pPr lvl="1"/>
            <a:r>
              <a:rPr lang="en-US" sz="2600" dirty="0">
                <a:latin typeface="Myriad Pro"/>
              </a:rPr>
              <a:t>E.g., Interworking, SDT, semantics, etc.</a:t>
            </a:r>
          </a:p>
          <a:p>
            <a:pPr marL="0" indent="0">
              <a:buNone/>
            </a:pPr>
            <a:endParaRPr lang="en-US" sz="3000" dirty="0">
              <a:latin typeface="Myriad Pro"/>
            </a:endParaRPr>
          </a:p>
          <a:p>
            <a:r>
              <a:rPr lang="en-US" sz="3000" dirty="0">
                <a:latin typeface="Myriad Pro"/>
              </a:rPr>
              <a:t>Start to identify shortcomings / opportunities for further improvements and enhancements to oneM2M that could enable more sustainable IoT deployments</a:t>
            </a: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Next Steps</a:t>
            </a:r>
            <a:endParaRPr lang="en-US" dirty="0"/>
          </a:p>
        </p:txBody>
      </p:sp>
    </p:spTree>
    <p:extLst>
      <p:ext uri="{BB962C8B-B14F-4D97-AF65-F5344CB8AC3E}">
        <p14:creationId xmlns:p14="http://schemas.microsoft.com/office/powerpoint/2010/main" val="151633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334696" y="1530546"/>
            <a:ext cx="9516450" cy="4634144"/>
          </a:xfrm>
        </p:spPr>
        <p:txBody>
          <a:bodyPr vert="horz" lIns="91440" tIns="45720" rIns="91440" bIns="45720" rtlCol="0" anchor="t">
            <a:normAutofit/>
          </a:bodyPr>
          <a:lstStyle/>
          <a:p>
            <a:pPr lvl="1"/>
            <a:r>
              <a:rPr lang="en-US" sz="2600" dirty="0">
                <a:latin typeface="Myriad Pro"/>
              </a:rPr>
              <a:t>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Outline</a:t>
            </a:r>
            <a:endParaRPr lang="en-US" dirty="0"/>
          </a:p>
        </p:txBody>
      </p:sp>
    </p:spTree>
    <p:extLst>
      <p:ext uri="{BB962C8B-B14F-4D97-AF65-F5344CB8AC3E}">
        <p14:creationId xmlns:p14="http://schemas.microsoft.com/office/powerpoint/2010/main" val="351773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4112872"/>
          </a:xfrm>
        </p:spPr>
        <p:txBody>
          <a:bodyPr vert="horz" lIns="91440" tIns="45720" rIns="91440" bIns="45720" rtlCol="0" anchor="ctr">
            <a:normAutofit/>
          </a:bodyPr>
          <a:lstStyle/>
          <a:p>
            <a:pPr marL="457200" lvl="1" indent="0" algn="ctr">
              <a:buNone/>
            </a:pPr>
            <a:r>
              <a:rPr lang="en-US" sz="3600" b="1" dirty="0">
                <a:solidFill>
                  <a:srgbClr val="C00000"/>
                </a:solidFill>
              </a:rPr>
              <a:t>oneM2M features that enable more sustainable IoT deployments</a:t>
            </a:r>
            <a:endParaRPr lang="en-US" sz="3200" dirty="0">
              <a:latin typeface="Myriad Pro"/>
            </a:endParaRPr>
          </a:p>
          <a:p>
            <a:pPr marL="457200" lvl="1" indent="0">
              <a:buNone/>
            </a:pPr>
            <a:endParaRPr lang="en-US" dirty="0">
              <a:latin typeface="Myriad Pro"/>
            </a:endParaRPr>
          </a:p>
        </p:txBody>
      </p:sp>
    </p:spTree>
    <p:extLst>
      <p:ext uri="{BB962C8B-B14F-4D97-AF65-F5344CB8AC3E}">
        <p14:creationId xmlns:p14="http://schemas.microsoft.com/office/powerpoint/2010/main" val="104145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600" b="1" dirty="0">
                <a:solidFill>
                  <a:srgbClr val="C00000"/>
                </a:solidFill>
              </a:rPr>
              <a:t>Streamlining IoT Message Sizes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052671" y="234730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4368546" y="2633345"/>
            <a:ext cx="662690" cy="451177"/>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4479638" y="1558690"/>
            <a:ext cx="4959927" cy="108044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size of messages that IoT devices need to generate and send without  losing information. Service layer can apply a message profile to enrich messages it receives from IoT devices with additional metadata. This can reduce overhead on devices and networks while not sacrificing info that is useful to the apps that consume this data.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a:off x="7614437" y="2579881"/>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9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IoT Message Streamlining Example</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042358" y="3693791"/>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131B42-8FBF-4C17-8449-18899638A632}"/>
              </a:ext>
            </a:extLst>
          </p:cNvPr>
          <p:cNvCxnSpPr/>
          <p:nvPr/>
        </p:nvCxnSpPr>
        <p:spPr>
          <a:xfrm flipH="1">
            <a:off x="6374052" y="407197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4A688D4-3142-423E-9959-34076F8D4D44}"/>
              </a:ext>
            </a:extLst>
          </p:cNvPr>
          <p:cNvSpPr/>
          <p:nvPr/>
        </p:nvSpPr>
        <p:spPr bwMode="auto">
          <a:xfrm>
            <a:off x="6598951" y="3940931"/>
            <a:ext cx="3215144" cy="12620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primitiveProfile</a:t>
            </a:r>
            <a:endParaRPr lang="de-DE" altLang="ko-KR" sz="1400" dirty="0">
              <a:solidFill>
                <a:srgbClr val="FFFFFF"/>
              </a:solidFill>
              <a:ea typeface="Gulim" pitchFamily="34" charset="-127"/>
            </a:endParaRPr>
          </a:p>
          <a:p>
            <a:pPr marL="285750">
              <a:buFont typeface="Arial" panose="020B0604020202020204" pitchFamily="34" charset="0"/>
              <a:buChar char="•"/>
              <a:defRPr/>
            </a:pPr>
            <a:r>
              <a:rPr lang="en-GB" altLang="ko-KR" sz="1200" dirty="0">
                <a:solidFill>
                  <a:srgbClr val="FFFFFF"/>
                </a:solidFill>
                <a:ea typeface="Gulim" pitchFamily="34" charset="-127"/>
              </a:rPr>
              <a:t> </a:t>
            </a:r>
            <a:r>
              <a:rPr lang="en-GB" altLang="ko-KR" sz="1200" i="1" dirty="0" err="1">
                <a:solidFill>
                  <a:srgbClr val="FFFFFF"/>
                </a:solidFill>
                <a:ea typeface="Gulim" pitchFamily="34" charset="-127"/>
              </a:rPr>
              <a:t>resourceTypes</a:t>
            </a:r>
            <a:r>
              <a:rPr lang="en-GB" altLang="ko-KR" sz="1200" i="1" dirty="0">
                <a:solidFill>
                  <a:srgbClr val="FFFFFF"/>
                </a:solidFill>
                <a:ea typeface="Gulim" pitchFamily="34" charset="-127"/>
              </a:rPr>
              <a:t> = </a:t>
            </a:r>
            <a:r>
              <a:rPr lang="en-GB" altLang="ko-KR" sz="1200" i="1" dirty="0" err="1">
                <a:solidFill>
                  <a:srgbClr val="FFFFFF"/>
                </a:solidFill>
                <a:ea typeface="Gulim" pitchFamily="34" charset="-127"/>
              </a:rPr>
              <a:t>contentInstance</a:t>
            </a:r>
            <a:endParaRPr lang="en-GB" altLang="ko-KR" sz="1200" i="1" dirty="0">
              <a:solidFill>
                <a:srgbClr val="FFFFFF"/>
              </a:solidFill>
              <a:ea typeface="Gulim" pitchFamily="34" charset="-127"/>
            </a:endParaRPr>
          </a:p>
          <a:p>
            <a:pPr marL="285750">
              <a:buFont typeface="Arial" panose="020B0604020202020204" pitchFamily="34" charset="0"/>
              <a:buChar char="•"/>
              <a:defRPr/>
            </a:pPr>
            <a:r>
              <a:rPr lang="en-GB" altLang="ko-KR" sz="1200" i="1" dirty="0">
                <a:solidFill>
                  <a:srgbClr val="FFFFFF"/>
                </a:solidFill>
                <a:ea typeface="Gulim" pitchFamily="34" charset="-127"/>
              </a:rPr>
              <a:t> operations = CREATE</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00"/>
                </a:solidFill>
                <a:ea typeface="Gulim" pitchFamily="34" charset="-127"/>
              </a:rPr>
              <a:t>additions = </a:t>
            </a:r>
          </a:p>
          <a:p>
            <a:pPr marL="285750">
              <a:defRPr/>
            </a:pPr>
            <a:r>
              <a:rPr lang="en-GB" altLang="ko-KR" sz="1200" b="1" i="1" dirty="0">
                <a:solidFill>
                  <a:srgbClr val="FFFF00"/>
                </a:solidFill>
                <a:ea typeface="Gulim" pitchFamily="34" charset="-127"/>
              </a:rPr>
              <a:t>	labels=temperature, </a:t>
            </a:r>
          </a:p>
          <a:p>
            <a:pPr marL="285750">
              <a:defRPr/>
            </a:pPr>
            <a:r>
              <a:rPr lang="en-GB" altLang="ko-KR" sz="1200" b="1" i="1" dirty="0">
                <a:solidFill>
                  <a:srgbClr val="FFFF00"/>
                </a:solidFill>
                <a:ea typeface="Gulim" pitchFamily="34" charset="-127"/>
              </a:rPr>
              <a:t>	creator=AE-1,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=application/xml:1 …</a:t>
            </a:r>
          </a:p>
        </p:txBody>
      </p:sp>
      <p:sp>
        <p:nvSpPr>
          <p:cNvPr id="26" name="Rectangle 25">
            <a:extLst>
              <a:ext uri="{FF2B5EF4-FFF2-40B4-BE49-F238E27FC236}">
                <a16:creationId xmlns:a16="http://schemas.microsoft.com/office/drawing/2014/main" id="{57DC3C5D-FC4D-4553-9184-68BB692D0B57}"/>
              </a:ext>
            </a:extLst>
          </p:cNvPr>
          <p:cNvSpPr/>
          <p:nvPr/>
        </p:nvSpPr>
        <p:spPr bwMode="auto">
          <a:xfrm>
            <a:off x="5993780" y="3593035"/>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746661" y="3503355"/>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746662" y="374627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8A509A1-E148-4B4A-980C-54453CE71416}"/>
              </a:ext>
            </a:extLst>
          </p:cNvPr>
          <p:cNvSpPr/>
          <p:nvPr/>
        </p:nvSpPr>
        <p:spPr bwMode="auto">
          <a:xfrm>
            <a:off x="5193680" y="3209614"/>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2236917" y="2001791"/>
            <a:ext cx="3112775" cy="461665"/>
          </a:xfrm>
          <a:prstGeom prst="rect">
            <a:avLst/>
          </a:prstGeom>
        </p:spPr>
        <p:txBody>
          <a:bodyPr wrap="none">
            <a:spAutoFit/>
          </a:bodyPr>
          <a:lstStyle/>
          <a:p>
            <a:pPr algn="ctr"/>
            <a:r>
              <a:rPr lang="en-US" sz="1200" b="1" dirty="0">
                <a:solidFill>
                  <a:srgbClr val="C00000"/>
                </a:solidFill>
              </a:rPr>
              <a:t>1) Request to create </a:t>
            </a:r>
            <a:r>
              <a:rPr lang="en-US" sz="1200" b="1" dirty="0" err="1">
                <a:solidFill>
                  <a:srgbClr val="C00000"/>
                </a:solidFill>
              </a:rPr>
              <a:t>contentInstance</a:t>
            </a:r>
            <a:r>
              <a:rPr lang="en-US" sz="1200" b="1" dirty="0">
                <a:solidFill>
                  <a:srgbClr val="C00000"/>
                </a:solidFill>
              </a:rPr>
              <a:t> resource</a:t>
            </a:r>
          </a:p>
          <a:p>
            <a:pPr algn="ctr"/>
            <a:r>
              <a:rPr lang="en-US" sz="1200" b="1" dirty="0">
                <a:solidFill>
                  <a:srgbClr val="C00000"/>
                </a:solidFill>
              </a:rPr>
              <a:t>[</a:t>
            </a:r>
            <a:r>
              <a:rPr lang="en-US" sz="1200" b="1" dirty="0">
                <a:solidFill>
                  <a:srgbClr val="C00000"/>
                </a:solidFill>
                <a:highlight>
                  <a:srgbClr val="FFFF00"/>
                </a:highlight>
              </a:rPr>
              <a:t>content = 32</a:t>
            </a:r>
            <a:r>
              <a:rPr lang="en-US" sz="1200" b="1" dirty="0">
                <a:solidFill>
                  <a:srgbClr val="C00000"/>
                </a:solidFill>
              </a:rPr>
              <a:t>]</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357673" y="2938622"/>
            <a:ext cx="207732" cy="43461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075658" y="2960799"/>
            <a:ext cx="3040391" cy="623705"/>
          </a:xfrm>
          <a:prstGeom prst="wedgeRoundRectCallout">
            <a:avLst>
              <a:gd name="adj1" fmla="val 64940"/>
              <a:gd name="adj2" fmla="val -7260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uses Message Primitive Profile to add additional useful metadata to message</a:t>
            </a:r>
          </a:p>
        </p:txBody>
      </p:sp>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1744926" y="3946407"/>
            <a:ext cx="3820480" cy="1173569"/>
          </a:xfrm>
          <a:prstGeom prst="wedgeRoundRectCallout">
            <a:avLst>
              <a:gd name="adj1" fmla="val 75452"/>
              <a:gd name="adj2" fmla="val 1422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A Message Primitive Profile is used by a CSE to add, modify and delete attributes of messages flowing to/from constrained IoT devices.  This helps minimize size of messages without sacrificing useful info needed by apps interacting with these devices  </a:t>
            </a:r>
          </a:p>
        </p:txBody>
      </p:sp>
      <p:sp>
        <p:nvSpPr>
          <p:cNvPr id="46" name="Rectangle 45">
            <a:extLst>
              <a:ext uri="{FF2B5EF4-FFF2-40B4-BE49-F238E27FC236}">
                <a16:creationId xmlns:a16="http://schemas.microsoft.com/office/drawing/2014/main" id="{6E9E7FB9-D19E-4414-86B9-1209478F25A7}"/>
              </a:ext>
            </a:extLst>
          </p:cNvPr>
          <p:cNvSpPr/>
          <p:nvPr/>
        </p:nvSpPr>
        <p:spPr>
          <a:xfrm>
            <a:off x="7130671" y="1705905"/>
            <a:ext cx="2660985" cy="276999"/>
          </a:xfrm>
          <a:prstGeom prst="rect">
            <a:avLst/>
          </a:prstGeom>
        </p:spPr>
        <p:txBody>
          <a:bodyPr wrap="none">
            <a:spAutoFit/>
          </a:bodyPr>
          <a:lstStyle/>
          <a:p>
            <a:pPr algn="ctr"/>
            <a:r>
              <a:rPr lang="en-US" sz="1200" b="1" dirty="0">
                <a:solidFill>
                  <a:srgbClr val="C00000"/>
                </a:solidFill>
              </a:rPr>
              <a:t>3) Request to Retrieve </a:t>
            </a:r>
            <a:r>
              <a:rPr lang="en-US" sz="1200" b="1" dirty="0" err="1">
                <a:solidFill>
                  <a:srgbClr val="C00000"/>
                </a:solidFill>
              </a:rPr>
              <a:t>contentInstance</a:t>
            </a:r>
            <a:endParaRPr lang="en-US" sz="1200" b="1" dirty="0">
              <a:solidFill>
                <a:srgbClr val="C00000"/>
              </a:solidFill>
            </a:endParaRPr>
          </a:p>
        </p:txBody>
      </p:sp>
      <p:sp>
        <p:nvSpPr>
          <p:cNvPr id="48" name="Speech Bubble: Rectangle with Corners Rounded 47">
            <a:extLst>
              <a:ext uri="{FF2B5EF4-FFF2-40B4-BE49-F238E27FC236}">
                <a16:creationId xmlns:a16="http://schemas.microsoft.com/office/drawing/2014/main" id="{7EB98A36-D257-4D73-BEC3-D8220592E311}"/>
              </a:ext>
            </a:extLst>
          </p:cNvPr>
          <p:cNvSpPr/>
          <p:nvPr/>
        </p:nvSpPr>
        <p:spPr>
          <a:xfrm>
            <a:off x="7324437" y="3026709"/>
            <a:ext cx="2802544" cy="502224"/>
          </a:xfrm>
          <a:prstGeom prst="wedgeRoundRectCallout">
            <a:avLst>
              <a:gd name="adj1" fmla="val -39958"/>
              <a:gd name="adj2" fmla="val -1093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Rich set of information needed by AE-2 included in response</a:t>
            </a: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734304" y="2122036"/>
            <a:ext cx="3215144" cy="646331"/>
          </a:xfrm>
          <a:prstGeom prst="rect">
            <a:avLst/>
          </a:prstGeom>
        </p:spPr>
        <p:txBody>
          <a:bodyPr wrap="square">
            <a:spAutoFit/>
          </a:bodyPr>
          <a:lstStyle/>
          <a:p>
            <a:pPr algn="ctr"/>
            <a:r>
              <a:rPr lang="en-US" sz="1200" b="1" dirty="0">
                <a:solidFill>
                  <a:srgbClr val="C00000"/>
                </a:solidFill>
              </a:rPr>
              <a:t>4) Response</a:t>
            </a:r>
          </a:p>
          <a:p>
            <a:pPr algn="ctr"/>
            <a:r>
              <a:rPr lang="en-US" sz="1200" b="1" dirty="0">
                <a:solidFill>
                  <a:srgbClr val="C00000"/>
                </a:solidFill>
              </a:rPr>
              <a:t>[</a:t>
            </a:r>
            <a:r>
              <a:rPr lang="it-IT" sz="1200" b="1" dirty="0">
                <a:solidFill>
                  <a:srgbClr val="C00000"/>
                </a:solidFill>
                <a:highlight>
                  <a:srgbClr val="FFFF00"/>
                </a:highlight>
              </a:rPr>
              <a:t>labels = temperature, creator =  AE-1,</a:t>
            </a:r>
          </a:p>
          <a:p>
            <a:pPr algn="ctr"/>
            <a:r>
              <a:rPr lang="it-IT" sz="1200" b="1" dirty="0">
                <a:solidFill>
                  <a:srgbClr val="C00000"/>
                </a:solidFill>
                <a:highlight>
                  <a:srgbClr val="FFFF00"/>
                </a:highlight>
              </a:rPr>
              <a:t> contentInfo = application/xml:1, content=32</a:t>
            </a:r>
            <a:r>
              <a:rPr lang="it-IT" sz="1200" b="1" dirty="0">
                <a:solidFill>
                  <a:srgbClr val="C00000"/>
                </a:solidFill>
              </a:rPr>
              <a:t>]</a:t>
            </a:r>
          </a:p>
        </p:txBody>
      </p:sp>
      <p:pic>
        <p:nvPicPr>
          <p:cNvPr id="52" name="Picture 51">
            <a:extLst>
              <a:ext uri="{FF2B5EF4-FFF2-40B4-BE49-F238E27FC236}">
                <a16:creationId xmlns:a16="http://schemas.microsoft.com/office/drawing/2014/main" id="{BD701150-4E63-43A0-B35A-70CBE58D2B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33361" y="3123193"/>
            <a:ext cx="291917" cy="298915"/>
          </a:xfrm>
          <a:prstGeom prst="rect">
            <a:avLst/>
          </a:prstGeom>
        </p:spPr>
      </p:pic>
      <p:sp>
        <p:nvSpPr>
          <p:cNvPr id="53" name="Speech Bubble: Rectangle with Corners Rounded 52">
            <a:extLst>
              <a:ext uri="{FF2B5EF4-FFF2-40B4-BE49-F238E27FC236}">
                <a16:creationId xmlns:a16="http://schemas.microsoft.com/office/drawing/2014/main" id="{AA75AB67-0B76-4AD2-A912-21B1444B084F}"/>
              </a:ext>
            </a:extLst>
          </p:cNvPr>
          <p:cNvSpPr/>
          <p:nvPr/>
        </p:nvSpPr>
        <p:spPr>
          <a:xfrm>
            <a:off x="2277071" y="1293867"/>
            <a:ext cx="2997066" cy="623705"/>
          </a:xfrm>
          <a:prstGeom prst="wedgeRoundRectCallout">
            <a:avLst>
              <a:gd name="adj1" fmla="val 5694"/>
              <a:gd name="adj2" fmla="val 705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Only bare minimal amount of info needed in request (i.e. just the sensor reading)</a:t>
            </a: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925" y="3194737"/>
            <a:ext cx="291917" cy="298915"/>
          </a:xfrm>
          <a:prstGeom prst="rect">
            <a:avLst/>
          </a:prstGeom>
        </p:spPr>
      </p:pic>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368423" y="3871480"/>
            <a:ext cx="4763" cy="151657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368423" y="53880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598951" y="5255362"/>
            <a:ext cx="1447775"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endParaRPr lang="de-DE" altLang="ko-KR" sz="1400" dirty="0">
              <a:solidFill>
                <a:srgbClr val="FFFFFF"/>
              </a:solidFill>
              <a:ea typeface="Gulim" pitchFamily="34" charset="-127"/>
            </a:endParaRPr>
          </a:p>
        </p:txBody>
      </p:sp>
      <p:sp>
        <p:nvSpPr>
          <p:cNvPr id="63" name="Rectangle 62">
            <a:extLst>
              <a:ext uri="{FF2B5EF4-FFF2-40B4-BE49-F238E27FC236}">
                <a16:creationId xmlns:a16="http://schemas.microsoft.com/office/drawing/2014/main" id="{7D4866C4-3C3F-4C13-8447-FCA7147CB7E2}"/>
              </a:ext>
            </a:extLst>
          </p:cNvPr>
          <p:cNvSpPr/>
          <p:nvPr/>
        </p:nvSpPr>
        <p:spPr bwMode="auto">
          <a:xfrm>
            <a:off x="7068510" y="5583364"/>
            <a:ext cx="3613771" cy="9105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dirty="0">
                <a:solidFill>
                  <a:srgbClr val="FFFF00"/>
                </a:solidFill>
                <a:ea typeface="Gulim" pitchFamily="34" charset="-127"/>
              </a:rPr>
              <a:t> </a:t>
            </a:r>
            <a:r>
              <a:rPr lang="en-GB" altLang="ko-KR" sz="1200" b="1" i="1" dirty="0">
                <a:solidFill>
                  <a:srgbClr val="FFFF00"/>
                </a:solidFill>
                <a:ea typeface="Gulim" pitchFamily="34" charset="-127"/>
              </a:rPr>
              <a:t>labels = temperature</a:t>
            </a:r>
          </a:p>
          <a:p>
            <a:pPr marL="285750">
              <a:buFont typeface="Arial" panose="020B0604020202020204" pitchFamily="34" charset="0"/>
              <a:buChar char="•"/>
              <a:defRPr/>
            </a:pPr>
            <a:r>
              <a:rPr lang="en-GB" altLang="ko-KR" sz="1200" b="1" i="1" dirty="0">
                <a:solidFill>
                  <a:srgbClr val="FFFF00"/>
                </a:solidFill>
                <a:ea typeface="Gulim" pitchFamily="34" charset="-127"/>
              </a:rPr>
              <a:t> creator =  AE-1</a:t>
            </a:r>
          </a:p>
          <a:p>
            <a:pPr marL="285750">
              <a:buFont typeface="Arial" panose="020B0604020202020204" pitchFamily="34" charset="0"/>
              <a:buChar char="•"/>
              <a:defRPr/>
            </a:pPr>
            <a:r>
              <a:rPr lang="en-GB" altLang="ko-KR" sz="1200" b="1" i="1" dirty="0">
                <a:solidFill>
                  <a:srgbClr val="FFFF00"/>
                </a:solidFill>
                <a:ea typeface="Gulim" pitchFamily="34" charset="-127"/>
              </a:rPr>
              <a:t>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 = application/xml:1 …</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FF"/>
                </a:solidFill>
                <a:ea typeface="Gulim" pitchFamily="34" charset="-127"/>
              </a:rPr>
              <a:t>content=32</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01811" y="5421198"/>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01811" y="57309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48" grpId="0" animBg="1"/>
      <p:bldP spid="51" grpId="0"/>
      <p:bldP spid="53"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200" b="1" dirty="0">
                <a:solidFill>
                  <a:srgbClr val="C00000"/>
                </a:solidFill>
              </a:rPr>
              <a:t>Offloading processes from apps to service layer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840232" y="1395959"/>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2872509" y="5224133"/>
            <a:ext cx="5938981" cy="1026963"/>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IoT devices by offloading the burden of keeping the device’s time synchronized with other entities in the system.  The service layer can detect time synchronization offset issues with devices and compensate for this offset without burdening the devices.  This helps keep devices simple and streamlined such that they consume less energy.</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689178" y="4634028"/>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9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480886" y="0"/>
            <a:ext cx="8826896" cy="1173570"/>
          </a:xfrm>
        </p:spPr>
        <p:txBody>
          <a:bodyPr>
            <a:noAutofit/>
          </a:bodyPr>
          <a:lstStyle/>
          <a:p>
            <a:pPr algn="ctr"/>
            <a:r>
              <a:rPr lang="en-US" sz="3600" dirty="0"/>
              <a:t>Offloading Processes Example</a:t>
            </a:r>
          </a:p>
        </p:txBody>
      </p:sp>
      <p:pic>
        <p:nvPicPr>
          <p:cNvPr id="55" name="Picture 54">
            <a:extLst>
              <a:ext uri="{FF2B5EF4-FFF2-40B4-BE49-F238E27FC236}">
                <a16:creationId xmlns:a16="http://schemas.microsoft.com/office/drawing/2014/main" id="{6EA17E49-A32C-4772-8039-AD4F8A92124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024964" y="1720671"/>
            <a:ext cx="1040241" cy="1054223"/>
          </a:xfrm>
          <a:prstGeom prst="rect">
            <a:avLst/>
          </a:prstGeom>
        </p:spPr>
      </p:pic>
      <p:grpSp>
        <p:nvGrpSpPr>
          <p:cNvPr id="56" name="Group 55">
            <a:extLst>
              <a:ext uri="{FF2B5EF4-FFF2-40B4-BE49-F238E27FC236}">
                <a16:creationId xmlns:a16="http://schemas.microsoft.com/office/drawing/2014/main" id="{7D7196B2-4203-4AE5-B98D-0821A47E2D7F}"/>
              </a:ext>
            </a:extLst>
          </p:cNvPr>
          <p:cNvGrpSpPr/>
          <p:nvPr/>
        </p:nvGrpSpPr>
        <p:grpSpPr>
          <a:xfrm>
            <a:off x="5163432" y="1620621"/>
            <a:ext cx="1261908" cy="1154273"/>
            <a:chOff x="5059712" y="2481167"/>
            <a:chExt cx="1261908" cy="1154273"/>
          </a:xfrm>
        </p:grpSpPr>
        <p:pic>
          <p:nvPicPr>
            <p:cNvPr id="57" name="Picture 5">
              <a:extLst>
                <a:ext uri="{FF2B5EF4-FFF2-40B4-BE49-F238E27FC236}">
                  <a16:creationId xmlns:a16="http://schemas.microsoft.com/office/drawing/2014/main" id="{38ED587A-3657-4C54-8205-F406D157D5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059712"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72">
              <a:extLst>
                <a:ext uri="{FF2B5EF4-FFF2-40B4-BE49-F238E27FC236}">
                  <a16:creationId xmlns:a16="http://schemas.microsoft.com/office/drawing/2014/main" id="{7D162BD9-EE6F-4189-BACE-1B98320A633A}"/>
                </a:ext>
              </a:extLst>
            </p:cNvPr>
            <p:cNvSpPr/>
            <p:nvPr/>
          </p:nvSpPr>
          <p:spPr bwMode="auto">
            <a:xfrm>
              <a:off x="5169315"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000" b="1" kern="0" dirty="0">
                  <a:solidFill>
                    <a:prstClr val="white"/>
                  </a:solidFill>
                  <a:latin typeface="Arial" panose="020B0604020202020204"/>
                </a:rPr>
                <a:t>CSE</a:t>
              </a:r>
              <a:endParaRPr lang="en-US" sz="1200" b="1" kern="0" dirty="0">
                <a:solidFill>
                  <a:prstClr val="white"/>
                </a:solidFill>
                <a:latin typeface="Arial" panose="020B0604020202020204"/>
              </a:endParaRPr>
            </a:p>
          </p:txBody>
        </p:sp>
      </p:grpSp>
      <p:sp>
        <p:nvSpPr>
          <p:cNvPr id="59" name="TextBox 58">
            <a:extLst>
              <a:ext uri="{FF2B5EF4-FFF2-40B4-BE49-F238E27FC236}">
                <a16:creationId xmlns:a16="http://schemas.microsoft.com/office/drawing/2014/main" id="{51A7D024-9BDE-4CFF-9D5E-938E2958CC13}"/>
              </a:ext>
            </a:extLst>
          </p:cNvPr>
          <p:cNvSpPr txBox="1"/>
          <p:nvPr/>
        </p:nvSpPr>
        <p:spPr>
          <a:xfrm>
            <a:off x="90" y="5959982"/>
            <a:ext cx="3353803" cy="584775"/>
          </a:xfrm>
          <a:prstGeom prst="rect">
            <a:avLst/>
          </a:prstGeom>
          <a:noFill/>
        </p:spPr>
        <p:txBody>
          <a:bodyPr wrap="none" rtlCol="0">
            <a:spAutoFit/>
          </a:bodyPr>
          <a:lstStyle/>
          <a:p>
            <a:r>
              <a:rPr lang="en-US" sz="1600" dirty="0">
                <a:solidFill>
                  <a:srgbClr val="C00000"/>
                </a:solidFill>
                <a:latin typeface="Arial" panose="020B0604020202020204"/>
              </a:rPr>
              <a:t>AE:	Application Entity</a:t>
            </a:r>
          </a:p>
          <a:p>
            <a:r>
              <a:rPr lang="en-US" sz="1600" dirty="0">
                <a:solidFill>
                  <a:srgbClr val="C00000"/>
                </a:solidFill>
                <a:latin typeface="Arial" panose="020B0604020202020204"/>
              </a:rPr>
              <a:t>CSE:	Common Services Entity</a:t>
            </a:r>
          </a:p>
        </p:txBody>
      </p:sp>
      <p:sp>
        <p:nvSpPr>
          <p:cNvPr id="60" name="Rectangle 59">
            <a:extLst>
              <a:ext uri="{FF2B5EF4-FFF2-40B4-BE49-F238E27FC236}">
                <a16:creationId xmlns:a16="http://schemas.microsoft.com/office/drawing/2014/main" id="{3350CDAC-CF1B-4C22-B548-90B42E115B58}"/>
              </a:ext>
            </a:extLst>
          </p:cNvPr>
          <p:cNvSpPr/>
          <p:nvPr/>
        </p:nvSpPr>
        <p:spPr bwMode="auto">
          <a:xfrm>
            <a:off x="5753167" y="3449842"/>
            <a:ext cx="1733705"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processManagement</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61" name="Straight Connector 60">
            <a:extLst>
              <a:ext uri="{FF2B5EF4-FFF2-40B4-BE49-F238E27FC236}">
                <a16:creationId xmlns:a16="http://schemas.microsoft.com/office/drawing/2014/main" id="{EEBF65A2-0A26-404A-B4B6-47C4A36E6386}"/>
              </a:ext>
            </a:extLst>
          </p:cNvPr>
          <p:cNvCxnSpPr/>
          <p:nvPr/>
        </p:nvCxnSpPr>
        <p:spPr>
          <a:xfrm>
            <a:off x="5506049" y="3360162"/>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62" name="Straight Connector 61">
            <a:extLst>
              <a:ext uri="{FF2B5EF4-FFF2-40B4-BE49-F238E27FC236}">
                <a16:creationId xmlns:a16="http://schemas.microsoft.com/office/drawing/2014/main" id="{CA0CE0F1-2F7C-43EC-9B9D-1490520F8A80}"/>
              </a:ext>
            </a:extLst>
          </p:cNvPr>
          <p:cNvCxnSpPr/>
          <p:nvPr/>
        </p:nvCxnSpPr>
        <p:spPr>
          <a:xfrm flipH="1">
            <a:off x="5506050" y="3603084"/>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63" name="Rectangle 62">
            <a:extLst>
              <a:ext uri="{FF2B5EF4-FFF2-40B4-BE49-F238E27FC236}">
                <a16:creationId xmlns:a16="http://schemas.microsoft.com/office/drawing/2014/main" id="{6078F71A-4D54-4F98-8654-2C59386188FA}"/>
              </a:ext>
            </a:extLst>
          </p:cNvPr>
          <p:cNvSpPr/>
          <p:nvPr/>
        </p:nvSpPr>
        <p:spPr>
          <a:xfrm>
            <a:off x="6816893" y="1924041"/>
            <a:ext cx="2669320" cy="461665"/>
          </a:xfrm>
          <a:prstGeom prst="rect">
            <a:avLst/>
          </a:prstGeom>
        </p:spPr>
        <p:txBody>
          <a:bodyPr wrap="none">
            <a:spAutoFit/>
          </a:bodyPr>
          <a:lstStyle/>
          <a:p>
            <a:pPr algn="ctr"/>
            <a:r>
              <a:rPr lang="en-US" sz="1200" b="1" dirty="0">
                <a:solidFill>
                  <a:srgbClr val="C00000"/>
                </a:solidFill>
                <a:latin typeface="Arial" panose="020B0604020202020204"/>
              </a:rPr>
              <a:t>1. Create &lt;</a:t>
            </a:r>
            <a:r>
              <a:rPr lang="en-US" sz="1200" b="1" dirty="0" err="1">
                <a:solidFill>
                  <a:srgbClr val="C00000"/>
                </a:solidFill>
                <a:latin typeface="Arial" panose="020B0604020202020204"/>
              </a:rPr>
              <a:t>processManagement</a:t>
            </a:r>
            <a:r>
              <a:rPr lang="en-US" sz="1200" b="1" dirty="0">
                <a:solidFill>
                  <a:srgbClr val="C00000"/>
                </a:solidFill>
                <a:latin typeface="Arial" panose="020B0604020202020204"/>
              </a:rPr>
              <a:t>&gt;, </a:t>
            </a:r>
          </a:p>
          <a:p>
            <a:pPr algn="ctr"/>
            <a:r>
              <a:rPr lang="en-US" sz="1200" b="1" dirty="0">
                <a:solidFill>
                  <a:srgbClr val="C00000"/>
                </a:solidFill>
                <a:latin typeface="Arial" panose="020B0604020202020204"/>
              </a:rPr>
              <a:t>&lt;state&gt;, &lt;action&gt; resources</a:t>
            </a:r>
          </a:p>
        </p:txBody>
      </p:sp>
      <p:cxnSp>
        <p:nvCxnSpPr>
          <p:cNvPr id="64" name="Straight Arrow Connector 63">
            <a:extLst>
              <a:ext uri="{FF2B5EF4-FFF2-40B4-BE49-F238E27FC236}">
                <a16:creationId xmlns:a16="http://schemas.microsoft.com/office/drawing/2014/main" id="{E636897C-2A20-4F5E-BC39-BA00521D08AD}"/>
              </a:ext>
            </a:extLst>
          </p:cNvPr>
          <p:cNvCxnSpPr>
            <a:cxnSpLocks/>
          </p:cNvCxnSpPr>
          <p:nvPr/>
        </p:nvCxnSpPr>
        <p:spPr>
          <a:xfrm>
            <a:off x="6425340" y="2454365"/>
            <a:ext cx="3452427" cy="0"/>
          </a:xfrm>
          <a:prstGeom prst="straightConnector1">
            <a:avLst/>
          </a:prstGeom>
          <a:noFill/>
          <a:ln w="38100" cap="flat" cmpd="sng" algn="ctr">
            <a:solidFill>
              <a:srgbClr val="C00000"/>
            </a:solidFill>
            <a:prstDash val="solid"/>
            <a:miter lim="800000"/>
            <a:headEnd type="triangle"/>
            <a:tailEnd type="none"/>
          </a:ln>
          <a:effectLst/>
        </p:spPr>
      </p:cxnSp>
      <p:sp>
        <p:nvSpPr>
          <p:cNvPr id="65" name="Rectangle 64">
            <a:extLst>
              <a:ext uri="{FF2B5EF4-FFF2-40B4-BE49-F238E27FC236}">
                <a16:creationId xmlns:a16="http://schemas.microsoft.com/office/drawing/2014/main" id="{93B6CFF9-38D1-4AA8-BA4B-08CB1B2F1BBD}"/>
              </a:ext>
            </a:extLst>
          </p:cNvPr>
          <p:cNvSpPr/>
          <p:nvPr/>
        </p:nvSpPr>
        <p:spPr bwMode="auto">
          <a:xfrm>
            <a:off x="5285577" y="3028258"/>
            <a:ext cx="1019400"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67" name="Rounded Rectangle 71">
            <a:extLst>
              <a:ext uri="{FF2B5EF4-FFF2-40B4-BE49-F238E27FC236}">
                <a16:creationId xmlns:a16="http://schemas.microsoft.com/office/drawing/2014/main" id="{E763085E-FAEF-4A28-AEF2-A8BBAA2762D3}"/>
              </a:ext>
            </a:extLst>
          </p:cNvPr>
          <p:cNvSpPr/>
          <p:nvPr/>
        </p:nvSpPr>
        <p:spPr bwMode="auto">
          <a:xfrm>
            <a:off x="10203275" y="2403670"/>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Arial" panose="020B0604020202020204"/>
              </a:rPr>
              <a:t>AE-1</a:t>
            </a:r>
          </a:p>
        </p:txBody>
      </p:sp>
      <p:sp>
        <p:nvSpPr>
          <p:cNvPr id="77" name="Rectangle 76">
            <a:extLst>
              <a:ext uri="{FF2B5EF4-FFF2-40B4-BE49-F238E27FC236}">
                <a16:creationId xmlns:a16="http://schemas.microsoft.com/office/drawing/2014/main" id="{9FBBC342-B954-46A0-9101-B6D9202B87A2}"/>
              </a:ext>
            </a:extLst>
          </p:cNvPr>
          <p:cNvSpPr/>
          <p:nvPr/>
        </p:nvSpPr>
        <p:spPr bwMode="auto">
          <a:xfrm>
            <a:off x="6319431" y="3858889"/>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78" name="Straight Connector 77">
            <a:extLst>
              <a:ext uri="{FF2B5EF4-FFF2-40B4-BE49-F238E27FC236}">
                <a16:creationId xmlns:a16="http://schemas.microsoft.com/office/drawing/2014/main" id="{B6B3EA58-438C-43B6-A253-8E65452CE86B}"/>
              </a:ext>
            </a:extLst>
          </p:cNvPr>
          <p:cNvCxnSpPr/>
          <p:nvPr/>
        </p:nvCxnSpPr>
        <p:spPr>
          <a:xfrm>
            <a:off x="6063259" y="376920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79" name="Straight Connector 78">
            <a:extLst>
              <a:ext uri="{FF2B5EF4-FFF2-40B4-BE49-F238E27FC236}">
                <a16:creationId xmlns:a16="http://schemas.microsoft.com/office/drawing/2014/main" id="{255B0FB6-BDB7-4CE2-9C88-259FF96F374B}"/>
              </a:ext>
            </a:extLst>
          </p:cNvPr>
          <p:cNvCxnSpPr/>
          <p:nvPr/>
        </p:nvCxnSpPr>
        <p:spPr>
          <a:xfrm flipH="1">
            <a:off x="6063260" y="4012131"/>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0" name="Rectangle 79">
            <a:extLst>
              <a:ext uri="{FF2B5EF4-FFF2-40B4-BE49-F238E27FC236}">
                <a16:creationId xmlns:a16="http://schemas.microsoft.com/office/drawing/2014/main" id="{09E49DDC-669F-4CBB-9718-2F9F5AA955DC}"/>
              </a:ext>
            </a:extLst>
          </p:cNvPr>
          <p:cNvSpPr/>
          <p:nvPr/>
        </p:nvSpPr>
        <p:spPr bwMode="auto">
          <a:xfrm>
            <a:off x="6307366" y="480500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state-2</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1" name="Straight Connector 80">
            <a:extLst>
              <a:ext uri="{FF2B5EF4-FFF2-40B4-BE49-F238E27FC236}">
                <a16:creationId xmlns:a16="http://schemas.microsoft.com/office/drawing/2014/main" id="{85F05FFB-F78D-4F16-A71E-8D159A6450FD}"/>
              </a:ext>
            </a:extLst>
          </p:cNvPr>
          <p:cNvCxnSpPr>
            <a:cxnSpLocks/>
          </p:cNvCxnSpPr>
          <p:nvPr/>
        </p:nvCxnSpPr>
        <p:spPr>
          <a:xfrm flipH="1">
            <a:off x="6060247" y="4012131"/>
            <a:ext cx="1" cy="946119"/>
          </a:xfrm>
          <a:prstGeom prst="line">
            <a:avLst/>
          </a:prstGeom>
          <a:solidFill>
            <a:srgbClr val="A0A0A3"/>
          </a:solidFill>
          <a:ln w="12700" cap="flat" cmpd="sng" algn="ctr">
            <a:solidFill>
              <a:srgbClr val="A0A0A3">
                <a:shade val="50000"/>
              </a:srgbClr>
            </a:solidFill>
            <a:prstDash val="solid"/>
            <a:miter lim="800000"/>
          </a:ln>
          <a:effectLst/>
        </p:spPr>
      </p:cxnSp>
      <p:cxnSp>
        <p:nvCxnSpPr>
          <p:cNvPr id="82" name="Straight Connector 81">
            <a:extLst>
              <a:ext uri="{FF2B5EF4-FFF2-40B4-BE49-F238E27FC236}">
                <a16:creationId xmlns:a16="http://schemas.microsoft.com/office/drawing/2014/main" id="{7E7EF5AF-CF14-42FC-99E3-E79BE46A9D7A}"/>
              </a:ext>
            </a:extLst>
          </p:cNvPr>
          <p:cNvCxnSpPr/>
          <p:nvPr/>
        </p:nvCxnSpPr>
        <p:spPr>
          <a:xfrm flipH="1">
            <a:off x="6060248" y="4958249"/>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3" name="Rectangle 82">
            <a:extLst>
              <a:ext uri="{FF2B5EF4-FFF2-40B4-BE49-F238E27FC236}">
                <a16:creationId xmlns:a16="http://schemas.microsoft.com/office/drawing/2014/main" id="{67700997-135A-4E84-8EBD-80E744A18CAC}"/>
              </a:ext>
            </a:extLst>
          </p:cNvPr>
          <p:cNvSpPr/>
          <p:nvPr/>
        </p:nvSpPr>
        <p:spPr bwMode="auto">
          <a:xfrm>
            <a:off x="6862653" y="427067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action-1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4" name="Straight Connector 83">
            <a:extLst>
              <a:ext uri="{FF2B5EF4-FFF2-40B4-BE49-F238E27FC236}">
                <a16:creationId xmlns:a16="http://schemas.microsoft.com/office/drawing/2014/main" id="{0B47DD51-1E2C-4A1F-8666-7AB0E8CADF47}"/>
              </a:ext>
            </a:extLst>
          </p:cNvPr>
          <p:cNvCxnSpPr/>
          <p:nvPr/>
        </p:nvCxnSpPr>
        <p:spPr>
          <a:xfrm>
            <a:off x="6606481" y="4180997"/>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5" name="Straight Connector 84">
            <a:extLst>
              <a:ext uri="{FF2B5EF4-FFF2-40B4-BE49-F238E27FC236}">
                <a16:creationId xmlns:a16="http://schemas.microsoft.com/office/drawing/2014/main" id="{FD7DDFE9-DBAD-433A-8B7A-42AA9479629D}"/>
              </a:ext>
            </a:extLst>
          </p:cNvPr>
          <p:cNvCxnSpPr/>
          <p:nvPr/>
        </p:nvCxnSpPr>
        <p:spPr>
          <a:xfrm flipH="1">
            <a:off x="6606482" y="4423919"/>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7" name="Straight Connector 86">
            <a:extLst>
              <a:ext uri="{FF2B5EF4-FFF2-40B4-BE49-F238E27FC236}">
                <a16:creationId xmlns:a16="http://schemas.microsoft.com/office/drawing/2014/main" id="{0A93A776-07EB-4628-B424-363F8C15BB26}"/>
              </a:ext>
            </a:extLst>
          </p:cNvPr>
          <p:cNvCxnSpPr/>
          <p:nvPr/>
        </p:nvCxnSpPr>
        <p:spPr>
          <a:xfrm>
            <a:off x="6601730" y="511064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8" name="Straight Connector 87">
            <a:extLst>
              <a:ext uri="{FF2B5EF4-FFF2-40B4-BE49-F238E27FC236}">
                <a16:creationId xmlns:a16="http://schemas.microsoft.com/office/drawing/2014/main" id="{E9A3900C-6D87-4743-A32D-FA695D13744A}"/>
              </a:ext>
            </a:extLst>
          </p:cNvPr>
          <p:cNvCxnSpPr/>
          <p:nvPr/>
        </p:nvCxnSpPr>
        <p:spPr>
          <a:xfrm flipH="1">
            <a:off x="6601731" y="5353571"/>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9" name="Straight Connector 88">
            <a:extLst>
              <a:ext uri="{FF2B5EF4-FFF2-40B4-BE49-F238E27FC236}">
                <a16:creationId xmlns:a16="http://schemas.microsoft.com/office/drawing/2014/main" id="{ADFFEBA3-DE83-405A-AE93-F30BBF0E736C}"/>
              </a:ext>
            </a:extLst>
          </p:cNvPr>
          <p:cNvCxnSpPr>
            <a:cxnSpLocks/>
          </p:cNvCxnSpPr>
          <p:nvPr/>
        </p:nvCxnSpPr>
        <p:spPr>
          <a:xfrm>
            <a:off x="6060247" y="4957828"/>
            <a:ext cx="0" cy="820564"/>
          </a:xfrm>
          <a:prstGeom prst="line">
            <a:avLst/>
          </a:prstGeom>
          <a:solidFill>
            <a:srgbClr val="A0A0A3"/>
          </a:solidFill>
          <a:ln w="12700" cap="flat" cmpd="sng" algn="ctr">
            <a:solidFill>
              <a:srgbClr val="A0A0A3">
                <a:shade val="50000"/>
              </a:srgbClr>
            </a:solidFill>
            <a:prstDash val="solid"/>
            <a:miter lim="800000"/>
          </a:ln>
          <a:effectLst/>
        </p:spPr>
      </p:cxnSp>
      <p:cxnSp>
        <p:nvCxnSpPr>
          <p:cNvPr id="90" name="Straight Connector 89">
            <a:extLst>
              <a:ext uri="{FF2B5EF4-FFF2-40B4-BE49-F238E27FC236}">
                <a16:creationId xmlns:a16="http://schemas.microsoft.com/office/drawing/2014/main" id="{A5DC09F2-B9E3-42FB-958C-31CDF4AE4207}"/>
              </a:ext>
            </a:extLst>
          </p:cNvPr>
          <p:cNvCxnSpPr>
            <a:cxnSpLocks/>
          </p:cNvCxnSpPr>
          <p:nvPr/>
        </p:nvCxnSpPr>
        <p:spPr>
          <a:xfrm flipH="1">
            <a:off x="6060249" y="5778391"/>
            <a:ext cx="262394" cy="0"/>
          </a:xfrm>
          <a:prstGeom prst="line">
            <a:avLst/>
          </a:prstGeom>
          <a:solidFill>
            <a:srgbClr val="A0A0A3"/>
          </a:solidFill>
          <a:ln w="12700" cap="flat" cmpd="sng" algn="ctr">
            <a:solidFill>
              <a:srgbClr val="A0A0A3">
                <a:shade val="50000"/>
              </a:srgbClr>
            </a:solidFill>
            <a:prstDash val="solid"/>
            <a:miter lim="800000"/>
          </a:ln>
          <a:effectLst/>
        </p:spPr>
      </p:cxnSp>
      <p:sp>
        <p:nvSpPr>
          <p:cNvPr id="91" name="TextBox 90">
            <a:extLst>
              <a:ext uri="{FF2B5EF4-FFF2-40B4-BE49-F238E27FC236}">
                <a16:creationId xmlns:a16="http://schemas.microsoft.com/office/drawing/2014/main" id="{68C9133D-30BB-48B0-9ED7-1AB14C920D85}"/>
              </a:ext>
            </a:extLst>
          </p:cNvPr>
          <p:cNvSpPr txBox="1"/>
          <p:nvPr/>
        </p:nvSpPr>
        <p:spPr>
          <a:xfrm>
            <a:off x="6875897" y="6105206"/>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2" name="TextBox 91">
            <a:extLst>
              <a:ext uri="{FF2B5EF4-FFF2-40B4-BE49-F238E27FC236}">
                <a16:creationId xmlns:a16="http://schemas.microsoft.com/office/drawing/2014/main" id="{7AB1CD5B-1860-4F7E-B33D-1FDF5A8B4429}"/>
              </a:ext>
            </a:extLst>
          </p:cNvPr>
          <p:cNvSpPr txBox="1"/>
          <p:nvPr/>
        </p:nvSpPr>
        <p:spPr>
          <a:xfrm>
            <a:off x="6820880" y="5104721"/>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9" name="Speech Bubble: Rectangle with Corners Rounded 98">
            <a:extLst>
              <a:ext uri="{FF2B5EF4-FFF2-40B4-BE49-F238E27FC236}">
                <a16:creationId xmlns:a16="http://schemas.microsoft.com/office/drawing/2014/main" id="{8C977D36-16E4-442C-8330-3558F2D9C239}"/>
              </a:ext>
            </a:extLst>
          </p:cNvPr>
          <p:cNvSpPr/>
          <p:nvPr/>
        </p:nvSpPr>
        <p:spPr>
          <a:xfrm>
            <a:off x="1462027" y="4210803"/>
            <a:ext cx="3999159" cy="1068969"/>
          </a:xfrm>
          <a:prstGeom prst="wedgeRoundRectCallout">
            <a:avLst>
              <a:gd name="adj1" fmla="val 70578"/>
              <a:gd name="adj2" fmla="val -55400"/>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02" name="Speech Bubble: Rectangle with Corners Rounded 101">
            <a:extLst>
              <a:ext uri="{FF2B5EF4-FFF2-40B4-BE49-F238E27FC236}">
                <a16:creationId xmlns:a16="http://schemas.microsoft.com/office/drawing/2014/main" id="{70C20348-E34D-41ED-B410-C8DFAD8C2577}"/>
              </a:ext>
            </a:extLst>
          </p:cNvPr>
          <p:cNvSpPr/>
          <p:nvPr/>
        </p:nvSpPr>
        <p:spPr>
          <a:xfrm>
            <a:off x="1979742" y="3360162"/>
            <a:ext cx="3278722" cy="584317"/>
          </a:xfrm>
          <a:prstGeom prst="wedgeRoundRectCallout">
            <a:avLst>
              <a:gd name="adj1" fmla="val 60159"/>
              <a:gd name="adj2" fmla="val 2122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3</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CSE monitors start/stop conditions to determine if/when to perform the process</a:t>
            </a:r>
          </a:p>
        </p:txBody>
      </p:sp>
      <p:sp>
        <p:nvSpPr>
          <p:cNvPr id="157" name="Speech Bubble: Rectangle with Corners Rounded 156">
            <a:extLst>
              <a:ext uri="{FF2B5EF4-FFF2-40B4-BE49-F238E27FC236}">
                <a16:creationId xmlns:a16="http://schemas.microsoft.com/office/drawing/2014/main" id="{7EDA1FE0-D199-43F6-90A5-BF091F08DFDB}"/>
              </a:ext>
            </a:extLst>
          </p:cNvPr>
          <p:cNvSpPr/>
          <p:nvPr/>
        </p:nvSpPr>
        <p:spPr>
          <a:xfrm>
            <a:off x="9032357" y="2984690"/>
            <a:ext cx="2341835" cy="750944"/>
          </a:xfrm>
          <a:prstGeom prst="wedgeRoundRectCallout">
            <a:avLst>
              <a:gd name="adj1" fmla="val 7253"/>
              <a:gd name="adj2" fmla="val -63982"/>
              <a:gd name="adj3" fmla="val 16667"/>
            </a:avLst>
          </a:prstGeom>
          <a:solidFill>
            <a:schemeClr val="accent3"/>
          </a:solidFill>
          <a:ln w="12700" cap="flat" cmpd="sng" algn="ctr">
            <a:solidFill>
              <a:schemeClr val="accent3"/>
            </a:solidFill>
            <a:prstDash val="solid"/>
          </a:ln>
          <a:effectLst>
            <a:outerShdw blurRad="50800" dist="20000" dir="5400000" rotWithShape="0">
              <a:srgbClr val="000000">
                <a:alpha val="42000"/>
              </a:srgbClr>
            </a:outerShdw>
          </a:effectLst>
        </p:spPr>
        <p:txBody>
          <a:bodyPr lIns="91440" tIns="0" rIns="0" bIns="0" anchor="ctr"/>
          <a:lstStyle/>
          <a:p>
            <a:r>
              <a:rPr lang="en-US" sz="1200" b="1" dirty="0">
                <a:solidFill>
                  <a:schemeClr val="lt1"/>
                </a:solidFill>
              </a:rPr>
              <a:t>An AE can offload to a CSE a process that the CSE performs on the AE’s behalf.  </a:t>
            </a:r>
          </a:p>
        </p:txBody>
      </p:sp>
      <p:sp>
        <p:nvSpPr>
          <p:cNvPr id="158" name="Speech Bubble: Rectangle with Corners Rounded 157">
            <a:extLst>
              <a:ext uri="{FF2B5EF4-FFF2-40B4-BE49-F238E27FC236}">
                <a16:creationId xmlns:a16="http://schemas.microsoft.com/office/drawing/2014/main" id="{E7DB6A4B-3B26-4348-BB22-225857C3E874}"/>
              </a:ext>
            </a:extLst>
          </p:cNvPr>
          <p:cNvSpPr/>
          <p:nvPr/>
        </p:nvSpPr>
        <p:spPr>
          <a:xfrm>
            <a:off x="8499820" y="4471376"/>
            <a:ext cx="2565385" cy="760734"/>
          </a:xfrm>
          <a:prstGeom prst="wedgeRoundRectCallout">
            <a:avLst>
              <a:gd name="adj1" fmla="val -65235"/>
              <a:gd name="adj2" fmla="val -27667"/>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2. A process consists of a set of states and actions much like a state machine</a:t>
            </a:r>
          </a:p>
        </p:txBody>
      </p:sp>
      <p:sp>
        <p:nvSpPr>
          <p:cNvPr id="159" name="Speech Bubble: Rectangle with Corners Rounded 158">
            <a:extLst>
              <a:ext uri="{FF2B5EF4-FFF2-40B4-BE49-F238E27FC236}">
                <a16:creationId xmlns:a16="http://schemas.microsoft.com/office/drawing/2014/main" id="{39A11382-BA7A-4889-AFA1-E8F51B8B0663}"/>
              </a:ext>
            </a:extLst>
          </p:cNvPr>
          <p:cNvSpPr/>
          <p:nvPr/>
        </p:nvSpPr>
        <p:spPr>
          <a:xfrm>
            <a:off x="1462027" y="4210802"/>
            <a:ext cx="3999159" cy="1068969"/>
          </a:xfrm>
          <a:prstGeom prst="wedgeRoundRectCallout">
            <a:avLst>
              <a:gd name="adj1" fmla="val 83281"/>
              <a:gd name="adj2" fmla="val -1928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60" name="Speech Bubble: Rectangle with Corners Rounded 159">
            <a:extLst>
              <a:ext uri="{FF2B5EF4-FFF2-40B4-BE49-F238E27FC236}">
                <a16:creationId xmlns:a16="http://schemas.microsoft.com/office/drawing/2014/main" id="{81ED3185-61BC-4BBD-9C27-F2A7E937B075}"/>
              </a:ext>
            </a:extLst>
          </p:cNvPr>
          <p:cNvSpPr/>
          <p:nvPr/>
        </p:nvSpPr>
        <p:spPr>
          <a:xfrm>
            <a:off x="1450201" y="4210801"/>
            <a:ext cx="3999159" cy="1068969"/>
          </a:xfrm>
          <a:prstGeom prst="wedgeRoundRectCallout">
            <a:avLst>
              <a:gd name="adj1" fmla="val 71849"/>
              <a:gd name="adj2" fmla="val 32041"/>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4</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While performing the process, CSE transitions to individual process states based on transition criteria and performs actions defined for each state if/when</a:t>
            </a:r>
            <a:r>
              <a:rPr kumimoji="0" lang="en-US" sz="1200" b="1" i="0" u="none" strike="noStrike" kern="0" cap="none" spc="0" normalizeH="0" noProof="0" dirty="0">
                <a:ln>
                  <a:noFill/>
                </a:ln>
                <a:solidFill>
                  <a:prstClr val="white"/>
                </a:solidFill>
                <a:effectLst/>
                <a:uLnTx/>
                <a:uFillTx/>
                <a:latin typeface="Arial" panose="020B0604020202020204"/>
                <a:ea typeface="+mn-ea"/>
                <a:cs typeface="+mn-cs"/>
              </a:rPr>
              <a:t> specified conditions have been met</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a:t>
            </a:r>
          </a:p>
        </p:txBody>
      </p:sp>
      <p:cxnSp>
        <p:nvCxnSpPr>
          <p:cNvPr id="161" name="Straight Arrow Connector 160">
            <a:extLst>
              <a:ext uri="{FF2B5EF4-FFF2-40B4-BE49-F238E27FC236}">
                <a16:creationId xmlns:a16="http://schemas.microsoft.com/office/drawing/2014/main" id="{82240085-E912-4259-B3D7-69C14A1C304F}"/>
              </a:ext>
            </a:extLst>
          </p:cNvPr>
          <p:cNvCxnSpPr>
            <a:cxnSpLocks/>
          </p:cNvCxnSpPr>
          <p:nvPr/>
        </p:nvCxnSpPr>
        <p:spPr>
          <a:xfrm>
            <a:off x="1899820" y="2403670"/>
            <a:ext cx="3436369" cy="0"/>
          </a:xfrm>
          <a:prstGeom prst="straightConnector1">
            <a:avLst/>
          </a:prstGeom>
          <a:noFill/>
          <a:ln w="38100" cap="flat" cmpd="sng" algn="ctr">
            <a:solidFill>
              <a:srgbClr val="C00000"/>
            </a:solidFill>
            <a:prstDash val="solid"/>
            <a:miter lim="800000"/>
            <a:headEnd type="triangle"/>
            <a:tailEnd type="none"/>
          </a:ln>
          <a:effectLst/>
        </p:spPr>
      </p:cxnSp>
      <p:pic>
        <p:nvPicPr>
          <p:cNvPr id="163" name="Picture 2" descr="Kwikset 925 KEVO CONVERT">
            <a:extLst>
              <a:ext uri="{FF2B5EF4-FFF2-40B4-BE49-F238E27FC236}">
                <a16:creationId xmlns:a16="http://schemas.microsoft.com/office/drawing/2014/main" id="{52B8ED6B-187F-424A-9B8F-21B842F12B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607" y="1623959"/>
            <a:ext cx="720889" cy="720889"/>
          </a:xfrm>
          <a:prstGeom prst="rect">
            <a:avLst/>
          </a:prstGeom>
          <a:noFill/>
          <a:extLst>
            <a:ext uri="{909E8E84-426E-40DD-AFC4-6F175D3DCCD1}">
              <a14:hiddenFill xmlns:a14="http://schemas.microsoft.com/office/drawing/2010/main">
                <a:solidFill>
                  <a:srgbClr val="FFFFFF"/>
                </a:solidFill>
              </a14:hiddenFill>
            </a:ext>
          </a:extLst>
        </p:spPr>
      </p:pic>
      <p:sp>
        <p:nvSpPr>
          <p:cNvPr id="164" name="Rounded Rectangle 71">
            <a:extLst>
              <a:ext uri="{FF2B5EF4-FFF2-40B4-BE49-F238E27FC236}">
                <a16:creationId xmlns:a16="http://schemas.microsoft.com/office/drawing/2014/main" id="{AD535BFA-0716-439F-87CB-B4B4FA8CC75F}"/>
              </a:ext>
            </a:extLst>
          </p:cNvPr>
          <p:cNvSpPr/>
          <p:nvPr/>
        </p:nvSpPr>
        <p:spPr bwMode="auto">
          <a:xfrm>
            <a:off x="1122562" y="2268972"/>
            <a:ext cx="639962" cy="385298"/>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165" name="Rectangle 164">
            <a:extLst>
              <a:ext uri="{FF2B5EF4-FFF2-40B4-BE49-F238E27FC236}">
                <a16:creationId xmlns:a16="http://schemas.microsoft.com/office/drawing/2014/main" id="{9642D7F1-CAA9-4704-A089-97434DB85493}"/>
              </a:ext>
            </a:extLst>
          </p:cNvPr>
          <p:cNvSpPr/>
          <p:nvPr/>
        </p:nvSpPr>
        <p:spPr>
          <a:xfrm>
            <a:off x="2807605" y="2072855"/>
            <a:ext cx="1271502" cy="276999"/>
          </a:xfrm>
          <a:prstGeom prst="rect">
            <a:avLst/>
          </a:prstGeom>
        </p:spPr>
        <p:txBody>
          <a:bodyPr wrap="none">
            <a:spAutoFit/>
          </a:bodyPr>
          <a:lstStyle/>
          <a:p>
            <a:pPr algn="ctr"/>
            <a:r>
              <a:rPr lang="en-US" sz="1200" b="1" dirty="0">
                <a:solidFill>
                  <a:srgbClr val="C00000"/>
                </a:solidFill>
                <a:latin typeface="Arial" panose="020B0604020202020204"/>
              </a:rPr>
              <a:t>5. Unlock Door</a:t>
            </a:r>
          </a:p>
        </p:txBody>
      </p:sp>
    </p:spTree>
    <p:extLst>
      <p:ext uri="{BB962C8B-B14F-4D97-AF65-F5344CB8AC3E}">
        <p14:creationId xmlns:p14="http://schemas.microsoft.com/office/powerpoint/2010/main" val="1277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p:bldP spid="77" grpId="0" animBg="1"/>
      <p:bldP spid="80" grpId="0" animBg="1"/>
      <p:bldP spid="83" grpId="0" animBg="1"/>
      <p:bldP spid="91" grpId="0"/>
      <p:bldP spid="92" grpId="0"/>
      <p:bldP spid="99" grpId="0" animBg="1"/>
      <p:bldP spid="102" grpId="0" animBg="1"/>
      <p:bldP spid="157" grpId="0" animBg="1"/>
      <p:bldP spid="158" grpId="0" animBg="1"/>
      <p:bldP spid="159" grpId="0" animBg="1"/>
      <p:bldP spid="160" grpId="0" animBg="1"/>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2" y="-15248"/>
            <a:ext cx="10902941" cy="1325563"/>
          </a:xfrm>
        </p:spPr>
        <p:txBody>
          <a:bodyPr>
            <a:normAutofit/>
          </a:bodyPr>
          <a:lstStyle/>
          <a:p>
            <a:r>
              <a:rPr lang="en-US" sz="3100" b="1" dirty="0">
                <a:solidFill>
                  <a:srgbClr val="C00000"/>
                </a:solidFill>
              </a:rPr>
              <a:t>Alleviate time synchronization burden from IoT devices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997251" y="131031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3029528" y="5138489"/>
            <a:ext cx="5938981" cy="1178266"/>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apps by offloading app-defined processes to the service layer to perform. This can reduce the amount of network traffic flowing between the apps and service layer. For example, app no longer needs to pull data from service layer and process it. Instead, service layer is instructed by app on which operations to perform on the locally stored data and when to perform these operations.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864387" y="4536061"/>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7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670050" y="0"/>
            <a:ext cx="8637732" cy="1173570"/>
          </a:xfrm>
        </p:spPr>
        <p:txBody>
          <a:bodyPr>
            <a:noAutofit/>
          </a:bodyPr>
          <a:lstStyle/>
          <a:p>
            <a:pPr algn="ctr"/>
            <a:r>
              <a:rPr lang="en-US" dirty="0"/>
              <a:t>Time Management Example</a:t>
            </a:r>
          </a:p>
        </p:txBody>
      </p:sp>
      <p:cxnSp>
        <p:nvCxnSpPr>
          <p:cNvPr id="8" name="Elbow Connector 31">
            <a:extLst>
              <a:ext uri="{FF2B5EF4-FFF2-40B4-BE49-F238E27FC236}">
                <a16:creationId xmlns:a16="http://schemas.microsoft.com/office/drawing/2014/main" id="{E82F6ACC-8E2B-49BD-ADE0-82EACC034565}"/>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D163F40F-F549-4EBB-AE93-9BB084368BFF}"/>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2EDCD138-D699-4A6B-A1B4-D82CC2E6FD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0EFE1E7-5FE1-48AE-A2A4-DE1A965E90B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7" name="Elbow Connector 16">
            <a:extLst>
              <a:ext uri="{FF2B5EF4-FFF2-40B4-BE49-F238E27FC236}">
                <a16:creationId xmlns:a16="http://schemas.microsoft.com/office/drawing/2014/main" id="{C8AB7B71-4DB0-42C7-941B-AA1871DA5CBE}"/>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FC2DF4-6795-4C16-8F47-C04EE40ACF83}"/>
              </a:ext>
            </a:extLst>
          </p:cNvPr>
          <p:cNvGrpSpPr/>
          <p:nvPr/>
        </p:nvGrpSpPr>
        <p:grpSpPr>
          <a:xfrm>
            <a:off x="495053" y="1590017"/>
            <a:ext cx="1557238" cy="1348605"/>
            <a:chOff x="378526" y="882157"/>
            <a:chExt cx="2006400" cy="1852730"/>
          </a:xfrm>
        </p:grpSpPr>
        <p:pic>
          <p:nvPicPr>
            <p:cNvPr id="10" name="Picture 2">
              <a:extLst>
                <a:ext uri="{FF2B5EF4-FFF2-40B4-BE49-F238E27FC236}">
                  <a16:creationId xmlns:a16="http://schemas.microsoft.com/office/drawing/2014/main" id="{E77B5640-1012-4CD2-A50F-463A32D8D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6093999-5334-4F59-9EAD-86E7FEB1D579}"/>
                </a:ext>
              </a:extLst>
            </p:cNvPr>
            <p:cNvGrpSpPr/>
            <p:nvPr/>
          </p:nvGrpSpPr>
          <p:grpSpPr>
            <a:xfrm>
              <a:off x="505802" y="2082098"/>
              <a:ext cx="718865" cy="652789"/>
              <a:chOff x="908663" y="5209922"/>
              <a:chExt cx="718865" cy="652789"/>
            </a:xfrm>
          </p:grpSpPr>
          <p:pic>
            <p:nvPicPr>
              <p:cNvPr id="14" name="Picture 13">
                <a:extLst>
                  <a:ext uri="{FF2B5EF4-FFF2-40B4-BE49-F238E27FC236}">
                    <a16:creationId xmlns:a16="http://schemas.microsoft.com/office/drawing/2014/main" id="{358A0921-AF07-4CE8-8CF8-B5C18978F43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F3204AFF-5B90-4BFC-B97F-6BB0E2F8C3B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91D6FD34-D012-452A-8629-F8C833CA8B97}"/>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8" name="TextBox 17">
              <a:extLst>
                <a:ext uri="{FF2B5EF4-FFF2-40B4-BE49-F238E27FC236}">
                  <a16:creationId xmlns:a16="http://schemas.microsoft.com/office/drawing/2014/main" id="{9F6C575A-E696-4EA6-8EEA-3F02D4E2D23A}"/>
                </a:ext>
              </a:extLst>
            </p:cNvPr>
            <p:cNvSpPr txBox="1"/>
            <p:nvPr/>
          </p:nvSpPr>
          <p:spPr>
            <a:xfrm>
              <a:off x="378526" y="150338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temp</a:t>
              </a:r>
            </a:p>
          </p:txBody>
        </p:sp>
      </p:grpSp>
      <p:sp>
        <p:nvSpPr>
          <p:cNvPr id="19" name="Rounded Rectangle 70">
            <a:extLst>
              <a:ext uri="{FF2B5EF4-FFF2-40B4-BE49-F238E27FC236}">
                <a16:creationId xmlns:a16="http://schemas.microsoft.com/office/drawing/2014/main" id="{E6BE86A2-2C74-4706-9C1A-79239F1CA8FE}"/>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AE-1</a:t>
            </a:r>
          </a:p>
        </p:txBody>
      </p:sp>
      <p:sp>
        <p:nvSpPr>
          <p:cNvPr id="20" name="Rounded Rectangle 72">
            <a:extLst>
              <a:ext uri="{FF2B5EF4-FFF2-40B4-BE49-F238E27FC236}">
                <a16:creationId xmlns:a16="http://schemas.microsoft.com/office/drawing/2014/main" id="{D2DFFFDE-0E65-4A84-990B-DA960C06654F}"/>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DFA8761-B08F-4EA4-831A-BA43BBB5B9B4}"/>
              </a:ext>
            </a:extLst>
          </p:cNvPr>
          <p:cNvSpPr txBox="1"/>
          <p:nvPr/>
        </p:nvSpPr>
        <p:spPr>
          <a:xfrm>
            <a:off x="54795" y="5823078"/>
            <a:ext cx="33778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AE:	Application 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CSE:	Common Services Entity</a:t>
            </a:r>
          </a:p>
        </p:txBody>
      </p:sp>
      <p:cxnSp>
        <p:nvCxnSpPr>
          <p:cNvPr id="23" name="Straight Connector 22">
            <a:extLst>
              <a:ext uri="{FF2B5EF4-FFF2-40B4-BE49-F238E27FC236}">
                <a16:creationId xmlns:a16="http://schemas.microsoft.com/office/drawing/2014/main" id="{6AD206A5-D0F9-4212-A00C-BDEE52E7EA07}"/>
              </a:ext>
            </a:extLst>
          </p:cNvPr>
          <p:cNvCxnSpPr/>
          <p:nvPr/>
        </p:nvCxnSpPr>
        <p:spPr>
          <a:xfrm flipH="1">
            <a:off x="4858331" y="449206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1A9392-4EFF-44DF-8180-81C1130BB53D}"/>
              </a:ext>
            </a:extLst>
          </p:cNvPr>
          <p:cNvCxnSpPr/>
          <p:nvPr/>
        </p:nvCxnSpPr>
        <p:spPr>
          <a:xfrm>
            <a:off x="5187400" y="465061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7CFF3B-8A74-4218-9037-2A13E5C510A4}"/>
              </a:ext>
            </a:extLst>
          </p:cNvPr>
          <p:cNvCxnSpPr/>
          <p:nvPr/>
        </p:nvCxnSpPr>
        <p:spPr>
          <a:xfrm flipH="1">
            <a:off x="5190025" y="4898818"/>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5315836-47D7-4D85-B906-23575A17F4B8}"/>
              </a:ext>
            </a:extLst>
          </p:cNvPr>
          <p:cNvSpPr/>
          <p:nvPr/>
        </p:nvSpPr>
        <p:spPr bwMode="auto">
          <a:xfrm>
            <a:off x="5414924" y="4767777"/>
            <a:ext cx="1447925"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timeSeries</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27" name="Rectangle 26">
            <a:extLst>
              <a:ext uri="{FF2B5EF4-FFF2-40B4-BE49-F238E27FC236}">
                <a16:creationId xmlns:a16="http://schemas.microsoft.com/office/drawing/2014/main" id="{ACBD2BAC-EF16-4DBA-905C-3D5F011BB35F}"/>
              </a:ext>
            </a:extLst>
          </p:cNvPr>
          <p:cNvSpPr/>
          <p:nvPr/>
        </p:nvSpPr>
        <p:spPr bwMode="auto">
          <a:xfrm>
            <a:off x="4809753" y="4391306"/>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AE-1</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28" name="Straight Connector 27">
            <a:extLst>
              <a:ext uri="{FF2B5EF4-FFF2-40B4-BE49-F238E27FC236}">
                <a16:creationId xmlns:a16="http://schemas.microsoft.com/office/drawing/2014/main" id="{BE5EF898-C8FC-4816-9468-4DA3839FA346}"/>
              </a:ext>
            </a:extLst>
          </p:cNvPr>
          <p:cNvCxnSpPr/>
          <p:nvPr/>
        </p:nvCxnSpPr>
        <p:spPr>
          <a:xfrm>
            <a:off x="4562634" y="4301626"/>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1F925-A1FB-4B43-AD37-AB2D9593A98B}"/>
              </a:ext>
            </a:extLst>
          </p:cNvPr>
          <p:cNvCxnSpPr/>
          <p:nvPr/>
        </p:nvCxnSpPr>
        <p:spPr>
          <a:xfrm flipH="1">
            <a:off x="4562635" y="454454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DEA642-C38E-4D66-AE9E-ED829D888155}"/>
              </a:ext>
            </a:extLst>
          </p:cNvPr>
          <p:cNvSpPr/>
          <p:nvPr/>
        </p:nvSpPr>
        <p:spPr bwMode="auto">
          <a:xfrm>
            <a:off x="4009653" y="400788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36" name="Rectangle 35">
            <a:extLst>
              <a:ext uri="{FF2B5EF4-FFF2-40B4-BE49-F238E27FC236}">
                <a16:creationId xmlns:a16="http://schemas.microsoft.com/office/drawing/2014/main" id="{C328ED86-EFE1-4E99-BBFE-941BB57FB0F7}"/>
              </a:ext>
            </a:extLst>
          </p:cNvPr>
          <p:cNvSpPr/>
          <p:nvPr/>
        </p:nvSpPr>
        <p:spPr>
          <a:xfrm>
            <a:off x="2169800" y="1598929"/>
            <a:ext cx="328814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1) Request to create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20201003T112432</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20201003T112405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cxnSp>
        <p:nvCxnSpPr>
          <p:cNvPr id="37" name="Straight Arrow Connector 36">
            <a:extLst>
              <a:ext uri="{FF2B5EF4-FFF2-40B4-BE49-F238E27FC236}">
                <a16:creationId xmlns:a16="http://schemas.microsoft.com/office/drawing/2014/main" id="{B8B8101C-875E-428D-9B4B-57DAA22A06E0}"/>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697F1A-F8EA-45ED-A385-01C376807A28}"/>
              </a:ext>
            </a:extLst>
          </p:cNvPr>
          <p:cNvCxnSpPr>
            <a:cxnSpLocks/>
          </p:cNvCxnSpPr>
          <p:nvPr/>
        </p:nvCxnSpPr>
        <p:spPr>
          <a:xfrm flipH="1">
            <a:off x="5574929" y="5074166"/>
            <a:ext cx="2" cy="10133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FDAFED-9C28-497F-B43F-3524688C0E61}"/>
              </a:ext>
            </a:extLst>
          </p:cNvPr>
          <p:cNvCxnSpPr/>
          <p:nvPr/>
        </p:nvCxnSpPr>
        <p:spPr>
          <a:xfrm flipH="1">
            <a:off x="5574929" y="5449115"/>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2C0FFE5-6F13-454C-819C-66C167033F42}"/>
              </a:ext>
            </a:extLst>
          </p:cNvPr>
          <p:cNvSpPr/>
          <p:nvPr/>
        </p:nvSpPr>
        <p:spPr bwMode="auto">
          <a:xfrm>
            <a:off x="5841628" y="5176106"/>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timeSeriesInstance1</a:t>
            </a:r>
            <a:endParaRPr kumimoji="0" lang="de-DE" altLang="ko-KR" sz="11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1" i="1" u="none" strike="noStrike" kern="1200" cap="none" spc="0" normalizeH="0" baseline="0" noProof="0" dirty="0" err="1">
                <a:ln>
                  <a:noFill/>
                </a:ln>
                <a:solidFill>
                  <a:srgbClr val="FFFF00"/>
                </a:solidFill>
                <a:effectLst/>
                <a:uLnTx/>
                <a:uFillTx/>
                <a:latin typeface="Calibri" pitchFamily="34" charset="0"/>
                <a:ea typeface="Gulim" pitchFamily="34" charset="-127"/>
                <a:cs typeface="Arial" pitchFamily="34" charset="0"/>
              </a:rPr>
              <a:t>dataGenerationTime</a:t>
            </a:r>
            <a:r>
              <a:rPr kumimoji="0" lang="de-DE" altLang="ko-KR" sz="1100" b="1" i="1" u="none" strike="noStrike" kern="1200" cap="none" spc="0" normalizeH="0" baseline="0" noProof="0" dirty="0">
                <a:ln>
                  <a:noFill/>
                </a:ln>
                <a:solidFill>
                  <a:srgbClr val="FFFF00"/>
                </a:solidFill>
                <a:effectLst/>
                <a:uLnTx/>
                <a:uFillTx/>
                <a:latin typeface="Calibri" pitchFamily="34" charset="0"/>
                <a:ea typeface="Gulim" pitchFamily="34" charset="-127"/>
                <a:cs typeface="Arial" pitchFamily="34" charset="0"/>
              </a:rPr>
              <a:t> = 20201003T113140</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0" i="1"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content</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 = 32</a:t>
            </a:r>
            <a:endParaRPr kumimoji="0" lang="en-GB"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pic>
        <p:nvPicPr>
          <p:cNvPr id="46" name="Picture 45">
            <a:extLst>
              <a:ext uri="{FF2B5EF4-FFF2-40B4-BE49-F238E27FC236}">
                <a16:creationId xmlns:a16="http://schemas.microsoft.com/office/drawing/2014/main" id="{A39B4F3B-4975-49E9-AD0E-743CFAEF6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48254" y="5214929"/>
            <a:ext cx="291917" cy="298915"/>
          </a:xfrm>
          <a:prstGeom prst="rect">
            <a:avLst/>
          </a:prstGeom>
        </p:spPr>
      </p:pic>
      <p:grpSp>
        <p:nvGrpSpPr>
          <p:cNvPr id="47" name="Group 46">
            <a:extLst>
              <a:ext uri="{FF2B5EF4-FFF2-40B4-BE49-F238E27FC236}">
                <a16:creationId xmlns:a16="http://schemas.microsoft.com/office/drawing/2014/main" id="{B744DFC5-627E-4D75-B40C-ED6EEC3550A6}"/>
              </a:ext>
            </a:extLst>
          </p:cNvPr>
          <p:cNvGrpSpPr/>
          <p:nvPr/>
        </p:nvGrpSpPr>
        <p:grpSpPr>
          <a:xfrm>
            <a:off x="5402128" y="1882129"/>
            <a:ext cx="1261908" cy="1154274"/>
            <a:chOff x="3767292" y="1280581"/>
            <a:chExt cx="1261908" cy="1154274"/>
          </a:xfrm>
        </p:grpSpPr>
        <p:pic>
          <p:nvPicPr>
            <p:cNvPr id="48" name="Picture 5">
              <a:extLst>
                <a:ext uri="{FF2B5EF4-FFF2-40B4-BE49-F238E27FC236}">
                  <a16:creationId xmlns:a16="http://schemas.microsoft.com/office/drawing/2014/main" id="{A9E5B114-034F-4B5D-8E86-68907AA4A81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ounded Rectangle 63">
              <a:extLst>
                <a:ext uri="{FF2B5EF4-FFF2-40B4-BE49-F238E27FC236}">
                  <a16:creationId xmlns:a16="http://schemas.microsoft.com/office/drawing/2014/main" id="{95C21106-5F97-4604-94DB-C90C8193903D}"/>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Rounded Rectangle 71">
            <a:extLst>
              <a:ext uri="{FF2B5EF4-FFF2-40B4-BE49-F238E27FC236}">
                <a16:creationId xmlns:a16="http://schemas.microsoft.com/office/drawing/2014/main" id="{0334BBF4-F662-4418-91E3-58FD2944CA6D}"/>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AE-2</a:t>
            </a:r>
          </a:p>
        </p:txBody>
      </p:sp>
      <p:sp>
        <p:nvSpPr>
          <p:cNvPr id="58" name="Rectangle 57">
            <a:extLst>
              <a:ext uri="{FF2B5EF4-FFF2-40B4-BE49-F238E27FC236}">
                <a16:creationId xmlns:a16="http://schemas.microsoft.com/office/drawing/2014/main" id="{AA3FB2B5-91CA-4E80-8574-4C71B2BE9EFC}"/>
              </a:ext>
            </a:extLst>
          </p:cNvPr>
          <p:cNvSpPr/>
          <p:nvPr/>
        </p:nvSpPr>
        <p:spPr>
          <a:xfrm rot="5400000">
            <a:off x="5986718" y="5833638"/>
            <a:ext cx="354768"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p:txBody>
      </p:sp>
      <p:cxnSp>
        <p:nvCxnSpPr>
          <p:cNvPr id="59" name="Straight Connector 58">
            <a:extLst>
              <a:ext uri="{FF2B5EF4-FFF2-40B4-BE49-F238E27FC236}">
                <a16:creationId xmlns:a16="http://schemas.microsoft.com/office/drawing/2014/main" id="{34761FBC-C875-4FE7-AC03-CE19955AF92F}"/>
              </a:ext>
            </a:extLst>
          </p:cNvPr>
          <p:cNvCxnSpPr/>
          <p:nvPr/>
        </p:nvCxnSpPr>
        <p:spPr>
          <a:xfrm flipH="1">
            <a:off x="5576840" y="60875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427CE483-62AB-4284-B644-34BC02AFFA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0950" y="2907741"/>
            <a:ext cx="314326" cy="296437"/>
          </a:xfrm>
          <a:prstGeom prst="rect">
            <a:avLst/>
          </a:prstGeom>
        </p:spPr>
      </p:pic>
      <p:cxnSp>
        <p:nvCxnSpPr>
          <p:cNvPr id="69" name="Straight Connector 68">
            <a:extLst>
              <a:ext uri="{FF2B5EF4-FFF2-40B4-BE49-F238E27FC236}">
                <a16:creationId xmlns:a16="http://schemas.microsoft.com/office/drawing/2014/main" id="{D6D9CE54-8B69-4C9A-A397-AFBC0D938F2B}"/>
              </a:ext>
            </a:extLst>
          </p:cNvPr>
          <p:cNvCxnSpPr>
            <a:cxnSpLocks/>
          </p:cNvCxnSpPr>
          <p:nvPr/>
        </p:nvCxnSpPr>
        <p:spPr>
          <a:xfrm flipH="1">
            <a:off x="5029053" y="2938622"/>
            <a:ext cx="536352" cy="1077734"/>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F052380A-01B5-42A3-8479-FEB6A06B1CCE}"/>
              </a:ext>
            </a:extLst>
          </p:cNvPr>
          <p:cNvSpPr/>
          <p:nvPr/>
        </p:nvSpPr>
        <p:spPr>
          <a:xfrm>
            <a:off x="2253045" y="2960799"/>
            <a:ext cx="2863004" cy="623705"/>
          </a:xfrm>
          <a:prstGeom prst="wedgeRoundRectCallout">
            <a:avLst>
              <a:gd name="adj1" fmla="val 64940"/>
              <a:gd name="adj2" fmla="val -7260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 Based on AE-1’s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+7mins 35secs</a:t>
            </a:r>
          </a:p>
        </p:txBody>
      </p:sp>
      <p:sp>
        <p:nvSpPr>
          <p:cNvPr id="74" name="Speech Bubble: Rectangle with Corners Rounded 73">
            <a:extLst>
              <a:ext uri="{FF2B5EF4-FFF2-40B4-BE49-F238E27FC236}">
                <a16:creationId xmlns:a16="http://schemas.microsoft.com/office/drawing/2014/main" id="{C3AD51AC-C86A-4218-BC94-91C76192A550}"/>
              </a:ext>
            </a:extLst>
          </p:cNvPr>
          <p:cNvSpPr/>
          <p:nvPr/>
        </p:nvSpPr>
        <p:spPr>
          <a:xfrm>
            <a:off x="8848254" y="5544434"/>
            <a:ext cx="2456546" cy="646331"/>
          </a:xfrm>
          <a:prstGeom prst="wedgeRoundRectCallout">
            <a:avLst>
              <a:gd name="adj1" fmla="val -55310"/>
              <a:gd name="adj2" fmla="val -3741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7mins 35secs</a:t>
            </a:r>
          </a:p>
        </p:txBody>
      </p:sp>
      <p:sp>
        <p:nvSpPr>
          <p:cNvPr id="75" name="Rectangle 74">
            <a:extLst>
              <a:ext uri="{FF2B5EF4-FFF2-40B4-BE49-F238E27FC236}">
                <a16:creationId xmlns:a16="http://schemas.microsoft.com/office/drawing/2014/main" id="{419ABED2-3A04-46CE-82F4-999BC1C0CCAD}"/>
              </a:ext>
            </a:extLst>
          </p:cNvPr>
          <p:cNvSpPr/>
          <p:nvPr/>
        </p:nvSpPr>
        <p:spPr>
          <a:xfrm>
            <a:off x="6752025" y="1537137"/>
            <a:ext cx="34287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4) Request to Retrieve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20201003T161349</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pic>
        <p:nvPicPr>
          <p:cNvPr id="79" name="Picture 78">
            <a:extLst>
              <a:ext uri="{FF2B5EF4-FFF2-40B4-BE49-F238E27FC236}">
                <a16:creationId xmlns:a16="http://schemas.microsoft.com/office/drawing/2014/main" id="{CE114823-A5EF-43C1-AB01-4CBBA273C8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9776" y="3288106"/>
            <a:ext cx="314326" cy="296437"/>
          </a:xfrm>
          <a:prstGeom prst="rect">
            <a:avLst/>
          </a:prstGeom>
        </p:spPr>
      </p:pic>
      <p:sp>
        <p:nvSpPr>
          <p:cNvPr id="80" name="Speech Bubble: Rectangle with Corners Rounded 79">
            <a:extLst>
              <a:ext uri="{FF2B5EF4-FFF2-40B4-BE49-F238E27FC236}">
                <a16:creationId xmlns:a16="http://schemas.microsoft.com/office/drawing/2014/main" id="{D7F93DF1-AA73-4FA7-98A1-9F5C676214F6}"/>
              </a:ext>
            </a:extLst>
          </p:cNvPr>
          <p:cNvSpPr/>
          <p:nvPr/>
        </p:nvSpPr>
        <p:spPr>
          <a:xfrm>
            <a:off x="5988916" y="3619213"/>
            <a:ext cx="3428759" cy="910552"/>
          </a:xfrm>
          <a:prstGeom prst="wedgeRoundRectCallout">
            <a:avLst>
              <a:gd name="adj1" fmla="val -51406"/>
              <a:gd name="adj2" fmla="val -1093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5) Based on AE-2’s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+4mins 15secs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and adjusts Data Generation Time to compensate for offset when responding to AE-2</a:t>
            </a:r>
          </a:p>
        </p:txBody>
      </p:sp>
      <p:cxnSp>
        <p:nvCxnSpPr>
          <p:cNvPr id="81" name="Straight Arrow Connector 80">
            <a:extLst>
              <a:ext uri="{FF2B5EF4-FFF2-40B4-BE49-F238E27FC236}">
                <a16:creationId xmlns:a16="http://schemas.microsoft.com/office/drawing/2014/main" id="{5081BFCA-B257-4487-935D-C84EC3FE2A7E}"/>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A1CD2C-6D36-4461-BF24-ACF00715AA7F}"/>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ABFA13C-92F8-41CC-999A-6F75FFF6F9FA}"/>
              </a:ext>
            </a:extLst>
          </p:cNvPr>
          <p:cNvSpPr/>
          <p:nvPr/>
        </p:nvSpPr>
        <p:spPr>
          <a:xfrm>
            <a:off x="6952827" y="2137181"/>
            <a:ext cx="296299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6)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20201003T113555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pic>
        <p:nvPicPr>
          <p:cNvPr id="84" name="Picture 83">
            <a:extLst>
              <a:ext uri="{FF2B5EF4-FFF2-40B4-BE49-F238E27FC236}">
                <a16:creationId xmlns:a16="http://schemas.microsoft.com/office/drawing/2014/main" id="{EEF48FD0-CB9A-4F88-B176-66593A0797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3015" y="2286203"/>
            <a:ext cx="291917" cy="298915"/>
          </a:xfrm>
          <a:prstGeom prst="rect">
            <a:avLst/>
          </a:prstGeom>
        </p:spPr>
      </p:pic>
      <p:sp>
        <p:nvSpPr>
          <p:cNvPr id="52" name="Speech Bubble: Rectangle with Corners Rounded 51">
            <a:extLst>
              <a:ext uri="{FF2B5EF4-FFF2-40B4-BE49-F238E27FC236}">
                <a16:creationId xmlns:a16="http://schemas.microsoft.com/office/drawing/2014/main" id="{D9CE43C4-DB77-428A-AC88-AD0BF9709169}"/>
              </a:ext>
            </a:extLst>
          </p:cNvPr>
          <p:cNvSpPr/>
          <p:nvPr/>
        </p:nvSpPr>
        <p:spPr>
          <a:xfrm>
            <a:off x="8103641" y="2856892"/>
            <a:ext cx="2456546" cy="646331"/>
          </a:xfrm>
          <a:prstGeom prst="wedgeRoundRectCallout">
            <a:avLst>
              <a:gd name="adj1" fmla="val -18"/>
              <a:gd name="adj2" fmla="val -8686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11mins 50secs</a:t>
            </a:r>
          </a:p>
        </p:txBody>
      </p:sp>
    </p:spTree>
    <p:extLst>
      <p:ext uri="{BB962C8B-B14F-4D97-AF65-F5344CB8AC3E}">
        <p14:creationId xmlns:p14="http://schemas.microsoft.com/office/powerpoint/2010/main" val="25950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6" grpId="0"/>
      <p:bldP spid="40" grpId="0" animBg="1"/>
      <p:bldP spid="58" grpId="0"/>
      <p:bldP spid="73" grpId="0" animBg="1"/>
      <p:bldP spid="74" grpId="0" animBg="1"/>
      <p:bldP spid="75" grpId="0"/>
      <p:bldP spid="80" grpId="0" animBg="1"/>
      <p:bldP spid="83" grpId="0"/>
      <p:bldP spid="52" grpId="0" animBg="1"/>
    </p:bld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neM2M_design Farben">
      <a:dk1>
        <a:srgbClr val="A0A0A3"/>
      </a:dk1>
      <a:lt1>
        <a:sysClr val="window" lastClr="FFFFFF"/>
      </a:lt1>
      <a:dk2>
        <a:srgbClr val="A0A0A3"/>
      </a:dk2>
      <a:lt2>
        <a:srgbClr val="E7E6E6"/>
      </a:lt2>
      <a:accent1>
        <a:srgbClr val="A0A0A3"/>
      </a:accent1>
      <a:accent2>
        <a:srgbClr val="B42025"/>
      </a:accent2>
      <a:accent3>
        <a:srgbClr val="F5921E"/>
      </a:accent3>
      <a:accent4>
        <a:srgbClr val="716896"/>
      </a:accent4>
      <a:accent5>
        <a:srgbClr val="005480"/>
      </a:accent5>
      <a:accent6>
        <a:srgbClr val="545054"/>
      </a:accent6>
      <a:hlink>
        <a:srgbClr val="668C97"/>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329974-4425-4489-ACCA-8193D30BD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5697</TotalTime>
  <Words>1668</Words>
  <Application>Microsoft Office PowerPoint</Application>
  <PresentationFormat>Widescreen</PresentationFormat>
  <Paragraphs>286</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Myriad Pro</vt:lpstr>
      <vt:lpstr>Myriad Pro Light</vt:lpstr>
      <vt:lpstr>Calibri</vt:lpstr>
      <vt:lpstr>Arial</vt:lpstr>
      <vt:lpstr>Office Theme</vt:lpstr>
      <vt:lpstr>1_Office Theme</vt:lpstr>
      <vt:lpstr>2_Office Theme</vt:lpstr>
      <vt:lpstr>oneM2M Sustainability  Case Study</vt:lpstr>
      <vt:lpstr>Outline</vt:lpstr>
      <vt:lpstr>PowerPoint Presentation</vt:lpstr>
      <vt:lpstr>Streamlining IoT Message Sizes</vt:lpstr>
      <vt:lpstr>IoT Message Streamlining Example</vt:lpstr>
      <vt:lpstr>Offloading processes from apps to service layer</vt:lpstr>
      <vt:lpstr>Offloading Processes Example</vt:lpstr>
      <vt:lpstr>Alleviate time synchronization burden from IoT devices</vt:lpstr>
      <vt:lpstr>Time Management Example</vt:lpstr>
      <vt:lpstr>Support for sleepy IoT devices </vt:lpstr>
      <vt:lpstr>Digital Twin Example</vt:lpstr>
      <vt:lpstr>Subscriptions &amp; Notifications</vt:lpstr>
      <vt:lpstr>Device Triggering</vt:lpstr>
      <vt:lpstr>PowerPoint Presentation</vt:lpstr>
      <vt:lpstr>Next Steps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 Seed</cp:lastModifiedBy>
  <cp:revision>88</cp:revision>
  <dcterms:created xsi:type="dcterms:W3CDTF">2017-09-21T15:46:31Z</dcterms:created>
  <dcterms:modified xsi:type="dcterms:W3CDTF">2021-11-29T16:47:44Z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