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3"/>
  </p:notesMasterIdLst>
  <p:sldIdLst>
    <p:sldId id="262" r:id="rId5"/>
    <p:sldId id="297" r:id="rId6"/>
    <p:sldId id="282" r:id="rId7"/>
    <p:sldId id="315" r:id="rId8"/>
    <p:sldId id="316" r:id="rId9"/>
    <p:sldId id="314" r:id="rId10"/>
    <p:sldId id="311" r:id="rId11"/>
    <p:sldId id="317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Myriad Pro" panose="020B0503030403020204" charset="0"/>
      <p:regular r:id="rId18"/>
      <p:bold r:id="rId19"/>
      <p:italic r:id="rId20"/>
      <p:boldItalic r:id="rId21"/>
    </p:embeddedFont>
    <p:embeddedFont>
      <p:font typeface="Myriad Pro Light" panose="020B040303040302020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313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8E301-3DFA-4C73-9BFF-EDACBE8CE9B5}" type="datetimeFigureOut">
              <a:rPr lang="en-IN" smtClean="0"/>
              <a:t>23-02-2022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05934-9E10-4F0A-88EF-5F62E8EA33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50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285397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7684" y="194184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78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7684" y="194184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847556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45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9780" y="1233866"/>
            <a:ext cx="11296184" cy="2387600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268" y="305687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9780" y="3837899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94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2/23/2022</a:t>
            </a:fld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76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2/23/2022</a:t>
            </a:fld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5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2/23/2022</a:t>
            </a:fld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6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2/23/2022</a:t>
            </a:fld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1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2/23/2022</a:t>
            </a:fld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59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07572" y="105845"/>
            <a:ext cx="1207227" cy="9040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592496" y="6592129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bg1">
                    <a:lumMod val="75000"/>
                  </a:schemeClr>
                </a:solidFill>
                <a:latin typeface="Myriad Pro Light" panose="020B0603030403020204" pitchFamily="34" charset="0"/>
              </a:rPr>
              <a:t>© 2020 oneM2M</a:t>
            </a:r>
          </a:p>
          <a:p>
            <a:endParaRPr lang="en-US" sz="900">
              <a:solidFill>
                <a:schemeClr val="bg1">
                  <a:lumMod val="50000"/>
                </a:schemeClr>
              </a:solidFill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8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C63133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cs.com/holistic-elderly-care-the-future-is-now" TargetMode="External"/><Relationship Id="rId2" Type="http://schemas.openxmlformats.org/officeDocument/2006/relationships/hyperlink" Target="https://www.tcs.com/tcs-clever-energy-management-solution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tcs.com/tcs-digifleet" TargetMode="External"/><Relationship Id="rId4" Type="http://schemas.openxmlformats.org/officeDocument/2006/relationships/hyperlink" Target="https://www.tcs.com/helping-seniors-shine-on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ONEM2M_SSC@LIST.ONEM2M.ORG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oneM2M SSC 11 Agenda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1</a:t>
            </a:fld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477536" y="4691201"/>
            <a:ext cx="9144000" cy="165576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latin typeface="Myriad Pro"/>
              </a:rPr>
              <a:t>2/24/2022</a:t>
            </a:r>
          </a:p>
          <a:p>
            <a:r>
              <a:rPr lang="en-US" dirty="0">
                <a:latin typeface="Myriad Pro"/>
              </a:rPr>
              <a:t>Dale Seed</a:t>
            </a:r>
          </a:p>
          <a:p>
            <a:r>
              <a:rPr lang="en-US" dirty="0">
                <a:latin typeface="Myriad Pro"/>
              </a:rPr>
              <a:t>SSC Convenor</a:t>
            </a:r>
          </a:p>
          <a:p>
            <a:r>
              <a:rPr lang="en-US" dirty="0">
                <a:latin typeface="Myriad Pro"/>
              </a:rPr>
              <a:t>Convida Wireless</a:t>
            </a:r>
          </a:p>
        </p:txBody>
      </p:sp>
    </p:spTree>
    <p:extLst>
      <p:ext uri="{BB962C8B-B14F-4D97-AF65-F5344CB8AC3E}">
        <p14:creationId xmlns:p14="http://schemas.microsoft.com/office/powerpoint/2010/main" val="3547558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B0CA7-2701-43B2-A83C-C86CC8620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9642730" cy="1173570"/>
          </a:xfrm>
        </p:spPr>
        <p:txBody>
          <a:bodyPr>
            <a:normAutofit/>
          </a:bodyPr>
          <a:lstStyle/>
          <a:p>
            <a:r>
              <a:rPr lang="en-US" dirty="0">
                <a:latin typeface="Myriad Pro"/>
              </a:rPr>
              <a:t>Agenda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55B0-C16A-4BA7-9160-2B7ECDF62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latin typeface="Myriad Pro"/>
              </a:rPr>
              <a:t>New attendee introductions </a:t>
            </a:r>
          </a:p>
          <a:p>
            <a:r>
              <a:rPr lang="en-US" dirty="0"/>
              <a:t>Recap of 2021 SSC Accomplishments</a:t>
            </a:r>
          </a:p>
          <a:p>
            <a:r>
              <a:rPr lang="en-US" dirty="0">
                <a:latin typeface="Myriad Pro"/>
              </a:rPr>
              <a:t>SSC 2022 workplan discussion</a:t>
            </a:r>
          </a:p>
          <a:p>
            <a:r>
              <a:rPr lang="en-US" dirty="0">
                <a:latin typeface="Myriad Pro"/>
              </a:rPr>
              <a:t>IoT sustainability case studies</a:t>
            </a:r>
          </a:p>
          <a:p>
            <a:pPr lvl="1"/>
            <a:r>
              <a:rPr lang="en-US" dirty="0">
                <a:solidFill>
                  <a:srgbClr val="C00000"/>
                </a:solidFill>
                <a:latin typeface="Myriad Pro"/>
              </a:rPr>
              <a:t>oneM2M case study – SSC-2022-0002</a:t>
            </a:r>
          </a:p>
        </p:txBody>
      </p:sp>
    </p:spTree>
    <p:extLst>
      <p:ext uri="{BB962C8B-B14F-4D97-AF65-F5344CB8AC3E}">
        <p14:creationId xmlns:p14="http://schemas.microsoft.com/office/powerpoint/2010/main" val="175556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BFAC06-1EAB-4C53-BEFB-D31DEDEFE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5" y="0"/>
            <a:ext cx="10828935" cy="1173570"/>
          </a:xfrm>
        </p:spPr>
        <p:txBody>
          <a:bodyPr>
            <a:noAutofit/>
          </a:bodyPr>
          <a:lstStyle/>
          <a:p>
            <a:r>
              <a:rPr lang="en-GB" sz="3400" dirty="0"/>
              <a:t>Recap of oneM2M Sustainability Sub-committee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5133F05-8868-4D01-858D-B059B3461816}"/>
              </a:ext>
            </a:extLst>
          </p:cNvPr>
          <p:cNvSpPr/>
          <p:nvPr/>
        </p:nvSpPr>
        <p:spPr>
          <a:xfrm>
            <a:off x="504494" y="1397675"/>
            <a:ext cx="2039007" cy="2031325"/>
          </a:xfrm>
          <a:prstGeom prst="roundRect">
            <a:avLst>
              <a:gd name="adj" fmla="val 41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Objectives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7D824A3-B2E4-44DF-836B-ED00B34D3F2E}"/>
              </a:ext>
            </a:extLst>
          </p:cNvPr>
          <p:cNvSpPr/>
          <p:nvPr/>
        </p:nvSpPr>
        <p:spPr>
          <a:xfrm>
            <a:off x="504495" y="4094259"/>
            <a:ext cx="2039007" cy="1955091"/>
          </a:xfrm>
          <a:prstGeom prst="roundRect">
            <a:avLst>
              <a:gd name="adj" fmla="val 41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Approach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8094DB-40BE-4C7A-813E-4FFECB525A83}"/>
              </a:ext>
            </a:extLst>
          </p:cNvPr>
          <p:cNvSpPr txBox="1"/>
          <p:nvPr/>
        </p:nvSpPr>
        <p:spPr>
          <a:xfrm>
            <a:off x="2662426" y="1397674"/>
            <a:ext cx="9474326" cy="203132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Myriad Pro" panose="020B0503030403020204" charset="0"/>
                <a:ea typeface="+mn-lt"/>
                <a:cs typeface="+mn-lt"/>
              </a:rPr>
              <a:t>Advocate the role that IoT and the oneM2M standard have with respect to sustainability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Myriad Pro" panose="020B0503030403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Myriad Pro" panose="020B0503030403020204" charset="0"/>
              </a:rPr>
              <a:t>Create a market-responsive forum to promote the oneM2M standard externally</a:t>
            </a:r>
            <a:endParaRPr lang="en-GB" dirty="0">
              <a:latin typeface="Myriad Pro" panose="020B0503030403020204" charset="0"/>
              <a:cs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Myriad Pro" panose="020B0503030403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Myriad Pro" panose="020B0503030403020204" charset="0"/>
              </a:rPr>
              <a:t>Recruit new participants to oneM2M activities, going beyond standardization experts</a:t>
            </a:r>
            <a:endParaRPr lang="en-GB" dirty="0">
              <a:latin typeface="Myriad Pro" panose="020B0503030403020204" charset="0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Myriad Pro" panose="020B0503030403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Myriad Pro" panose="020B0503030403020204" charset="0"/>
              </a:rPr>
              <a:t>Identify requirements that may feed into oneM2M working group activities</a:t>
            </a:r>
            <a:endParaRPr lang="en-GB" dirty="0">
              <a:latin typeface="Myriad Pro" panose="020B0503030403020204" charset="0"/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BA6B1D-45FD-4303-BC01-4840C9ED9492}"/>
              </a:ext>
            </a:extLst>
          </p:cNvPr>
          <p:cNvSpPr txBox="1"/>
          <p:nvPr/>
        </p:nvSpPr>
        <p:spPr>
          <a:xfrm>
            <a:off x="2662426" y="4094259"/>
            <a:ext cx="928273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Myriad Pro" panose="020B0503030403020204" charset="0"/>
              </a:rPr>
              <a:t>Demonstrate a strategic commitment to sustainability via a dedicated oneM2M sub-committee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Myriad Pro" panose="020B0503030403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Myriad Pro" panose="020B0503030403020204" charset="0"/>
              </a:rPr>
              <a:t>Sub-committee will generate various content (webinars, articles, blogs, tweets, videos, etc.):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latin typeface="Myriad Pro" panose="020B0503030403020204" charset="0"/>
              </a:rPr>
              <a:t>the role of IoT in enabling sustainability, leveraging oneM2M deployment examples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latin typeface="Myriad Pro" panose="020B0503030403020204" charset="0"/>
              </a:rPr>
              <a:t>oneM2M capabilities that enable sustainability (network resource management, messaging scheduling for efficient communications etc.)</a:t>
            </a:r>
          </a:p>
        </p:txBody>
      </p:sp>
    </p:spTree>
    <p:extLst>
      <p:ext uri="{BB962C8B-B14F-4D97-AF65-F5344CB8AC3E}">
        <p14:creationId xmlns:p14="http://schemas.microsoft.com/office/powerpoint/2010/main" val="2882660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C402A-5EA5-480E-8588-081991189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10157813" cy="1173570"/>
          </a:xfrm>
        </p:spPr>
        <p:txBody>
          <a:bodyPr>
            <a:normAutofit/>
          </a:bodyPr>
          <a:lstStyle/>
          <a:p>
            <a:r>
              <a:rPr lang="en-US" dirty="0"/>
              <a:t>Recap of 2021 SSC Accomplishments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2315E-CE9C-434A-85BC-E31DA45F5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IoT Sustainability White Paper was published</a:t>
            </a:r>
          </a:p>
          <a:p>
            <a:r>
              <a:rPr lang="en-US" dirty="0"/>
              <a:t>IoT Sustainability Webinar was organized and held</a:t>
            </a:r>
          </a:p>
          <a:p>
            <a:r>
              <a:rPr lang="en-US" dirty="0"/>
              <a:t>5 Speaking events were supported by SSC participants</a:t>
            </a:r>
          </a:p>
          <a:p>
            <a:r>
              <a:rPr lang="en-US" dirty="0"/>
              <a:t>4 articles on IoT sustainability were published  </a:t>
            </a:r>
          </a:p>
          <a:p>
            <a:r>
              <a:rPr lang="en-US" dirty="0"/>
              <a:t>4 Executive Viewpoint Interviews regarding IoT sustainability topics were conducted and published </a:t>
            </a:r>
          </a:p>
          <a:p>
            <a:r>
              <a:rPr lang="en-US" dirty="0"/>
              <a:t>3 Liaisons were initiated with other sustainability focused groups in other organizations (AIOTI Digital for Green, NGA Green G, NGMN Green Future Networks)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921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C402A-5EA5-480E-8588-081991189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2022 SSC Workplan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2315E-CE9C-434A-85BC-E31DA45F5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330036"/>
            <a:ext cx="10515600" cy="496423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Sustainability case study of the oneM2M standard </a:t>
            </a:r>
          </a:p>
          <a:p>
            <a:pPr lvl="1"/>
            <a:r>
              <a:rPr lang="en-US" dirty="0"/>
              <a:t>Increase awareness of the standard’s current set of features that can enable more sustainable IoT deployments </a:t>
            </a:r>
          </a:p>
          <a:p>
            <a:pPr lvl="1"/>
            <a:r>
              <a:rPr lang="en-US" dirty="0"/>
              <a:t>Identify opportunities to further enhance and improve the oneM2M standard with sustainability minded features.</a:t>
            </a:r>
          </a:p>
          <a:p>
            <a:pPr>
              <a:lnSpc>
                <a:spcPct val="160000"/>
              </a:lnSpc>
            </a:pPr>
            <a:r>
              <a:rPr lang="en-US" dirty="0"/>
              <a:t>Sustainability case studies of real-world IoT deployments 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Evaluate both oneM2M and non-oneM2M based IoT deployments to identify sustainability strengths and weaknesses</a:t>
            </a:r>
          </a:p>
          <a:p>
            <a:r>
              <a:rPr lang="en-US" dirty="0"/>
              <a:t>Share case study findings with the oneM2M TP as well as externally via white paper, liaisons, webinars, articles and speaking engagement opportunities</a:t>
            </a:r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rgbClr val="C00000"/>
                </a:solidFill>
              </a:rPr>
              <a:t>Other suggestions?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945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BB571-B666-46BF-9FB0-E6EFB638DC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055" y="1438181"/>
            <a:ext cx="9380091" cy="4999563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sz="3000" dirty="0">
                <a:latin typeface="Myriad Pro"/>
              </a:rPr>
              <a:t>Aspect #1 – Review of oneM2M specifications to identify aspects/features that are already well-aligned with IoT sustainability and that can provide value-add sustainability.</a:t>
            </a:r>
          </a:p>
          <a:p>
            <a:pPr lvl="1"/>
            <a:r>
              <a:rPr lang="en-US" sz="2600" dirty="0">
                <a:latin typeface="Myriad Pro"/>
              </a:rPr>
              <a:t>E.g., Aspects/features that can make IoT deployments more sustainable</a:t>
            </a:r>
          </a:p>
          <a:p>
            <a:pPr lvl="1"/>
            <a:r>
              <a:rPr lang="en-US" sz="2600" dirty="0">
                <a:latin typeface="Myriad Pro"/>
              </a:rPr>
              <a:t>E.g., Aspects/features that can help society reach sustainability goals</a:t>
            </a:r>
          </a:p>
          <a:p>
            <a:endParaRPr lang="en-US" dirty="0">
              <a:latin typeface="Myriad Pro"/>
            </a:endParaRPr>
          </a:p>
          <a:p>
            <a:r>
              <a:rPr lang="en-US" sz="3000" dirty="0">
                <a:latin typeface="Myriad Pro"/>
              </a:rPr>
              <a:t>Aspect #2 - Review of oneM2M specifications to identify aspects/features where there may be opportunities for further improvements / enhancements to enable implementations of the standard to be deployed more sustainably or to enable the standard to further help society meet its sustainability goals.</a:t>
            </a:r>
          </a:p>
          <a:p>
            <a:pPr marL="457200" lvl="1" indent="0">
              <a:buNone/>
            </a:pPr>
            <a:endParaRPr lang="en-US" sz="2600" dirty="0">
              <a:latin typeface="Myriad Pro"/>
            </a:endParaRPr>
          </a:p>
          <a:p>
            <a:pPr lvl="1"/>
            <a:endParaRPr lang="en-US" dirty="0">
              <a:latin typeface="Myriad Pro"/>
            </a:endParaRP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Latest version of case study – SSC-2022-0002</a:t>
            </a: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C63133"/>
                </a:solidFill>
                <a:latin typeface="Arial" panose="020B0604020202020204" pitchFamily="34" charset="0"/>
              </a:rPr>
              <a:t>Point-of-Contact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</a:rPr>
              <a:t> – Dale Seed &lt;dale.seed@interdigtial.com&gt;</a:t>
            </a: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Myriad Pro"/>
            </a:endParaRPr>
          </a:p>
          <a:p>
            <a:pPr marL="457200" lvl="1" indent="0">
              <a:buNone/>
            </a:pPr>
            <a:endParaRPr lang="en-US" dirty="0">
              <a:latin typeface="Myriad Pro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5C8306D-F11D-41C6-BE4D-8176C8557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9737980" cy="1173570"/>
          </a:xfrm>
        </p:spPr>
        <p:txBody>
          <a:bodyPr>
            <a:normAutofit/>
          </a:bodyPr>
          <a:lstStyle/>
          <a:p>
            <a:r>
              <a:rPr lang="en-US" dirty="0">
                <a:latin typeface="Myriad Pro"/>
              </a:rPr>
              <a:t>oneM2M standard case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380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6134D-C520-4852-B65D-7B7268F23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9452230" cy="117357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Myriad Pro"/>
              </a:rPr>
              <a:t>Real-world IoT deployment case study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BB571-B666-46BF-9FB0-E6EFB638DC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2642" y="1469674"/>
            <a:ext cx="1003434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Myriad Pro"/>
              </a:rPr>
              <a:t>TCS IoT centric solutions: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US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Energy management solution – TCS Clever Energy  - (</a:t>
            </a:r>
            <a:r>
              <a:rPr lang="en-US" sz="1900" dirty="0"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US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en-US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US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Elderly care – Shine Senior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–</a:t>
            </a:r>
            <a:r>
              <a:rPr lang="en-US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en-US" sz="1900" dirty="0"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US" sz="1900" dirty="0">
                <a:latin typeface="Arial" panose="020B0604020202020204" pitchFamily="34" charset="0"/>
              </a:rPr>
              <a:t>, </a:t>
            </a:r>
            <a:r>
              <a:rPr lang="en-US" sz="1900" dirty="0"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US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US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Fleet management solution – (</a:t>
            </a:r>
            <a:r>
              <a:rPr lang="en-US" sz="1900" dirty="0"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US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</a:p>
          <a:p>
            <a:pPr marL="457200" lvl="1" indent="0">
              <a:spcBef>
                <a:spcPts val="0"/>
              </a:spcBef>
              <a:buNone/>
              <a:tabLst>
                <a:tab pos="457200" algn="l"/>
              </a:tabLst>
            </a:pPr>
            <a:endParaRPr lang="en-US" dirty="0">
              <a:solidFill>
                <a:schemeClr val="tx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tabLst>
                <a:tab pos="457200" algn="l"/>
              </a:tabLst>
            </a:pPr>
            <a:r>
              <a:rPr lang="en-US" sz="1800" dirty="0">
                <a:solidFill>
                  <a:srgbClr val="C63133"/>
                </a:solidFill>
                <a:latin typeface="Arial" panose="020B0604020202020204" pitchFamily="34" charset="0"/>
              </a:rPr>
              <a:t>Point-of-Contact</a:t>
            </a:r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</a:rPr>
              <a:t> - ANAND </a:t>
            </a:r>
            <a:r>
              <a:rPr lang="en-US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SAMPATHRAMAN &lt;</a:t>
            </a:r>
            <a:r>
              <a:rPr lang="en-US" sz="2200" dirty="0">
                <a:latin typeface="Arial" panose="020B0604020202020204" pitchFamily="34" charset="0"/>
              </a:rPr>
              <a:t>sampathraman.anand@tcs.com</a:t>
            </a:r>
            <a:r>
              <a:rPr lang="en-US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&gt;</a:t>
            </a:r>
          </a:p>
          <a:p>
            <a:pPr marL="914400" lvl="2" indent="0">
              <a:spcBef>
                <a:spcPts val="0"/>
              </a:spcBef>
              <a:buNone/>
              <a:tabLst>
                <a:tab pos="457200" algn="l"/>
              </a:tabLst>
            </a:pPr>
            <a:endParaRPr lang="en-US" sz="2400" dirty="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102569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B0CA7-2701-43B2-A83C-C86CC8620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9642730" cy="1173570"/>
          </a:xfrm>
        </p:spPr>
        <p:txBody>
          <a:bodyPr>
            <a:normAutofit/>
          </a:bodyPr>
          <a:lstStyle/>
          <a:p>
            <a:r>
              <a:rPr lang="en-US" dirty="0">
                <a:latin typeface="Myriad Pro"/>
              </a:rPr>
              <a:t>Help get the word out about SSC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55B0-C16A-4BA7-9160-2B7ECDF62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412536"/>
            <a:ext cx="11256886" cy="489590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>
                <a:latin typeface="Myriad Pro"/>
              </a:rPr>
              <a:t>Looking for </a:t>
            </a:r>
            <a:r>
              <a:rPr lang="en-US" dirty="0"/>
              <a:t>real-world IoT deployments case study participants</a:t>
            </a:r>
          </a:p>
          <a:p>
            <a:pPr lvl="1"/>
            <a:r>
              <a:rPr lang="en-US" dirty="0"/>
              <a:t>Both oneM2M and non-oneM2M deployments are encouraged and welcome </a:t>
            </a:r>
          </a:p>
          <a:p>
            <a:pPr lvl="1"/>
            <a:r>
              <a:rPr lang="en-US" dirty="0">
                <a:latin typeface="Myriad Pro"/>
              </a:rPr>
              <a:t>Participation is open to oneM2M and non-oneM2M members</a:t>
            </a:r>
          </a:p>
          <a:p>
            <a:pPr marL="0" indent="0">
              <a:buNone/>
            </a:pPr>
            <a:endParaRPr lang="en-US" dirty="0">
              <a:latin typeface="Myriad Pro"/>
            </a:endParaRPr>
          </a:p>
          <a:p>
            <a:r>
              <a:rPr lang="en-US" dirty="0"/>
              <a:t>SSC email list - </a:t>
            </a:r>
            <a:r>
              <a:rPr lang="en-US" dirty="0">
                <a:hlinkClick r:id="rId2"/>
              </a:rPr>
              <a:t>ONEM2M_SSC@LIST.ONEM2M.ORG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>
              <a:latin typeface="Myriad Pro"/>
            </a:endParaRPr>
          </a:p>
          <a:p>
            <a:r>
              <a:rPr lang="en-US" dirty="0">
                <a:latin typeface="Myriad Pro"/>
              </a:rPr>
              <a:t>2022 Meeting Schedule</a:t>
            </a:r>
          </a:p>
          <a:p>
            <a:pPr lvl="1"/>
            <a:r>
              <a:rPr lang="en-US" dirty="0">
                <a:latin typeface="Myriad Pro"/>
              </a:rPr>
              <a:t>SSC 11 - Thurs Feb 24 – 1-2pm UTC</a:t>
            </a:r>
          </a:p>
          <a:p>
            <a:pPr lvl="1"/>
            <a:r>
              <a:rPr lang="en-US" dirty="0">
                <a:latin typeface="Myriad Pro"/>
              </a:rPr>
              <a:t>SSC 12 - Thurs Apr 28 - 1-2pm UTC</a:t>
            </a:r>
          </a:p>
          <a:p>
            <a:pPr lvl="1"/>
            <a:r>
              <a:rPr lang="en-US" dirty="0">
                <a:latin typeface="Myriad Pro"/>
              </a:rPr>
              <a:t>SSC 13 - Thurs Jun 23 - 1-2pm UTC</a:t>
            </a:r>
          </a:p>
          <a:p>
            <a:pPr lvl="1"/>
            <a:r>
              <a:rPr lang="en-US" dirty="0">
                <a:latin typeface="Myriad Pro"/>
              </a:rPr>
              <a:t>SSC 14 - Thurs Aug 18 - 1-2pm UTC</a:t>
            </a:r>
          </a:p>
          <a:p>
            <a:pPr lvl="1"/>
            <a:r>
              <a:rPr lang="en-US" dirty="0">
                <a:latin typeface="Myriad Pro"/>
              </a:rPr>
              <a:t>SSC 15 - Thurs Oct 20 - 1-2pm UTC</a:t>
            </a:r>
          </a:p>
          <a:p>
            <a:pPr lvl="1"/>
            <a:r>
              <a:rPr lang="en-US" dirty="0">
                <a:latin typeface="Myriad Pro"/>
              </a:rPr>
              <a:t>SSC 16 - Thurs Dec 15 - 1-2pm UTC</a:t>
            </a:r>
          </a:p>
          <a:p>
            <a:pPr lvl="2"/>
            <a:endParaRPr lang="en-US" sz="1600" dirty="0">
              <a:solidFill>
                <a:srgbClr val="C00000"/>
              </a:solidFill>
              <a:latin typeface="Myriad Pro"/>
            </a:endParaRPr>
          </a:p>
          <a:p>
            <a:endParaRPr lang="en-US" dirty="0">
              <a:latin typeface="Myriad Pro"/>
            </a:endParaRPr>
          </a:p>
          <a:p>
            <a:endParaRPr lang="en-US" dirty="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428356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ne2m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8D3E02FD7B7947A33757BBEDEE0A0E" ma:contentTypeVersion="4" ma:contentTypeDescription="Create a new document." ma:contentTypeScope="" ma:versionID="6dcee11e1442f09427431f02d2a90c60">
  <xsd:schema xmlns:xsd="http://www.w3.org/2001/XMLSchema" xmlns:xs="http://www.w3.org/2001/XMLSchema" xmlns:p="http://schemas.microsoft.com/office/2006/metadata/properties" xmlns:ns2="d5f99dd6-2482-4904-94c2-fb6dcddcc6b7" targetNamespace="http://schemas.microsoft.com/office/2006/metadata/properties" ma:root="true" ma:fieldsID="5e2a2a2ef96ce1176ec6d9087c0ffa5c" ns2:_="">
    <xsd:import namespace="d5f99dd6-2482-4904-94c2-fb6dcddcc6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f99dd6-2482-4904-94c2-fb6dcddcc6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7329974-4425-4489-ACCA-8193D30BDE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863F89-07EB-4D08-8994-AEF92304BF8C}">
  <ds:schemaRefs>
    <ds:schemaRef ds:uri="d5f99dd6-2482-4904-94c2-fb6dcddcc6b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129016B-9184-443E-918E-F35B496509CA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  <ds:schemaRef ds:uri="d5f99dd6-2482-4904-94c2-fb6dcddcc6b7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5529</TotalTime>
  <Words>588</Words>
  <Application>Microsoft Office PowerPoint</Application>
  <PresentationFormat>Widescreen</PresentationFormat>
  <Paragraphs>76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Myriad Pro</vt:lpstr>
      <vt:lpstr>Myriad Pro Light</vt:lpstr>
      <vt:lpstr>Office Theme</vt:lpstr>
      <vt:lpstr>oneM2M SSC 11 Agenda</vt:lpstr>
      <vt:lpstr>Agenda</vt:lpstr>
      <vt:lpstr>Recap of oneM2M Sustainability Sub-committee</vt:lpstr>
      <vt:lpstr>Recap of 2021 SSC Accomplishments</vt:lpstr>
      <vt:lpstr>2022 SSC Workplan Discussion</vt:lpstr>
      <vt:lpstr>oneM2M standard case study</vt:lpstr>
      <vt:lpstr>Real-world IoT deployment case study </vt:lpstr>
      <vt:lpstr>Help get the word out about SSC</vt:lpstr>
    </vt:vector>
  </TitlesOfParts>
  <Company>iconectiv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Swedlund, Nils</dc:creator>
  <cp:lastModifiedBy>Dale Seed</cp:lastModifiedBy>
  <cp:revision>88</cp:revision>
  <dcterms:created xsi:type="dcterms:W3CDTF">2017-09-21T15:46:31Z</dcterms:created>
  <dcterms:modified xsi:type="dcterms:W3CDTF">2022-02-23T13:54:54Z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0x0101004C8D3E02FD7B7947A33757BBEDEE0A0E</vt:lpwstr>
  </property>
</Properties>
</file>