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2" r:id="rId5"/>
    <p:sldMasterId id="2147483665" r:id="rId6"/>
  </p:sldMasterIdLst>
  <p:notesMasterIdLst>
    <p:notesMasterId r:id="rId34"/>
  </p:notesMasterIdLst>
  <p:sldIdLst>
    <p:sldId id="262" r:id="rId7"/>
    <p:sldId id="315" r:id="rId8"/>
    <p:sldId id="343" r:id="rId9"/>
    <p:sldId id="682" r:id="rId10"/>
    <p:sldId id="688" r:id="rId11"/>
    <p:sldId id="679" r:id="rId12"/>
    <p:sldId id="346" r:id="rId13"/>
    <p:sldId id="681" r:id="rId14"/>
    <p:sldId id="345" r:id="rId15"/>
    <p:sldId id="680" r:id="rId16"/>
    <p:sldId id="347" r:id="rId17"/>
    <p:sldId id="677" r:id="rId18"/>
    <p:sldId id="684" r:id="rId19"/>
    <p:sldId id="689" r:id="rId20"/>
    <p:sldId id="685" r:id="rId21"/>
    <p:sldId id="690" r:id="rId22"/>
    <p:sldId id="687" r:id="rId23"/>
    <p:sldId id="691" r:id="rId24"/>
    <p:sldId id="692" r:id="rId25"/>
    <p:sldId id="693" r:id="rId26"/>
    <p:sldId id="694" r:id="rId27"/>
    <p:sldId id="695" r:id="rId28"/>
    <p:sldId id="697" r:id="rId29"/>
    <p:sldId id="698" r:id="rId30"/>
    <p:sldId id="699" r:id="rId31"/>
    <p:sldId id="683" r:id="rId32"/>
    <p:sldId id="316"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Myriad Pro" panose="020B0503030403020204" charset="0"/>
      <p:regular r:id="rId39"/>
      <p:bold r:id="rId40"/>
      <p:italic r:id="rId41"/>
      <p:boldItalic r:id="rId42"/>
    </p:embeddedFont>
    <p:embeddedFont>
      <p:font typeface="Myriad Pro Light" panose="020B040303040302020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81F"/>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23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19-02-2022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97563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2/19/2022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27343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2/19/2022</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44055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596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3812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870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74132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50644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2/19/2022</a:t>
            </a:fld>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05143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2/19/2022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53704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2/19/2022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87766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683616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vl1pPr>
          </a:lstStyle>
          <a:p>
            <a:pPr lvl="0"/>
            <a:r>
              <a:rPr lang="fr-FR"/>
              <a:t>Modifiez le style du titre</a:t>
            </a:r>
            <a:endParaRPr lang="en-US" dirty="0"/>
          </a:p>
        </p:txBody>
      </p:sp>
    </p:spTree>
    <p:extLst>
      <p:ext uri="{BB962C8B-B14F-4D97-AF65-F5344CB8AC3E}">
        <p14:creationId xmlns:p14="http://schemas.microsoft.com/office/powerpoint/2010/main" val="14214809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2/19/2022</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2/19/2022</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2/19/2022</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2/19/2022</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2/19/2022</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8241" y="105845"/>
            <a:ext cx="1325890" cy="904091"/>
          </a:xfrm>
          <a:prstGeom prst="rect">
            <a:avLst/>
          </a:prstGeom>
        </p:spPr>
      </p:pic>
      <p:sp>
        <p:nvSpPr>
          <p:cNvPr id="9" name="Rectangle 8"/>
          <p:cNvSpPr/>
          <p:nvPr/>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
        <p:nvSpPr>
          <p:cNvPr id="11" name="文本框 10"/>
          <p:cNvSpPr txBox="1"/>
          <p:nvPr/>
        </p:nvSpPr>
        <p:spPr>
          <a:xfrm>
            <a:off x="5592496" y="6599958"/>
            <a:ext cx="1088136" cy="230832"/>
          </a:xfrm>
          <a:prstGeom prst="rect">
            <a:avLst/>
          </a:prstGeom>
          <a:solidFill>
            <a:schemeClr val="bg1"/>
          </a:solidFill>
        </p:spPr>
        <p:txBody>
          <a:bodyPr wrap="square" rtlCol="0">
            <a:spAutoFit/>
          </a:bodyPr>
          <a:lstStyle/>
          <a:p>
            <a:r>
              <a:rPr lang="en-US" altLang="zh-CN" sz="900" dirty="0"/>
              <a:t>©</a:t>
            </a:r>
            <a:r>
              <a:rPr lang="en-US" altLang="zh-CN" sz="900" baseline="0" dirty="0"/>
              <a:t> 2020 oneM2M</a:t>
            </a:r>
            <a:endParaRPr lang="zh-CN" altLang="en-US" sz="900" dirty="0"/>
          </a:p>
        </p:txBody>
      </p:sp>
      <p:sp>
        <p:nvSpPr>
          <p:cNvPr id="12"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14"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4808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Lst>
  <p:txStyles>
    <p:titleStyle>
      <a:lvl1pPr algn="l" defTabSz="914400" rtl="0" eaLnBrk="1" latinLnBrk="0" hangingPunct="1">
        <a:lnSpc>
          <a:spcPct val="90000"/>
        </a:lnSpc>
        <a:spcBef>
          <a:spcPct val="0"/>
        </a:spcBef>
        <a:buNone/>
        <a:defRPr sz="2800" b="1" kern="1200">
          <a:solidFill>
            <a:srgbClr val="C6313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84247"/>
            <a:ext cx="979755"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3395421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jpeg"/><Relationship Id="rId3" Type="http://schemas.microsoft.com/office/2007/relationships/hdphoto" Target="../media/hdphoto3.wdp"/><Relationship Id="rId7" Type="http://schemas.microsoft.com/office/2007/relationships/hdphoto" Target="../media/hdphoto4.wdp"/><Relationship Id="rId12"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5.png"/><Relationship Id="rId5" Type="http://schemas.microsoft.com/office/2007/relationships/hdphoto" Target="../media/hdphoto2.wdp"/><Relationship Id="rId10" Type="http://schemas.openxmlformats.org/officeDocument/2006/relationships/image" Target="../media/image12.jpeg"/><Relationship Id="rId4" Type="http://schemas.openxmlformats.org/officeDocument/2006/relationships/image" Target="../media/image6.png"/><Relationship Id="rId9"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3.wdp"/><Relationship Id="rId7" Type="http://schemas.microsoft.com/office/2007/relationships/hdphoto" Target="../media/hdphoto4.wdp"/><Relationship Id="rId12"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1.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6.png"/><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1.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6.png"/><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3.wdp"/><Relationship Id="rId7" Type="http://schemas.microsoft.com/office/2007/relationships/hdphoto" Target="../media/hdphoto4.wdp"/><Relationship Id="rId12"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1.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6.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1444" y="1454870"/>
            <a:ext cx="11296184" cy="2387600"/>
          </a:xfrm>
        </p:spPr>
        <p:txBody>
          <a:bodyPr>
            <a:normAutofit/>
          </a:bodyPr>
          <a:lstStyle/>
          <a:p>
            <a:r>
              <a:rPr lang="en-US" sz="5400" dirty="0"/>
              <a:t>oneM2M Sustainability </a:t>
            </a:r>
            <a:br>
              <a:rPr lang="en-US" sz="5400" dirty="0"/>
            </a:br>
            <a:r>
              <a:rPr lang="en-US" sz="5400" dirty="0"/>
              <a:t>Case Study</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latin typeface="Myriad Pro"/>
              </a:rPr>
              <a:t>2/24/2022</a:t>
            </a:r>
          </a:p>
          <a:p>
            <a:r>
              <a:rPr lang="en-US" dirty="0">
                <a:latin typeface="Myriad Pro"/>
              </a:rPr>
              <a:t>Dale Seed</a:t>
            </a:r>
          </a:p>
          <a:p>
            <a:r>
              <a:rPr lang="en-US" dirty="0">
                <a:latin typeface="Myriad Pro"/>
              </a:rPr>
              <a:t>Convida Wireless</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840232" y="1395959"/>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1830857" y="5224133"/>
            <a:ext cx="7924799" cy="1191929"/>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Feature: Service layer detects time synchronization offset issues with devices and compensates for this offset by adjusting timestamp information within the messages to/from these devices.  </a:t>
            </a:r>
          </a:p>
          <a:p>
            <a:endParaRPr lang="en-US" sz="1100" b="1" dirty="0">
              <a:solidFill>
                <a:schemeClr val="bg1"/>
              </a:solidFill>
              <a:latin typeface="Arial" panose="020B0604020202020204"/>
            </a:endParaRPr>
          </a:p>
          <a:p>
            <a:r>
              <a:rPr lang="en-US" sz="1100" b="1" dirty="0">
                <a:solidFill>
                  <a:schemeClr val="bg1"/>
                </a:solidFill>
                <a:latin typeface="Arial" panose="020B0604020202020204"/>
              </a:rPr>
              <a:t>Sustainability Impact: Complexity and overhead of performing time synchronization operations by devices themselves can be offloaded to the service layer to perform. This helps keep devices simple and streamlined such that they consume less energy.</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5689178" y="4634028"/>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50EFF7B6-D158-4672-8151-FE286186F174}"/>
              </a:ext>
            </a:extLst>
          </p:cNvPr>
          <p:cNvSpPr txBox="1">
            <a:spLocks/>
          </p:cNvSpPr>
          <p:nvPr/>
        </p:nvSpPr>
        <p:spPr>
          <a:xfrm>
            <a:off x="350982" y="-121622"/>
            <a:ext cx="106523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C63133"/>
                </a:solidFill>
                <a:latin typeface="+mj-lt"/>
                <a:ea typeface="+mj-ea"/>
                <a:cs typeface="+mj-cs"/>
              </a:defRPr>
            </a:lvl1pPr>
          </a:lstStyle>
          <a:p>
            <a:r>
              <a:rPr lang="en-US" sz="3600" dirty="0">
                <a:solidFill>
                  <a:srgbClr val="C00000"/>
                </a:solidFill>
              </a:rPr>
              <a:t>3. Time synchronization management</a:t>
            </a:r>
          </a:p>
        </p:txBody>
      </p:sp>
    </p:spTree>
    <p:extLst>
      <p:ext uri="{BB962C8B-B14F-4D97-AF65-F5344CB8AC3E}">
        <p14:creationId xmlns:p14="http://schemas.microsoft.com/office/powerpoint/2010/main" val="60699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0" y="0"/>
            <a:ext cx="10307782" cy="1173570"/>
          </a:xfrm>
        </p:spPr>
        <p:txBody>
          <a:bodyPr>
            <a:noAutofit/>
          </a:bodyPr>
          <a:lstStyle/>
          <a:p>
            <a:pPr algn="ctr"/>
            <a:r>
              <a:rPr lang="en-US" sz="3600" dirty="0"/>
              <a:t>3. Time synchronization management</a:t>
            </a:r>
          </a:p>
        </p:txBody>
      </p:sp>
      <p:cxnSp>
        <p:nvCxnSpPr>
          <p:cNvPr id="8" name="Elbow Connector 31">
            <a:extLst>
              <a:ext uri="{FF2B5EF4-FFF2-40B4-BE49-F238E27FC236}">
                <a16:creationId xmlns:a16="http://schemas.microsoft.com/office/drawing/2014/main" id="{E82F6ACC-8E2B-49BD-ADE0-82EACC034565}"/>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9" name="Elbow Connector 33">
            <a:extLst>
              <a:ext uri="{FF2B5EF4-FFF2-40B4-BE49-F238E27FC236}">
                <a16:creationId xmlns:a16="http://schemas.microsoft.com/office/drawing/2014/main" id="{D163F40F-F549-4EBB-AE93-9BB084368BFF}"/>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2EDCD138-D699-4A6B-A1B4-D82CC2E6FDC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0EFE1E7-5FE1-48AE-A2A4-DE1A965E90B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7" name="Elbow Connector 16">
            <a:extLst>
              <a:ext uri="{FF2B5EF4-FFF2-40B4-BE49-F238E27FC236}">
                <a16:creationId xmlns:a16="http://schemas.microsoft.com/office/drawing/2014/main" id="{C8AB7B71-4DB0-42C7-941B-AA1871DA5CBE}"/>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FC2DF4-6795-4C16-8F47-C04EE40ACF83}"/>
              </a:ext>
            </a:extLst>
          </p:cNvPr>
          <p:cNvGrpSpPr/>
          <p:nvPr/>
        </p:nvGrpSpPr>
        <p:grpSpPr>
          <a:xfrm>
            <a:off x="495053" y="1590017"/>
            <a:ext cx="1557238" cy="1348605"/>
            <a:chOff x="378526" y="882157"/>
            <a:chExt cx="2006400" cy="1852730"/>
          </a:xfrm>
        </p:grpSpPr>
        <p:pic>
          <p:nvPicPr>
            <p:cNvPr id="10" name="Picture 2">
              <a:extLst>
                <a:ext uri="{FF2B5EF4-FFF2-40B4-BE49-F238E27FC236}">
                  <a16:creationId xmlns:a16="http://schemas.microsoft.com/office/drawing/2014/main" id="{E77B5640-1012-4CD2-A50F-463A32D8DD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6093999-5334-4F59-9EAD-86E7FEB1D579}"/>
                </a:ext>
              </a:extLst>
            </p:cNvPr>
            <p:cNvGrpSpPr/>
            <p:nvPr/>
          </p:nvGrpSpPr>
          <p:grpSpPr>
            <a:xfrm>
              <a:off x="505802" y="2082098"/>
              <a:ext cx="718865" cy="652789"/>
              <a:chOff x="908663" y="5209922"/>
              <a:chExt cx="718865" cy="652789"/>
            </a:xfrm>
          </p:grpSpPr>
          <p:pic>
            <p:nvPicPr>
              <p:cNvPr id="14" name="Picture 13">
                <a:extLst>
                  <a:ext uri="{FF2B5EF4-FFF2-40B4-BE49-F238E27FC236}">
                    <a16:creationId xmlns:a16="http://schemas.microsoft.com/office/drawing/2014/main" id="{358A0921-AF07-4CE8-8CF8-B5C18978F43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5" name="Picture 14">
                <a:extLst>
                  <a:ext uri="{FF2B5EF4-FFF2-40B4-BE49-F238E27FC236}">
                    <a16:creationId xmlns:a16="http://schemas.microsoft.com/office/drawing/2014/main" id="{F3204AFF-5B90-4BFC-B97F-6BB0E2F8C3B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6" name="Picture 15">
                <a:extLst>
                  <a:ext uri="{FF2B5EF4-FFF2-40B4-BE49-F238E27FC236}">
                    <a16:creationId xmlns:a16="http://schemas.microsoft.com/office/drawing/2014/main" id="{91D6FD34-D012-452A-8629-F8C833CA8B97}"/>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8" name="TextBox 17">
              <a:extLst>
                <a:ext uri="{FF2B5EF4-FFF2-40B4-BE49-F238E27FC236}">
                  <a16:creationId xmlns:a16="http://schemas.microsoft.com/office/drawing/2014/main" id="{9F6C575A-E696-4EA6-8EEA-3F02D4E2D23A}"/>
                </a:ext>
              </a:extLst>
            </p:cNvPr>
            <p:cNvSpPr txBox="1"/>
            <p:nvPr/>
          </p:nvSpPr>
          <p:spPr>
            <a:xfrm>
              <a:off x="378526" y="1503389"/>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temp</a:t>
              </a:r>
            </a:p>
          </p:txBody>
        </p:sp>
      </p:grpSp>
      <p:sp>
        <p:nvSpPr>
          <p:cNvPr id="19" name="Rounded Rectangle 70">
            <a:extLst>
              <a:ext uri="{FF2B5EF4-FFF2-40B4-BE49-F238E27FC236}">
                <a16:creationId xmlns:a16="http://schemas.microsoft.com/office/drawing/2014/main" id="{E6BE86A2-2C74-4706-9C1A-79239F1CA8FE}"/>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AE-1</a:t>
            </a:r>
          </a:p>
        </p:txBody>
      </p:sp>
      <p:sp>
        <p:nvSpPr>
          <p:cNvPr id="20" name="Rounded Rectangle 72">
            <a:extLst>
              <a:ext uri="{FF2B5EF4-FFF2-40B4-BE49-F238E27FC236}">
                <a16:creationId xmlns:a16="http://schemas.microsoft.com/office/drawing/2014/main" id="{D2DFFFDE-0E65-4A84-990B-DA960C06654F}"/>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DFA8761-B08F-4EA4-831A-BA43BBB5B9B4}"/>
              </a:ext>
            </a:extLst>
          </p:cNvPr>
          <p:cNvSpPr txBox="1"/>
          <p:nvPr/>
        </p:nvSpPr>
        <p:spPr>
          <a:xfrm>
            <a:off x="54795" y="5823078"/>
            <a:ext cx="33778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AE:	Application Entity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CSE:	Common Services Entity</a:t>
            </a:r>
          </a:p>
        </p:txBody>
      </p:sp>
      <p:cxnSp>
        <p:nvCxnSpPr>
          <p:cNvPr id="23" name="Straight Connector 22">
            <a:extLst>
              <a:ext uri="{FF2B5EF4-FFF2-40B4-BE49-F238E27FC236}">
                <a16:creationId xmlns:a16="http://schemas.microsoft.com/office/drawing/2014/main" id="{6AD206A5-D0F9-4212-A00C-BDEE52E7EA07}"/>
              </a:ext>
            </a:extLst>
          </p:cNvPr>
          <p:cNvCxnSpPr/>
          <p:nvPr/>
        </p:nvCxnSpPr>
        <p:spPr>
          <a:xfrm flipH="1">
            <a:off x="4858331" y="4492062"/>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1A9392-4EFF-44DF-8180-81C1130BB53D}"/>
              </a:ext>
            </a:extLst>
          </p:cNvPr>
          <p:cNvCxnSpPr/>
          <p:nvPr/>
        </p:nvCxnSpPr>
        <p:spPr>
          <a:xfrm>
            <a:off x="5187400" y="465061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7CFF3B-8A74-4218-9037-2A13E5C510A4}"/>
              </a:ext>
            </a:extLst>
          </p:cNvPr>
          <p:cNvCxnSpPr/>
          <p:nvPr/>
        </p:nvCxnSpPr>
        <p:spPr>
          <a:xfrm flipH="1">
            <a:off x="5190025" y="4898818"/>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5315836-47D7-4D85-B906-23575A17F4B8}"/>
              </a:ext>
            </a:extLst>
          </p:cNvPr>
          <p:cNvSpPr/>
          <p:nvPr/>
        </p:nvSpPr>
        <p:spPr bwMode="auto">
          <a:xfrm>
            <a:off x="5414924" y="4767777"/>
            <a:ext cx="1447925"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timeSeries</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27" name="Rectangle 26">
            <a:extLst>
              <a:ext uri="{FF2B5EF4-FFF2-40B4-BE49-F238E27FC236}">
                <a16:creationId xmlns:a16="http://schemas.microsoft.com/office/drawing/2014/main" id="{ACBD2BAC-EF16-4DBA-905C-3D5F011BB35F}"/>
              </a:ext>
            </a:extLst>
          </p:cNvPr>
          <p:cNvSpPr/>
          <p:nvPr/>
        </p:nvSpPr>
        <p:spPr bwMode="auto">
          <a:xfrm>
            <a:off x="4809753" y="4391306"/>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AE-1</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28" name="Straight Connector 27">
            <a:extLst>
              <a:ext uri="{FF2B5EF4-FFF2-40B4-BE49-F238E27FC236}">
                <a16:creationId xmlns:a16="http://schemas.microsoft.com/office/drawing/2014/main" id="{BE5EF898-C8FC-4816-9468-4DA3839FA346}"/>
              </a:ext>
            </a:extLst>
          </p:cNvPr>
          <p:cNvCxnSpPr/>
          <p:nvPr/>
        </p:nvCxnSpPr>
        <p:spPr>
          <a:xfrm>
            <a:off x="4562634" y="4301626"/>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1F925-A1FB-4B43-AD37-AB2D9593A98B}"/>
              </a:ext>
            </a:extLst>
          </p:cNvPr>
          <p:cNvCxnSpPr/>
          <p:nvPr/>
        </p:nvCxnSpPr>
        <p:spPr>
          <a:xfrm flipH="1">
            <a:off x="4562635" y="4544548"/>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BDEA642-C38E-4D66-AE9E-ED829D888155}"/>
              </a:ext>
            </a:extLst>
          </p:cNvPr>
          <p:cNvSpPr/>
          <p:nvPr/>
        </p:nvSpPr>
        <p:spPr bwMode="auto">
          <a:xfrm>
            <a:off x="4009653" y="4007885"/>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36" name="Rectangle 35">
            <a:extLst>
              <a:ext uri="{FF2B5EF4-FFF2-40B4-BE49-F238E27FC236}">
                <a16:creationId xmlns:a16="http://schemas.microsoft.com/office/drawing/2014/main" id="{C328ED86-EFE1-4E99-BBFE-941BB57FB0F7}"/>
              </a:ext>
            </a:extLst>
          </p:cNvPr>
          <p:cNvSpPr/>
          <p:nvPr/>
        </p:nvSpPr>
        <p:spPr>
          <a:xfrm>
            <a:off x="2169800" y="1598929"/>
            <a:ext cx="3288144"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1) Request to create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20201003T112432</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20201003T112405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cxnSp>
        <p:nvCxnSpPr>
          <p:cNvPr id="37" name="Straight Arrow Connector 36">
            <a:extLst>
              <a:ext uri="{FF2B5EF4-FFF2-40B4-BE49-F238E27FC236}">
                <a16:creationId xmlns:a16="http://schemas.microsoft.com/office/drawing/2014/main" id="{B8B8101C-875E-428D-9B4B-57DAA22A06E0}"/>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697F1A-F8EA-45ED-A385-01C376807A28}"/>
              </a:ext>
            </a:extLst>
          </p:cNvPr>
          <p:cNvCxnSpPr>
            <a:cxnSpLocks/>
          </p:cNvCxnSpPr>
          <p:nvPr/>
        </p:nvCxnSpPr>
        <p:spPr>
          <a:xfrm flipH="1">
            <a:off x="5574929" y="5074166"/>
            <a:ext cx="2" cy="10133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FDAFED-9C28-497F-B43F-3524688C0E61}"/>
              </a:ext>
            </a:extLst>
          </p:cNvPr>
          <p:cNvCxnSpPr/>
          <p:nvPr/>
        </p:nvCxnSpPr>
        <p:spPr>
          <a:xfrm flipH="1">
            <a:off x="5574929" y="5449115"/>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2C0FFE5-6F13-454C-819C-66C167033F42}"/>
              </a:ext>
            </a:extLst>
          </p:cNvPr>
          <p:cNvSpPr/>
          <p:nvPr/>
        </p:nvSpPr>
        <p:spPr bwMode="auto">
          <a:xfrm>
            <a:off x="5841628" y="5176106"/>
            <a:ext cx="2861505" cy="54370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timeSeriesInstance1</a:t>
            </a:r>
            <a:endParaRPr kumimoji="0" lang="de-DE" altLang="ko-KR" sz="11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1" i="1" u="none" strike="noStrike" kern="1200" cap="none" spc="0" normalizeH="0" baseline="0" noProof="0" dirty="0" err="1">
                <a:ln>
                  <a:noFill/>
                </a:ln>
                <a:solidFill>
                  <a:srgbClr val="FFFF00"/>
                </a:solidFill>
                <a:effectLst/>
                <a:uLnTx/>
                <a:uFillTx/>
                <a:latin typeface="Calibri" pitchFamily="34" charset="0"/>
                <a:ea typeface="Gulim" pitchFamily="34" charset="-127"/>
                <a:cs typeface="Arial" pitchFamily="34" charset="0"/>
              </a:rPr>
              <a:t>dataGenerationTime</a:t>
            </a:r>
            <a:r>
              <a:rPr kumimoji="0" lang="de-DE" altLang="ko-KR" sz="1100" b="1" i="1" u="none" strike="noStrike" kern="1200" cap="none" spc="0" normalizeH="0" baseline="0" noProof="0" dirty="0">
                <a:ln>
                  <a:noFill/>
                </a:ln>
                <a:solidFill>
                  <a:srgbClr val="FFFF00"/>
                </a:solidFill>
                <a:effectLst/>
                <a:uLnTx/>
                <a:uFillTx/>
                <a:latin typeface="Calibri" pitchFamily="34" charset="0"/>
                <a:ea typeface="Gulim" pitchFamily="34" charset="-127"/>
                <a:cs typeface="Arial" pitchFamily="34" charset="0"/>
              </a:rPr>
              <a:t> = 20201003T113140</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0" i="1"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content</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 = 32</a:t>
            </a:r>
            <a:endParaRPr kumimoji="0" lang="en-GB"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pic>
        <p:nvPicPr>
          <p:cNvPr id="46" name="Picture 45">
            <a:extLst>
              <a:ext uri="{FF2B5EF4-FFF2-40B4-BE49-F238E27FC236}">
                <a16:creationId xmlns:a16="http://schemas.microsoft.com/office/drawing/2014/main" id="{A39B4F3B-4975-49E9-AD0E-743CFAEF6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48254" y="5214929"/>
            <a:ext cx="291917" cy="298915"/>
          </a:xfrm>
          <a:prstGeom prst="rect">
            <a:avLst/>
          </a:prstGeom>
        </p:spPr>
      </p:pic>
      <p:grpSp>
        <p:nvGrpSpPr>
          <p:cNvPr id="47" name="Group 46">
            <a:extLst>
              <a:ext uri="{FF2B5EF4-FFF2-40B4-BE49-F238E27FC236}">
                <a16:creationId xmlns:a16="http://schemas.microsoft.com/office/drawing/2014/main" id="{B744DFC5-627E-4D75-B40C-ED6EEC3550A6}"/>
              </a:ext>
            </a:extLst>
          </p:cNvPr>
          <p:cNvGrpSpPr/>
          <p:nvPr/>
        </p:nvGrpSpPr>
        <p:grpSpPr>
          <a:xfrm>
            <a:off x="5402128" y="1882129"/>
            <a:ext cx="1261908" cy="1154274"/>
            <a:chOff x="3767292" y="1280581"/>
            <a:chExt cx="1261908" cy="1154274"/>
          </a:xfrm>
        </p:grpSpPr>
        <p:pic>
          <p:nvPicPr>
            <p:cNvPr id="48" name="Picture 5">
              <a:extLst>
                <a:ext uri="{FF2B5EF4-FFF2-40B4-BE49-F238E27FC236}">
                  <a16:creationId xmlns:a16="http://schemas.microsoft.com/office/drawing/2014/main" id="{A9E5B114-034F-4B5D-8E86-68907AA4A819}"/>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ounded Rectangle 63">
              <a:extLst>
                <a:ext uri="{FF2B5EF4-FFF2-40B4-BE49-F238E27FC236}">
                  <a16:creationId xmlns:a16="http://schemas.microsoft.com/office/drawing/2014/main" id="{95C21106-5F97-4604-94DB-C90C8193903D}"/>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Rounded Rectangle 71">
            <a:extLst>
              <a:ext uri="{FF2B5EF4-FFF2-40B4-BE49-F238E27FC236}">
                <a16:creationId xmlns:a16="http://schemas.microsoft.com/office/drawing/2014/main" id="{0334BBF4-F662-4418-91E3-58FD2944CA6D}"/>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AE-2</a:t>
            </a:r>
          </a:p>
        </p:txBody>
      </p:sp>
      <p:sp>
        <p:nvSpPr>
          <p:cNvPr id="58" name="Rectangle 57">
            <a:extLst>
              <a:ext uri="{FF2B5EF4-FFF2-40B4-BE49-F238E27FC236}">
                <a16:creationId xmlns:a16="http://schemas.microsoft.com/office/drawing/2014/main" id="{AA3FB2B5-91CA-4E80-8574-4C71B2BE9EFC}"/>
              </a:ext>
            </a:extLst>
          </p:cNvPr>
          <p:cNvSpPr/>
          <p:nvPr/>
        </p:nvSpPr>
        <p:spPr>
          <a:xfrm rot="5400000">
            <a:off x="5986718" y="5833638"/>
            <a:ext cx="354768"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p:txBody>
      </p:sp>
      <p:cxnSp>
        <p:nvCxnSpPr>
          <p:cNvPr id="59" name="Straight Connector 58">
            <a:extLst>
              <a:ext uri="{FF2B5EF4-FFF2-40B4-BE49-F238E27FC236}">
                <a16:creationId xmlns:a16="http://schemas.microsoft.com/office/drawing/2014/main" id="{34761FBC-C875-4FE7-AC03-CE19955AF92F}"/>
              </a:ext>
            </a:extLst>
          </p:cNvPr>
          <p:cNvCxnSpPr/>
          <p:nvPr/>
        </p:nvCxnSpPr>
        <p:spPr>
          <a:xfrm flipH="1">
            <a:off x="5576840" y="60875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427CE483-62AB-4284-B644-34BC02AFFA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30950" y="2907741"/>
            <a:ext cx="314326" cy="296437"/>
          </a:xfrm>
          <a:prstGeom prst="rect">
            <a:avLst/>
          </a:prstGeom>
        </p:spPr>
      </p:pic>
      <p:cxnSp>
        <p:nvCxnSpPr>
          <p:cNvPr id="69" name="Straight Connector 68">
            <a:extLst>
              <a:ext uri="{FF2B5EF4-FFF2-40B4-BE49-F238E27FC236}">
                <a16:creationId xmlns:a16="http://schemas.microsoft.com/office/drawing/2014/main" id="{D6D9CE54-8B69-4C9A-A397-AFBC0D938F2B}"/>
              </a:ext>
            </a:extLst>
          </p:cNvPr>
          <p:cNvCxnSpPr>
            <a:cxnSpLocks/>
          </p:cNvCxnSpPr>
          <p:nvPr/>
        </p:nvCxnSpPr>
        <p:spPr>
          <a:xfrm flipH="1">
            <a:off x="5029053" y="2938622"/>
            <a:ext cx="536352" cy="1077734"/>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F052380A-01B5-42A3-8479-FEB6A06B1CCE}"/>
              </a:ext>
            </a:extLst>
          </p:cNvPr>
          <p:cNvSpPr/>
          <p:nvPr/>
        </p:nvSpPr>
        <p:spPr>
          <a:xfrm>
            <a:off x="2253045" y="2960799"/>
            <a:ext cx="2863004" cy="623705"/>
          </a:xfrm>
          <a:prstGeom prst="wedgeRoundRectCallout">
            <a:avLst>
              <a:gd name="adj1" fmla="val 64940"/>
              <a:gd name="adj2" fmla="val -7260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2) Based on AE-1’s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+7mins 35secs</a:t>
            </a:r>
          </a:p>
        </p:txBody>
      </p:sp>
      <p:sp>
        <p:nvSpPr>
          <p:cNvPr id="74" name="Speech Bubble: Rectangle with Corners Rounded 73">
            <a:extLst>
              <a:ext uri="{FF2B5EF4-FFF2-40B4-BE49-F238E27FC236}">
                <a16:creationId xmlns:a16="http://schemas.microsoft.com/office/drawing/2014/main" id="{C3AD51AC-C86A-4218-BC94-91C76192A550}"/>
              </a:ext>
            </a:extLst>
          </p:cNvPr>
          <p:cNvSpPr/>
          <p:nvPr/>
        </p:nvSpPr>
        <p:spPr>
          <a:xfrm>
            <a:off x="8848254" y="5544434"/>
            <a:ext cx="2456546" cy="646331"/>
          </a:xfrm>
          <a:prstGeom prst="wedgeRoundRectCallout">
            <a:avLst>
              <a:gd name="adj1" fmla="val -55310"/>
              <a:gd name="adj2" fmla="val -3741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3) 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7mins 35secs</a:t>
            </a:r>
          </a:p>
        </p:txBody>
      </p:sp>
      <p:sp>
        <p:nvSpPr>
          <p:cNvPr id="75" name="Rectangle 74">
            <a:extLst>
              <a:ext uri="{FF2B5EF4-FFF2-40B4-BE49-F238E27FC236}">
                <a16:creationId xmlns:a16="http://schemas.microsoft.com/office/drawing/2014/main" id="{419ABED2-3A04-46CE-82F4-999BC1C0CCAD}"/>
              </a:ext>
            </a:extLst>
          </p:cNvPr>
          <p:cNvSpPr/>
          <p:nvPr/>
        </p:nvSpPr>
        <p:spPr>
          <a:xfrm>
            <a:off x="6752025" y="1537137"/>
            <a:ext cx="34287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4) Request to Retrieve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20201003T161349</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pic>
        <p:nvPicPr>
          <p:cNvPr id="79" name="Picture 78">
            <a:extLst>
              <a:ext uri="{FF2B5EF4-FFF2-40B4-BE49-F238E27FC236}">
                <a16:creationId xmlns:a16="http://schemas.microsoft.com/office/drawing/2014/main" id="{CE114823-A5EF-43C1-AB01-4CBBA273C84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49776" y="3288106"/>
            <a:ext cx="314326" cy="296437"/>
          </a:xfrm>
          <a:prstGeom prst="rect">
            <a:avLst/>
          </a:prstGeom>
        </p:spPr>
      </p:pic>
      <p:sp>
        <p:nvSpPr>
          <p:cNvPr id="80" name="Speech Bubble: Rectangle with Corners Rounded 79">
            <a:extLst>
              <a:ext uri="{FF2B5EF4-FFF2-40B4-BE49-F238E27FC236}">
                <a16:creationId xmlns:a16="http://schemas.microsoft.com/office/drawing/2014/main" id="{D7F93DF1-AA73-4FA7-98A1-9F5C676214F6}"/>
              </a:ext>
            </a:extLst>
          </p:cNvPr>
          <p:cNvSpPr/>
          <p:nvPr/>
        </p:nvSpPr>
        <p:spPr>
          <a:xfrm>
            <a:off x="5988916" y="3619213"/>
            <a:ext cx="3428759" cy="910552"/>
          </a:xfrm>
          <a:prstGeom prst="wedgeRoundRectCallout">
            <a:avLst>
              <a:gd name="adj1" fmla="val -51406"/>
              <a:gd name="adj2" fmla="val -1093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5) Based on AE-2’s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+4mins 15secs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and adjusts Data Generation Time to compensate for offset when responding to AE-2</a:t>
            </a:r>
          </a:p>
        </p:txBody>
      </p:sp>
      <p:cxnSp>
        <p:nvCxnSpPr>
          <p:cNvPr id="81" name="Straight Arrow Connector 80">
            <a:extLst>
              <a:ext uri="{FF2B5EF4-FFF2-40B4-BE49-F238E27FC236}">
                <a16:creationId xmlns:a16="http://schemas.microsoft.com/office/drawing/2014/main" id="{5081BFCA-B257-4487-935D-C84EC3FE2A7E}"/>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A1CD2C-6D36-4461-BF24-ACF00715AA7F}"/>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ABFA13C-92F8-41CC-999A-6F75FFF6F9FA}"/>
              </a:ext>
            </a:extLst>
          </p:cNvPr>
          <p:cNvSpPr/>
          <p:nvPr/>
        </p:nvSpPr>
        <p:spPr>
          <a:xfrm>
            <a:off x="6952827" y="2137181"/>
            <a:ext cx="296299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6)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20201003T113555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pic>
        <p:nvPicPr>
          <p:cNvPr id="84" name="Picture 83">
            <a:extLst>
              <a:ext uri="{FF2B5EF4-FFF2-40B4-BE49-F238E27FC236}">
                <a16:creationId xmlns:a16="http://schemas.microsoft.com/office/drawing/2014/main" id="{EEF48FD0-CB9A-4F88-B176-66593A0797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3015" y="2286203"/>
            <a:ext cx="291917" cy="298915"/>
          </a:xfrm>
          <a:prstGeom prst="rect">
            <a:avLst/>
          </a:prstGeom>
        </p:spPr>
      </p:pic>
      <p:sp>
        <p:nvSpPr>
          <p:cNvPr id="52" name="Speech Bubble: Rectangle with Corners Rounded 51">
            <a:extLst>
              <a:ext uri="{FF2B5EF4-FFF2-40B4-BE49-F238E27FC236}">
                <a16:creationId xmlns:a16="http://schemas.microsoft.com/office/drawing/2014/main" id="{D9CE43C4-DB77-428A-AC88-AD0BF9709169}"/>
              </a:ext>
            </a:extLst>
          </p:cNvPr>
          <p:cNvSpPr/>
          <p:nvPr/>
        </p:nvSpPr>
        <p:spPr>
          <a:xfrm>
            <a:off x="8103641" y="2856892"/>
            <a:ext cx="2456546" cy="646331"/>
          </a:xfrm>
          <a:prstGeom prst="wedgeRoundRectCallout">
            <a:avLst>
              <a:gd name="adj1" fmla="val -18"/>
              <a:gd name="adj2" fmla="val -8686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6) 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11mins 50secs</a:t>
            </a:r>
          </a:p>
        </p:txBody>
      </p:sp>
    </p:spTree>
    <p:extLst>
      <p:ext uri="{BB962C8B-B14F-4D97-AF65-F5344CB8AC3E}">
        <p14:creationId xmlns:p14="http://schemas.microsoft.com/office/powerpoint/2010/main" val="25950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6" grpId="0"/>
      <p:bldP spid="40" grpId="0" animBg="1"/>
      <p:bldP spid="58" grpId="0"/>
      <p:bldP spid="73" grpId="0" animBg="1"/>
      <p:bldP spid="74" grpId="0" animBg="1"/>
      <p:bldP spid="75" grpId="0"/>
      <p:bldP spid="80" grpId="0" animBg="1"/>
      <p:bldP spid="83" grpId="0"/>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133600" y="2227227"/>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4983365" y="1228933"/>
            <a:ext cx="5981237" cy="1186621"/>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lvl="0">
              <a:defRPr/>
            </a:pPr>
            <a:r>
              <a:rPr lang="en-US" sz="1100" b="1" dirty="0">
                <a:solidFill>
                  <a:schemeClr val="bg1"/>
                </a:solidFill>
                <a:latin typeface="Arial" panose="020B0604020202020204"/>
              </a:rPr>
              <a:t>Feature: </a:t>
            </a: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hosts a digital twin representation of a device such that device </a:t>
            </a:r>
            <a:r>
              <a:rPr lang="en-US" sz="1100" b="1" dirty="0">
                <a:solidFill>
                  <a:prstClr val="white"/>
                </a:solidFill>
              </a:rPr>
              <a:t>can</a:t>
            </a: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 sleep but its information can still be accessed while it sleeps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prstClr val="white"/>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Devices can sleep longer and more often without impacting applications that require information from devices. </a:t>
            </a:r>
            <a:r>
              <a:rPr lang="en-US" sz="1100" b="1" dirty="0">
                <a:solidFill>
                  <a:schemeClr val="bg1"/>
                </a:solidFill>
                <a:latin typeface="Arial" panose="020B0604020202020204"/>
              </a:rPr>
              <a:t>This helps devices conserve more energy.</a:t>
            </a: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cxnSp>
        <p:nvCxnSpPr>
          <p:cNvPr id="69" name="Straight Connector 68">
            <a:extLst>
              <a:ext uri="{FF2B5EF4-FFF2-40B4-BE49-F238E27FC236}">
                <a16:creationId xmlns:a16="http://schemas.microsoft.com/office/drawing/2014/main" id="{1F16F31B-4A8D-4117-BB34-8A736F4F8806}"/>
              </a:ext>
            </a:extLst>
          </p:cNvPr>
          <p:cNvCxnSpPr>
            <a:cxnSpLocks/>
            <a:stCxn id="67" idx="2"/>
          </p:cNvCxnSpPr>
          <p:nvPr/>
        </p:nvCxnSpPr>
        <p:spPr>
          <a:xfrm flipH="1">
            <a:off x="7703127" y="2415554"/>
            <a:ext cx="270857" cy="6562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334696" y="275464"/>
            <a:ext cx="9000035" cy="1055121"/>
          </a:xfrm>
        </p:spPr>
        <p:txBody>
          <a:bodyPr>
            <a:normAutofit fontScale="90000"/>
          </a:bodyPr>
          <a:lstStyle/>
          <a:p>
            <a:r>
              <a:rPr lang="en-US" sz="3600" dirty="0"/>
              <a:t>4. Digital twins of devices</a:t>
            </a:r>
            <a:br>
              <a:rPr lang="en-US" sz="3600" dirty="0"/>
            </a:br>
            <a:endParaRPr lang="en-US" sz="3600" dirty="0"/>
          </a:p>
        </p:txBody>
      </p:sp>
      <p:cxnSp>
        <p:nvCxnSpPr>
          <p:cNvPr id="43" name="Straight Connector 42">
            <a:extLst>
              <a:ext uri="{FF2B5EF4-FFF2-40B4-BE49-F238E27FC236}">
                <a16:creationId xmlns:a16="http://schemas.microsoft.com/office/drawing/2014/main" id="{26BCE96E-31A9-4467-8C32-9411D5900BF0}"/>
              </a:ext>
            </a:extLst>
          </p:cNvPr>
          <p:cNvCxnSpPr>
            <a:cxnSpLocks/>
          </p:cNvCxnSpPr>
          <p:nvPr/>
        </p:nvCxnSpPr>
        <p:spPr>
          <a:xfrm flipH="1">
            <a:off x="3189466" y="2387768"/>
            <a:ext cx="2505510" cy="54036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80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230612" y="0"/>
            <a:ext cx="10077169" cy="1173570"/>
          </a:xfrm>
        </p:spPr>
        <p:txBody>
          <a:bodyPr>
            <a:noAutofit/>
          </a:bodyPr>
          <a:lstStyle/>
          <a:p>
            <a:r>
              <a:rPr lang="en-US" sz="3600" dirty="0"/>
              <a:t>4. Digital twins of devices</a:t>
            </a:r>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5834126" y="4068183"/>
            <a:ext cx="948195" cy="368618"/>
            <a:chOff x="5834126" y="4068183"/>
            <a:chExt cx="948195"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281145" y="377444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3021449" y="1684641"/>
            <a:ext cx="1526380" cy="276999"/>
          </a:xfrm>
          <a:prstGeom prst="rect">
            <a:avLst/>
          </a:prstGeom>
        </p:spPr>
        <p:txBody>
          <a:bodyPr wrap="none">
            <a:spAutoFit/>
          </a:bodyPr>
          <a:lstStyle/>
          <a:p>
            <a:pPr algn="ctr"/>
            <a:r>
              <a:rPr lang="en-US" sz="1200" b="1" dirty="0">
                <a:solidFill>
                  <a:srgbClr val="C00000"/>
                </a:solidFill>
              </a:rPr>
              <a:t>1) Register to CSE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402128" y="2938622"/>
            <a:ext cx="163277" cy="963047"/>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30613" y="3199376"/>
            <a:ext cx="1949669" cy="623705"/>
          </a:xfrm>
          <a:prstGeom prst="wedgeRoundRectCallout">
            <a:avLst>
              <a:gd name="adj1" fmla="val 24353"/>
              <a:gd name="adj2" fmla="val -11085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Device goes to sleep</a:t>
            </a:r>
          </a:p>
        </p:txBody>
      </p:sp>
      <p:sp>
        <p:nvSpPr>
          <p:cNvPr id="46" name="Rectangle 45">
            <a:extLst>
              <a:ext uri="{FF2B5EF4-FFF2-40B4-BE49-F238E27FC236}">
                <a16:creationId xmlns:a16="http://schemas.microsoft.com/office/drawing/2014/main" id="{6E9E7FB9-D19E-4414-86B9-1209478F25A7}"/>
              </a:ext>
            </a:extLst>
          </p:cNvPr>
          <p:cNvSpPr/>
          <p:nvPr/>
        </p:nvSpPr>
        <p:spPr>
          <a:xfrm>
            <a:off x="6801095" y="1705905"/>
            <a:ext cx="3320140" cy="276999"/>
          </a:xfrm>
          <a:prstGeom prst="rect">
            <a:avLst/>
          </a:prstGeom>
        </p:spPr>
        <p:txBody>
          <a:bodyPr wrap="none">
            <a:spAutoFit/>
          </a:bodyPr>
          <a:lstStyle/>
          <a:p>
            <a:pPr algn="ctr"/>
            <a:r>
              <a:rPr lang="en-US" sz="1200" b="1" dirty="0">
                <a:solidFill>
                  <a:srgbClr val="C00000"/>
                </a:solidFill>
              </a:rPr>
              <a:t>5) Retrieve </a:t>
            </a:r>
            <a:r>
              <a:rPr lang="en-US" sz="1200" b="1" dirty="0" err="1">
                <a:solidFill>
                  <a:srgbClr val="C00000"/>
                </a:solidFill>
              </a:rPr>
              <a:t>contentInstance</a:t>
            </a:r>
            <a:r>
              <a:rPr lang="en-US" sz="1200" b="1" dirty="0">
                <a:solidFill>
                  <a:srgbClr val="C00000"/>
                </a:solidFill>
              </a:rPr>
              <a:t> or </a:t>
            </a:r>
            <a:r>
              <a:rPr lang="en-US" sz="1200" b="1" dirty="0" err="1">
                <a:solidFill>
                  <a:srgbClr val="C00000"/>
                </a:solidFill>
              </a:rPr>
              <a:t>flexInstance</a:t>
            </a:r>
            <a:endParaRPr lang="en-US" sz="1200" b="1" dirty="0">
              <a:solidFill>
                <a:srgbClr val="C00000"/>
              </a:solidFill>
            </a:endParaRP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480637" y="2439963"/>
            <a:ext cx="3695028" cy="461665"/>
          </a:xfrm>
          <a:prstGeom prst="rect">
            <a:avLst/>
          </a:prstGeom>
        </p:spPr>
        <p:txBody>
          <a:bodyPr wrap="square">
            <a:spAutoFit/>
          </a:bodyPr>
          <a:lstStyle/>
          <a:p>
            <a:pPr algn="ctr"/>
            <a:r>
              <a:rPr lang="en-US" sz="1200" b="1" dirty="0">
                <a:solidFill>
                  <a:srgbClr val="C00000"/>
                </a:solidFill>
              </a:rPr>
              <a:t>7) Response (temp = 32 F,  location = New York</a:t>
            </a:r>
          </a:p>
          <a:p>
            <a:pPr algn="ctr"/>
            <a:endParaRPr lang="en-US" sz="1200" b="1" dirty="0">
              <a:solidFill>
                <a:srgbClr val="C00000"/>
              </a:solidFill>
            </a:endParaRP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4985" y="4068183"/>
            <a:ext cx="291917" cy="298915"/>
          </a:xfrm>
          <a:prstGeom prst="rect">
            <a:avLst/>
          </a:prstGeom>
        </p:spPr>
      </p:pic>
      <p:grpSp>
        <p:nvGrpSpPr>
          <p:cNvPr id="6" name="Group 5">
            <a:extLst>
              <a:ext uri="{FF2B5EF4-FFF2-40B4-BE49-F238E27FC236}">
                <a16:creationId xmlns:a16="http://schemas.microsoft.com/office/drawing/2014/main" id="{6BCAEC60-DE45-4A4E-9B1F-C06CBC542528}"/>
              </a:ext>
            </a:extLst>
          </p:cNvPr>
          <p:cNvGrpSpPr/>
          <p:nvPr/>
        </p:nvGrpSpPr>
        <p:grpSpPr>
          <a:xfrm>
            <a:off x="6455888" y="4436308"/>
            <a:ext cx="2627691" cy="413068"/>
            <a:chOff x="6455888" y="4436308"/>
            <a:chExt cx="2627691" cy="413068"/>
          </a:xfrm>
        </p:grpSpPr>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460651" y="4436308"/>
              <a:ext cx="1" cy="27616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455888" y="471247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686416" y="4579786"/>
              <a:ext cx="239716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or</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flexContainer</a:t>
              </a:r>
              <a:endParaRPr lang="de-DE" altLang="ko-KR" sz="1400" dirty="0">
                <a:solidFill>
                  <a:srgbClr val="FFFFFF"/>
                </a:solidFill>
                <a:ea typeface="Gulim" pitchFamily="34" charset="-127"/>
              </a:endParaRPr>
            </a:p>
          </p:txBody>
        </p:sp>
      </p:grpSp>
      <p:sp>
        <p:nvSpPr>
          <p:cNvPr id="63" name="Rectangle 62">
            <a:extLst>
              <a:ext uri="{FF2B5EF4-FFF2-40B4-BE49-F238E27FC236}">
                <a16:creationId xmlns:a16="http://schemas.microsoft.com/office/drawing/2014/main" id="{7D4866C4-3C3F-4C13-8447-FCA7147CB7E2}"/>
              </a:ext>
            </a:extLst>
          </p:cNvPr>
          <p:cNvSpPr/>
          <p:nvPr/>
        </p:nvSpPr>
        <p:spPr bwMode="auto">
          <a:xfrm>
            <a:off x="7155976" y="490778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flexInstance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temp = 32 F</a:t>
            </a:r>
          </a:p>
          <a:p>
            <a:pPr marL="285750">
              <a:buFont typeface="Arial" panose="020B0604020202020204" pitchFamily="34" charset="0"/>
              <a:buChar char="•"/>
              <a:defRPr/>
            </a:pPr>
            <a:r>
              <a:rPr lang="en-GB" altLang="ko-KR" sz="1200" dirty="0">
                <a:solidFill>
                  <a:schemeClr val="bg1"/>
                </a:solidFill>
                <a:ea typeface="Gulim" pitchFamily="34" charset="-127"/>
              </a:rPr>
              <a:t> location = New York</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89276" y="4745622"/>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89276" y="505537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655031" y="2090534"/>
            <a:ext cx="6094674" cy="276999"/>
          </a:xfrm>
          <a:prstGeom prst="rect">
            <a:avLst/>
          </a:prstGeom>
          <a:noFill/>
        </p:spPr>
        <p:txBody>
          <a:bodyPr wrap="square">
            <a:spAutoFit/>
          </a:bodyPr>
          <a:lstStyle/>
          <a:p>
            <a:pPr algn="ctr"/>
            <a:r>
              <a:rPr lang="en-US" sz="1200" b="1" dirty="0">
                <a:solidFill>
                  <a:srgbClr val="C00000"/>
                </a:solidFill>
              </a:rPr>
              <a:t>2) Create container or </a:t>
            </a:r>
            <a:r>
              <a:rPr lang="en-US" sz="1200" b="1" dirty="0" err="1">
                <a:solidFill>
                  <a:srgbClr val="C00000"/>
                </a:solidFill>
              </a:rPr>
              <a:t>flexContainer</a:t>
            </a:r>
            <a:endParaRPr lang="en-US" sz="1200" b="1" dirty="0">
              <a:solidFill>
                <a:srgbClr val="C00000"/>
              </a:solidFill>
            </a:endParaRPr>
          </a:p>
        </p:txBody>
      </p:sp>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EE87611-C0E7-432F-8CCE-8BB1CC468982}"/>
              </a:ext>
            </a:extLst>
          </p:cNvPr>
          <p:cNvSpPr txBox="1"/>
          <p:nvPr/>
        </p:nvSpPr>
        <p:spPr>
          <a:xfrm>
            <a:off x="754521" y="2464841"/>
            <a:ext cx="6094674" cy="276999"/>
          </a:xfrm>
          <a:prstGeom prst="rect">
            <a:avLst/>
          </a:prstGeom>
          <a:noFill/>
        </p:spPr>
        <p:txBody>
          <a:bodyPr wrap="square">
            <a:spAutoFit/>
          </a:bodyPr>
          <a:lstStyle/>
          <a:p>
            <a:pPr algn="ctr"/>
            <a:r>
              <a:rPr lang="en-US" sz="1200" b="1" dirty="0">
                <a:solidFill>
                  <a:srgbClr val="C00000"/>
                </a:solidFill>
              </a:rPr>
              <a:t>3) Create </a:t>
            </a:r>
            <a:r>
              <a:rPr lang="en-US" sz="1200" b="1" dirty="0" err="1">
                <a:solidFill>
                  <a:srgbClr val="C00000"/>
                </a:solidFill>
              </a:rPr>
              <a:t>contentInstance</a:t>
            </a:r>
            <a:r>
              <a:rPr lang="en-US" sz="1200" b="1" dirty="0">
                <a:solidFill>
                  <a:srgbClr val="C00000"/>
                </a:solidFill>
              </a:rPr>
              <a:t> or </a:t>
            </a:r>
            <a:r>
              <a:rPr lang="en-US" sz="1200" b="1" dirty="0" err="1">
                <a:solidFill>
                  <a:srgbClr val="C00000"/>
                </a:solidFill>
              </a:rPr>
              <a:t>flexInstance</a:t>
            </a:r>
            <a:endParaRPr lang="en-US" sz="1200" b="1" dirty="0">
              <a:solidFill>
                <a:srgbClr val="C00000"/>
              </a:solidFill>
            </a:endParaRPr>
          </a:p>
        </p:txBody>
      </p:sp>
      <p:grpSp>
        <p:nvGrpSpPr>
          <p:cNvPr id="33" name="Group 32">
            <a:extLst>
              <a:ext uri="{FF2B5EF4-FFF2-40B4-BE49-F238E27FC236}">
                <a16:creationId xmlns:a16="http://schemas.microsoft.com/office/drawing/2014/main" id="{EA5A65F7-4DE4-49F7-9B7A-D3E741DA58AF}"/>
              </a:ext>
            </a:extLst>
          </p:cNvPr>
          <p:cNvGrpSpPr/>
          <p:nvPr/>
        </p:nvGrpSpPr>
        <p:grpSpPr>
          <a:xfrm>
            <a:off x="2901670" y="3343332"/>
            <a:ext cx="7084551" cy="2479746"/>
            <a:chOff x="2901670" y="3343332"/>
            <a:chExt cx="7084551" cy="2479746"/>
          </a:xfrm>
        </p:grpSpPr>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2901670" y="3343332"/>
              <a:ext cx="2085006" cy="915287"/>
            </a:xfrm>
            <a:prstGeom prst="wedgeRoundRectCallout">
              <a:avLst>
                <a:gd name="adj1" fmla="val 76559"/>
                <a:gd name="adj2" fmla="val 8495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endParaRPr>
            </a:p>
          </p:txBody>
        </p:sp>
        <p:sp>
          <p:nvSpPr>
            <p:cNvPr id="32" name="Rectangle: Rounded Corners 31">
              <a:extLst>
                <a:ext uri="{FF2B5EF4-FFF2-40B4-BE49-F238E27FC236}">
                  <a16:creationId xmlns:a16="http://schemas.microsoft.com/office/drawing/2014/main" id="{62412EBB-EBC3-41FC-BDBC-C97C831174E3}"/>
                </a:ext>
              </a:extLst>
            </p:cNvPr>
            <p:cNvSpPr/>
            <p:nvPr/>
          </p:nvSpPr>
          <p:spPr>
            <a:xfrm>
              <a:off x="5565405" y="4096355"/>
              <a:ext cx="4420816" cy="1726723"/>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Speech Bubble: Rectangle with Corners Rounded 61">
            <a:extLst>
              <a:ext uri="{FF2B5EF4-FFF2-40B4-BE49-F238E27FC236}">
                <a16:creationId xmlns:a16="http://schemas.microsoft.com/office/drawing/2014/main" id="{55F2A585-626E-4B3E-9841-06ED9D9C5FA5}"/>
              </a:ext>
            </a:extLst>
          </p:cNvPr>
          <p:cNvSpPr/>
          <p:nvPr/>
        </p:nvSpPr>
        <p:spPr>
          <a:xfrm>
            <a:off x="2802199" y="2927084"/>
            <a:ext cx="2168920" cy="1509220"/>
          </a:xfrm>
          <a:prstGeom prst="wedgeRoundRectCallout">
            <a:avLst>
              <a:gd name="adj1" fmla="val 76164"/>
              <a:gd name="adj2" fmla="val -5238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6) CSE services request without needing to wake and interact with device. CSE uses local oneM2M resources (i.e., digital twin of device) to service request.</a:t>
            </a:r>
          </a:p>
        </p:txBody>
      </p:sp>
    </p:spTree>
    <p:extLst>
      <p:ext uri="{BB962C8B-B14F-4D97-AF65-F5344CB8AC3E}">
        <p14:creationId xmlns:p14="http://schemas.microsoft.com/office/powerpoint/2010/main" val="191761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6" grpId="0"/>
      <p:bldP spid="51" grpId="0"/>
      <p:bldP spid="63" grpId="0" animBg="1"/>
      <p:bldP spid="56" grpId="0"/>
      <p:bldP spid="58" grpId="0"/>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133600" y="1414428"/>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68" name="Speech Bubble: Rectangle 67">
            <a:extLst>
              <a:ext uri="{FF2B5EF4-FFF2-40B4-BE49-F238E27FC236}">
                <a16:creationId xmlns:a16="http://schemas.microsoft.com/office/drawing/2014/main" id="{7E011AE1-0F73-4B8D-8202-A171D4248674}"/>
              </a:ext>
            </a:extLst>
          </p:cNvPr>
          <p:cNvSpPr/>
          <p:nvPr/>
        </p:nvSpPr>
        <p:spPr>
          <a:xfrm>
            <a:off x="2236510" y="5152732"/>
            <a:ext cx="7331053" cy="1268136"/>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Feature: S</a:t>
            </a:r>
            <a:r>
              <a:rPr lang="en-US" sz="1100" b="1" dirty="0">
                <a:solidFill>
                  <a:schemeClr val="bg1"/>
                </a:solidFill>
              </a:rPr>
              <a:t>ubscriptions and notifications enable devices and applications to offload the monitoring and detection of events of interest to the service layer to perform on their behalf.</a:t>
            </a:r>
          </a:p>
          <a:p>
            <a:endParaRPr lang="en-US" sz="1100" b="1" dirty="0">
              <a:solidFill>
                <a:schemeClr val="bg1"/>
              </a:solidFill>
            </a:endParaRPr>
          </a:p>
          <a:p>
            <a:r>
              <a:rPr lang="en-US" sz="1100" b="1" dirty="0">
                <a:solidFill>
                  <a:schemeClr val="bg1"/>
                </a:solidFill>
              </a:rPr>
              <a:t>Sustainability Impact: S</a:t>
            </a:r>
            <a:r>
              <a:rPr lang="en-US" sz="1100" b="1" dirty="0">
                <a:solidFill>
                  <a:schemeClr val="bg1"/>
                </a:solidFill>
                <a:latin typeface="Arial" panose="020B0604020202020204"/>
              </a:rPr>
              <a:t>ubscriptions and notifications reduces the amount of processing performed by devices/apps and the network traffic flowing between the devices/apps and service layer. For example, an app no longer needs to pull data from service layer and analyze it to determine whether an event of interest has occurred. Instead, service layer is instructed by app which events to monitor on the locally stored data.</a:t>
            </a:r>
            <a:endParaRPr lang="en-US" sz="1100" b="1" dirty="0">
              <a:solidFill>
                <a:schemeClr val="bg1"/>
              </a:solidFill>
            </a:endParaRPr>
          </a:p>
        </p:txBody>
      </p:sp>
      <p:cxnSp>
        <p:nvCxnSpPr>
          <p:cNvPr id="72" name="Straight Connector 71">
            <a:extLst>
              <a:ext uri="{FF2B5EF4-FFF2-40B4-BE49-F238E27FC236}">
                <a16:creationId xmlns:a16="http://schemas.microsoft.com/office/drawing/2014/main" id="{236D1136-3440-48E4-95D5-986A585542C2}"/>
              </a:ext>
            </a:extLst>
          </p:cNvPr>
          <p:cNvCxnSpPr>
            <a:cxnSpLocks/>
          </p:cNvCxnSpPr>
          <p:nvPr/>
        </p:nvCxnSpPr>
        <p:spPr>
          <a:xfrm flipH="1" flipV="1">
            <a:off x="4188942" y="3725156"/>
            <a:ext cx="10546" cy="141892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96545" y="77309"/>
            <a:ext cx="9000035" cy="1055121"/>
          </a:xfrm>
        </p:spPr>
        <p:txBody>
          <a:bodyPr>
            <a:normAutofit/>
          </a:bodyPr>
          <a:lstStyle/>
          <a:p>
            <a:r>
              <a:rPr lang="en-US" sz="3600" dirty="0"/>
              <a:t>5. Subscriptions and notifications</a:t>
            </a:r>
          </a:p>
        </p:txBody>
      </p:sp>
    </p:spTree>
    <p:extLst>
      <p:ext uri="{BB962C8B-B14F-4D97-AF65-F5344CB8AC3E}">
        <p14:creationId xmlns:p14="http://schemas.microsoft.com/office/powerpoint/2010/main" val="184575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peech Bubble: Rectangle with Corners Rounded 58">
            <a:extLst>
              <a:ext uri="{FF2B5EF4-FFF2-40B4-BE49-F238E27FC236}">
                <a16:creationId xmlns:a16="http://schemas.microsoft.com/office/drawing/2014/main" id="{6718FA08-2C2F-4963-9696-D331D47AD757}"/>
              </a:ext>
            </a:extLst>
          </p:cNvPr>
          <p:cNvSpPr/>
          <p:nvPr/>
        </p:nvSpPr>
        <p:spPr>
          <a:xfrm>
            <a:off x="1125156" y="3712421"/>
            <a:ext cx="3712944" cy="1528307"/>
          </a:xfrm>
          <a:prstGeom prst="wedgeRoundRectCallout">
            <a:avLst>
              <a:gd name="adj1" fmla="val 80981"/>
              <a:gd name="adj2" fmla="val -9268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endParaRPr>
          </a:p>
        </p:txBody>
      </p:sp>
      <p:pic>
        <p:nvPicPr>
          <p:cNvPr id="1028" name="Picture 4" descr="Wayfair | Smart Door Locks">
            <a:extLst>
              <a:ext uri="{FF2B5EF4-FFF2-40B4-BE49-F238E27FC236}">
                <a16:creationId xmlns:a16="http://schemas.microsoft.com/office/drawing/2014/main" id="{B34A96E4-4DA0-4D52-9350-76AB7F164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357982" y="0"/>
            <a:ext cx="9949799" cy="1173570"/>
          </a:xfrm>
        </p:spPr>
        <p:txBody>
          <a:bodyPr>
            <a:noAutofit/>
          </a:bodyPr>
          <a:lstStyle/>
          <a:p>
            <a:r>
              <a:rPr lang="en-US" sz="3600" dirty="0"/>
              <a:t>5. Subscriptions and notifications</a:t>
            </a:r>
          </a:p>
        </p:txBody>
      </p: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6101227" y="4040443"/>
            <a:ext cx="948195" cy="368618"/>
            <a:chOff x="5834126" y="4068183"/>
            <a:chExt cx="948195"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548246" y="374670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 name="Group 2">
            <a:extLst>
              <a:ext uri="{FF2B5EF4-FFF2-40B4-BE49-F238E27FC236}">
                <a16:creationId xmlns:a16="http://schemas.microsoft.com/office/drawing/2014/main" id="{8B089944-37DB-433B-BED9-0ECAA8BD17B4}"/>
              </a:ext>
            </a:extLst>
          </p:cNvPr>
          <p:cNvGrpSpPr/>
          <p:nvPr/>
        </p:nvGrpSpPr>
        <p:grpSpPr>
          <a:xfrm>
            <a:off x="2166250" y="1386258"/>
            <a:ext cx="3320991" cy="305816"/>
            <a:chOff x="2166250" y="1684641"/>
            <a:chExt cx="3320991" cy="305816"/>
          </a:xfrm>
        </p:grpSpPr>
        <p:sp>
          <p:nvSpPr>
            <p:cNvPr id="30" name="Rectangle 29">
              <a:extLst>
                <a:ext uri="{FF2B5EF4-FFF2-40B4-BE49-F238E27FC236}">
                  <a16:creationId xmlns:a16="http://schemas.microsoft.com/office/drawing/2014/main" id="{C228655D-E2FA-439F-8AD8-2CDCA53B2DF0}"/>
                </a:ext>
              </a:extLst>
            </p:cNvPr>
            <p:cNvSpPr/>
            <p:nvPr/>
          </p:nvSpPr>
          <p:spPr>
            <a:xfrm>
              <a:off x="2166250" y="1684641"/>
              <a:ext cx="3236784" cy="276999"/>
            </a:xfrm>
            <a:prstGeom prst="rect">
              <a:avLst/>
            </a:prstGeom>
          </p:spPr>
          <p:txBody>
            <a:bodyPr wrap="none">
              <a:spAutoFit/>
            </a:bodyPr>
            <a:lstStyle/>
            <a:p>
              <a:pPr algn="ctr"/>
              <a:r>
                <a:rPr lang="en-US" sz="1200" b="1" dirty="0">
                  <a:solidFill>
                    <a:srgbClr val="C00000"/>
                  </a:solidFill>
                </a:rPr>
                <a:t>1) Register to CSE [reachability schedule]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5565406" y="2938622"/>
            <a:ext cx="111632" cy="929283"/>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52025" y="1705905"/>
            <a:ext cx="3290679" cy="276999"/>
            <a:chOff x="6752025" y="1705905"/>
            <a:chExt cx="3290679" cy="276999"/>
          </a:xfrm>
        </p:grpSpPr>
        <p:sp>
          <p:nvSpPr>
            <p:cNvPr id="46" name="Rectangle 45">
              <a:extLst>
                <a:ext uri="{FF2B5EF4-FFF2-40B4-BE49-F238E27FC236}">
                  <a16:creationId xmlns:a16="http://schemas.microsoft.com/office/drawing/2014/main" id="{6E9E7FB9-D19E-4414-86B9-1209478F25A7}"/>
                </a:ext>
              </a:extLst>
            </p:cNvPr>
            <p:cNvSpPr/>
            <p:nvPr/>
          </p:nvSpPr>
          <p:spPr>
            <a:xfrm>
              <a:off x="6879658" y="1705905"/>
              <a:ext cx="3163046" cy="276999"/>
            </a:xfrm>
            <a:prstGeom prst="rect">
              <a:avLst/>
            </a:prstGeom>
          </p:spPr>
          <p:txBody>
            <a:bodyPr wrap="none">
              <a:spAutoFit/>
            </a:bodyPr>
            <a:lstStyle/>
            <a:p>
              <a:pPr algn="ctr"/>
              <a:r>
                <a:rPr lang="en-US" sz="1200" b="1" dirty="0">
                  <a:solidFill>
                    <a:srgbClr val="C00000"/>
                  </a:solidFill>
                </a:rPr>
                <a:t>4) Subscribe to door lock status updates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295690"/>
            <a:chOff x="6363623" y="2459698"/>
            <a:chExt cx="3695028" cy="641553"/>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461665"/>
            </a:xfrm>
            <a:prstGeom prst="rect">
              <a:avLst/>
            </a:prstGeom>
          </p:spPr>
          <p:txBody>
            <a:bodyPr wrap="square">
              <a:spAutoFit/>
            </a:bodyPr>
            <a:lstStyle/>
            <a:p>
              <a:pPr algn="ctr"/>
              <a:r>
                <a:rPr lang="en-US" sz="1200" b="1" dirty="0">
                  <a:solidFill>
                    <a:srgbClr val="C00000"/>
                  </a:solidFill>
                </a:rPr>
                <a:t>8) Notification that door is unlocked</a:t>
              </a:r>
            </a:p>
            <a:p>
              <a:pPr algn="ctr"/>
              <a:endParaRPr lang="en-US" sz="1200" b="1" dirty="0">
                <a:solidFill>
                  <a:srgbClr val="C00000"/>
                </a:solidFill>
              </a:endParaRP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7685360" y="5267503"/>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control</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7448176" y="5083350"/>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7450983" y="539810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8E3F4E6-EB62-46EB-969B-5C876F975A70}"/>
              </a:ext>
            </a:extLst>
          </p:cNvPr>
          <p:cNvGrpSpPr/>
          <p:nvPr/>
        </p:nvGrpSpPr>
        <p:grpSpPr>
          <a:xfrm>
            <a:off x="2166249" y="1792151"/>
            <a:ext cx="3399155" cy="285370"/>
            <a:chOff x="2166249" y="2090534"/>
            <a:chExt cx="3399155" cy="285370"/>
          </a:xfrm>
        </p:grpSpPr>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2166249" y="2090534"/>
              <a:ext cx="3399155" cy="276999"/>
            </a:xfrm>
            <a:prstGeom prst="rect">
              <a:avLst/>
            </a:prstGeom>
            <a:noFill/>
          </p:spPr>
          <p:txBody>
            <a:bodyPr wrap="square">
              <a:spAutoFit/>
            </a:bodyPr>
            <a:lstStyle/>
            <a:p>
              <a:r>
                <a:rPr lang="en-US" sz="1200" b="1" dirty="0">
                  <a:solidFill>
                    <a:srgbClr val="C00000"/>
                  </a:solidFill>
                </a:rPr>
                <a:t>2) Create </a:t>
              </a:r>
              <a:r>
                <a:rPr lang="en-US" sz="1200" b="1" dirty="0" err="1">
                  <a:solidFill>
                    <a:srgbClr val="C00000"/>
                  </a:solidFill>
                </a:rPr>
                <a:t>flexContainer</a:t>
              </a:r>
              <a:r>
                <a:rPr lang="en-US" sz="1200" b="1" dirty="0">
                  <a:solidFill>
                    <a:srgbClr val="C00000"/>
                  </a:solidFill>
                </a:rPr>
                <a:t> for door lock</a:t>
              </a:r>
            </a:p>
          </p:txBody>
        </p:sp>
      </p:grpSp>
      <p:grpSp>
        <p:nvGrpSpPr>
          <p:cNvPr id="5" name="Group 4">
            <a:extLst>
              <a:ext uri="{FF2B5EF4-FFF2-40B4-BE49-F238E27FC236}">
                <a16:creationId xmlns:a16="http://schemas.microsoft.com/office/drawing/2014/main" id="{148057CC-3881-4A32-8796-2C0D9E4094FA}"/>
              </a:ext>
            </a:extLst>
          </p:cNvPr>
          <p:cNvGrpSpPr/>
          <p:nvPr/>
        </p:nvGrpSpPr>
        <p:grpSpPr>
          <a:xfrm>
            <a:off x="2187081" y="2156102"/>
            <a:ext cx="3399155" cy="293270"/>
            <a:chOff x="2187081" y="2454485"/>
            <a:chExt cx="3399155" cy="293270"/>
          </a:xfrm>
        </p:grpSpPr>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E7FCD10-3FF1-4E11-8335-BF0A8C745ADF}"/>
                </a:ext>
              </a:extLst>
            </p:cNvPr>
            <p:cNvSpPr txBox="1"/>
            <p:nvPr/>
          </p:nvSpPr>
          <p:spPr>
            <a:xfrm>
              <a:off x="2187081" y="2454485"/>
              <a:ext cx="3399155" cy="276999"/>
            </a:xfrm>
            <a:prstGeom prst="rect">
              <a:avLst/>
            </a:prstGeom>
            <a:noFill/>
          </p:spPr>
          <p:txBody>
            <a:bodyPr wrap="square">
              <a:spAutoFit/>
            </a:bodyPr>
            <a:lstStyle/>
            <a:p>
              <a:r>
                <a:rPr lang="en-US" sz="1200" b="1" dirty="0">
                  <a:solidFill>
                    <a:srgbClr val="C00000"/>
                  </a:solidFill>
                </a:rPr>
                <a:t>3) Subscribe to door lock control attribute</a:t>
              </a:r>
            </a:p>
          </p:txBody>
        </p:sp>
      </p:grpSp>
      <p:sp>
        <p:nvSpPr>
          <p:cNvPr id="72" name="Rectangle 71">
            <a:extLst>
              <a:ext uri="{FF2B5EF4-FFF2-40B4-BE49-F238E27FC236}">
                <a16:creationId xmlns:a16="http://schemas.microsoft.com/office/drawing/2014/main" id="{F402D766-0891-41AB-8B0E-B685DF75D31D}"/>
              </a:ext>
            </a:extLst>
          </p:cNvPr>
          <p:cNvSpPr/>
          <p:nvPr/>
        </p:nvSpPr>
        <p:spPr>
          <a:xfrm>
            <a:off x="2205096" y="2530190"/>
            <a:ext cx="184731" cy="276999"/>
          </a:xfrm>
          <a:prstGeom prst="rect">
            <a:avLst/>
          </a:prstGeom>
        </p:spPr>
        <p:txBody>
          <a:bodyPr wrap="none">
            <a:spAutoFit/>
          </a:bodyPr>
          <a:lstStyle/>
          <a:p>
            <a:endParaRPr lang="en-US" sz="1200" b="1" dirty="0">
              <a:solidFill>
                <a:srgbClr val="C00000"/>
              </a:solidFill>
            </a:endParaRPr>
          </a:p>
        </p:txBody>
      </p:sp>
      <p:grpSp>
        <p:nvGrpSpPr>
          <p:cNvPr id="1024" name="Group 1023">
            <a:extLst>
              <a:ext uri="{FF2B5EF4-FFF2-40B4-BE49-F238E27FC236}">
                <a16:creationId xmlns:a16="http://schemas.microsoft.com/office/drawing/2014/main" id="{173ED23A-A829-4F91-9869-40E5869D11FE}"/>
              </a:ext>
            </a:extLst>
          </p:cNvPr>
          <p:cNvGrpSpPr/>
          <p:nvPr/>
        </p:nvGrpSpPr>
        <p:grpSpPr>
          <a:xfrm>
            <a:off x="6698884" y="4409061"/>
            <a:ext cx="2780272" cy="709349"/>
            <a:chOff x="6698884" y="4409061"/>
            <a:chExt cx="2780272" cy="709349"/>
          </a:xfrm>
        </p:grpSpPr>
        <p:sp>
          <p:nvSpPr>
            <p:cNvPr id="63" name="Rectangle 62">
              <a:extLst>
                <a:ext uri="{FF2B5EF4-FFF2-40B4-BE49-F238E27FC236}">
                  <a16:creationId xmlns:a16="http://schemas.microsoft.com/office/drawing/2014/main" id="{7D4866C4-3C3F-4C13-8447-FCA7147CB7E2}"/>
                </a:ext>
              </a:extLst>
            </p:cNvPr>
            <p:cNvSpPr/>
            <p:nvPr/>
          </p:nvSpPr>
          <p:spPr bwMode="auto">
            <a:xfrm>
              <a:off x="6982248" y="44872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locked</a:t>
              </a:r>
            </a:p>
            <a:p>
              <a:pPr eaLnBrk="1" hangingPunct="1">
                <a:defRPr/>
              </a:pPr>
              <a:r>
                <a:rPr lang="en-GB" altLang="ko-KR" sz="1200" dirty="0">
                  <a:solidFill>
                    <a:schemeClr val="bg1"/>
                  </a:solidFill>
                  <a:ea typeface="Gulim" pitchFamily="34" charset="-127"/>
                </a:rPr>
                <a:t>   control = lock</a:t>
              </a:r>
            </a:p>
          </p:txBody>
        </p:sp>
        <p:cxnSp>
          <p:nvCxnSpPr>
            <p:cNvPr id="74" name="Straight Connector 73">
              <a:extLst>
                <a:ext uri="{FF2B5EF4-FFF2-40B4-BE49-F238E27FC236}">
                  <a16:creationId xmlns:a16="http://schemas.microsoft.com/office/drawing/2014/main" id="{8307660E-BB23-4560-A915-FC7F8E7DB223}"/>
                </a:ext>
              </a:extLst>
            </p:cNvPr>
            <p:cNvCxnSpPr>
              <a:cxnSpLocks/>
              <a:stCxn id="26" idx="2"/>
            </p:cNvCxnSpPr>
            <p:nvPr/>
          </p:nvCxnSpPr>
          <p:spPr>
            <a:xfrm>
              <a:off x="6698884" y="4409061"/>
              <a:ext cx="5505" cy="3732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5F62C8-156B-42F6-A588-F978F24A453D}"/>
                </a:ext>
              </a:extLst>
            </p:cNvPr>
            <p:cNvCxnSpPr>
              <a:cxnSpLocks/>
            </p:cNvCxnSpPr>
            <p:nvPr/>
          </p:nvCxnSpPr>
          <p:spPr>
            <a:xfrm flipH="1">
              <a:off x="6698884" y="4782274"/>
              <a:ext cx="3022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7D36EE19-D170-48B0-8FAF-26BBA10B2ED4}"/>
              </a:ext>
            </a:extLst>
          </p:cNvPr>
          <p:cNvSpPr/>
          <p:nvPr/>
        </p:nvSpPr>
        <p:spPr bwMode="auto">
          <a:xfrm>
            <a:off x="6990997" y="4484487"/>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locked</a:t>
            </a:r>
          </a:p>
          <a:p>
            <a:pPr eaLnBrk="1" hangingPunct="1">
              <a:defRPr/>
            </a:pPr>
            <a:r>
              <a:rPr lang="en-GB" altLang="ko-KR" sz="1200" dirty="0">
                <a:solidFill>
                  <a:schemeClr val="bg1"/>
                </a:solidFill>
                <a:ea typeface="Gulim" pitchFamily="34" charset="-127"/>
              </a:rPr>
              <a:t>   control = </a:t>
            </a:r>
            <a:r>
              <a:rPr lang="en-GB" altLang="ko-KR" sz="1200" dirty="0">
                <a:solidFill>
                  <a:srgbClr val="FFFF00"/>
                </a:solidFill>
                <a:ea typeface="Gulim" pitchFamily="34" charset="-127"/>
              </a:rPr>
              <a:t>unlock</a:t>
            </a: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6991873" y="4493319"/>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flexContainer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for</a:t>
            </a:r>
            <a:r>
              <a:rPr lang="de-DE" altLang="ko-KR" sz="1400" dirty="0">
                <a:solidFill>
                  <a:schemeClr val="bg1"/>
                </a:solidFill>
                <a:ea typeface="Gulim" pitchFamily="34" charset="-127"/>
              </a:rPr>
              <a:t> </a:t>
            </a:r>
            <a:r>
              <a:rPr lang="de-DE" altLang="ko-KR" sz="1400" dirty="0" err="1">
                <a:solidFill>
                  <a:schemeClr val="bg1"/>
                </a:solidFill>
                <a:ea typeface="Gulim" pitchFamily="34" charset="-127"/>
              </a:rPr>
              <a:t>door</a:t>
            </a:r>
            <a:r>
              <a:rPr lang="de-DE" altLang="ko-KR" sz="1400" dirty="0">
                <a:solidFill>
                  <a:schemeClr val="bg1"/>
                </a:solidFill>
                <a:ea typeface="Gulim" pitchFamily="34" charset="-127"/>
              </a:rPr>
              <a:t> lock</a:t>
            </a:r>
          </a:p>
          <a:p>
            <a:pPr eaLnBrk="1" hangingPunct="1">
              <a:defRPr/>
            </a:pPr>
            <a:r>
              <a:rPr lang="en-GB" altLang="ko-KR" sz="1200" b="1" i="1" dirty="0">
                <a:solidFill>
                  <a:schemeClr val="bg1"/>
                </a:solidFill>
                <a:ea typeface="Gulim" pitchFamily="34" charset="-127"/>
              </a:rPr>
              <a:t>   </a:t>
            </a:r>
            <a:r>
              <a:rPr lang="en-GB" altLang="ko-KR" sz="1200" dirty="0">
                <a:solidFill>
                  <a:schemeClr val="bg1"/>
                </a:solidFill>
                <a:ea typeface="Gulim" pitchFamily="34" charset="-127"/>
              </a:rPr>
              <a:t>status = </a:t>
            </a:r>
            <a:r>
              <a:rPr lang="en-GB" altLang="ko-KR" sz="1200" dirty="0">
                <a:solidFill>
                  <a:srgbClr val="FFFF00"/>
                </a:solidFill>
                <a:ea typeface="Gulim" pitchFamily="34" charset="-127"/>
              </a:rPr>
              <a:t>unlocked</a:t>
            </a:r>
          </a:p>
          <a:p>
            <a:pPr eaLnBrk="1" hangingPunct="1">
              <a:defRPr/>
            </a:pPr>
            <a:r>
              <a:rPr lang="en-GB" altLang="ko-KR" sz="1200" dirty="0">
                <a:solidFill>
                  <a:schemeClr val="bg1"/>
                </a:solidFill>
                <a:ea typeface="Gulim" pitchFamily="34" charset="-127"/>
              </a:rPr>
              <a:t>   control = unlock</a:t>
            </a:r>
          </a:p>
        </p:txBody>
      </p:sp>
      <p:grpSp>
        <p:nvGrpSpPr>
          <p:cNvPr id="92" name="Group 91">
            <a:extLst>
              <a:ext uri="{FF2B5EF4-FFF2-40B4-BE49-F238E27FC236}">
                <a16:creationId xmlns:a16="http://schemas.microsoft.com/office/drawing/2014/main" id="{E5748A24-2B67-46AA-805C-64F3D53333FB}"/>
              </a:ext>
            </a:extLst>
          </p:cNvPr>
          <p:cNvGrpSpPr/>
          <p:nvPr/>
        </p:nvGrpSpPr>
        <p:grpSpPr>
          <a:xfrm>
            <a:off x="7448602" y="5398107"/>
            <a:ext cx="2354904" cy="921901"/>
            <a:chOff x="7448602" y="5398107"/>
            <a:chExt cx="2354904" cy="921901"/>
          </a:xfrm>
        </p:grpSpPr>
        <p:sp>
          <p:nvSpPr>
            <p:cNvPr id="78" name="Rectangle 77">
              <a:extLst>
                <a:ext uri="{FF2B5EF4-FFF2-40B4-BE49-F238E27FC236}">
                  <a16:creationId xmlns:a16="http://schemas.microsoft.com/office/drawing/2014/main" id="{3FCFD21F-09E0-491A-BF3B-E4C3769194EA}"/>
                </a:ext>
              </a:extLst>
            </p:cNvPr>
            <p:cNvSpPr/>
            <p:nvPr/>
          </p:nvSpPr>
          <p:spPr bwMode="auto">
            <a:xfrm>
              <a:off x="7717683" y="605041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status</a:t>
              </a:r>
              <a:endParaRPr lang="de-DE" altLang="ko-KR" sz="1400" dirty="0">
                <a:solidFill>
                  <a:srgbClr val="FFFFFF"/>
                </a:solidFill>
                <a:ea typeface="Gulim" pitchFamily="34" charset="-127"/>
              </a:endParaRPr>
            </a:p>
          </p:txBody>
        </p:sp>
        <p:cxnSp>
          <p:nvCxnSpPr>
            <p:cNvPr id="79" name="Straight Connector 78">
              <a:extLst>
                <a:ext uri="{FF2B5EF4-FFF2-40B4-BE49-F238E27FC236}">
                  <a16:creationId xmlns:a16="http://schemas.microsoft.com/office/drawing/2014/main" id="{9967B601-154A-49E9-BEDF-F85F70D01ECE}"/>
                </a:ext>
              </a:extLst>
            </p:cNvPr>
            <p:cNvCxnSpPr>
              <a:cxnSpLocks/>
            </p:cNvCxnSpPr>
            <p:nvPr/>
          </p:nvCxnSpPr>
          <p:spPr>
            <a:xfrm>
              <a:off x="7448602" y="5398107"/>
              <a:ext cx="2381" cy="77248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443280-8B03-4E36-8C8F-99237221FE33}"/>
                </a:ext>
              </a:extLst>
            </p:cNvPr>
            <p:cNvCxnSpPr/>
            <p:nvPr/>
          </p:nvCxnSpPr>
          <p:spPr>
            <a:xfrm flipH="1">
              <a:off x="7448602" y="617059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0F523435-E78F-459A-ADFE-CDBCE4676F83}"/>
              </a:ext>
            </a:extLst>
          </p:cNvPr>
          <p:cNvGrpSpPr/>
          <p:nvPr/>
        </p:nvGrpSpPr>
        <p:grpSpPr>
          <a:xfrm>
            <a:off x="6752025" y="2029281"/>
            <a:ext cx="3234196" cy="276999"/>
            <a:chOff x="6752025" y="2029281"/>
            <a:chExt cx="3234196" cy="276999"/>
          </a:xfrm>
        </p:grpSpPr>
        <p:cxnSp>
          <p:nvCxnSpPr>
            <p:cNvPr id="84" name="Straight Arrow Connector 83">
              <a:extLst>
                <a:ext uri="{FF2B5EF4-FFF2-40B4-BE49-F238E27FC236}">
                  <a16:creationId xmlns:a16="http://schemas.microsoft.com/office/drawing/2014/main" id="{4FD4403D-2728-448F-885F-F18DEE4A5B59}"/>
                </a:ext>
              </a:extLst>
            </p:cNvPr>
            <p:cNvCxnSpPr>
              <a:cxnSpLocks/>
            </p:cNvCxnSpPr>
            <p:nvPr/>
          </p:nvCxnSpPr>
          <p:spPr>
            <a:xfrm>
              <a:off x="6752025" y="2298753"/>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8855B5E-0B01-437A-BF9E-041CBA627E9B}"/>
                </a:ext>
              </a:extLst>
            </p:cNvPr>
            <p:cNvSpPr/>
            <p:nvPr/>
          </p:nvSpPr>
          <p:spPr>
            <a:xfrm>
              <a:off x="7418272" y="2029281"/>
              <a:ext cx="2085827" cy="276999"/>
            </a:xfrm>
            <a:prstGeom prst="rect">
              <a:avLst/>
            </a:prstGeom>
          </p:spPr>
          <p:txBody>
            <a:bodyPr wrap="none">
              <a:spAutoFit/>
            </a:bodyPr>
            <a:lstStyle/>
            <a:p>
              <a:pPr algn="ctr"/>
              <a:r>
                <a:rPr lang="en-US" sz="1200" b="1" dirty="0">
                  <a:solidFill>
                    <a:srgbClr val="C00000"/>
                  </a:solidFill>
                </a:rPr>
                <a:t>5) Request to unlock door</a:t>
              </a:r>
            </a:p>
          </p:txBody>
        </p:sp>
      </p:grpSp>
      <p:grpSp>
        <p:nvGrpSpPr>
          <p:cNvPr id="48" name="Group 47">
            <a:extLst>
              <a:ext uri="{FF2B5EF4-FFF2-40B4-BE49-F238E27FC236}">
                <a16:creationId xmlns:a16="http://schemas.microsoft.com/office/drawing/2014/main" id="{726E4848-B6FE-401E-9E27-8986EFC32920}"/>
              </a:ext>
            </a:extLst>
          </p:cNvPr>
          <p:cNvGrpSpPr/>
          <p:nvPr/>
        </p:nvGrpSpPr>
        <p:grpSpPr>
          <a:xfrm>
            <a:off x="1853969" y="2487657"/>
            <a:ext cx="3695028" cy="276999"/>
            <a:chOff x="1853969" y="2940044"/>
            <a:chExt cx="3695028" cy="276999"/>
          </a:xfrm>
        </p:grpSpPr>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2227343" y="3199376"/>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a:off x="1853969" y="2940044"/>
              <a:ext cx="3695028" cy="276999"/>
            </a:xfrm>
            <a:prstGeom prst="rect">
              <a:avLst/>
            </a:prstGeom>
          </p:spPr>
          <p:txBody>
            <a:bodyPr wrap="square">
              <a:spAutoFit/>
            </a:bodyPr>
            <a:lstStyle/>
            <a:p>
              <a:pPr algn="ctr"/>
              <a:r>
                <a:rPr lang="en-US" sz="1200" b="1" dirty="0">
                  <a:solidFill>
                    <a:srgbClr val="C00000"/>
                  </a:solidFill>
                </a:rPr>
                <a:t>6) Notification of request to unlock door</a:t>
              </a:r>
            </a:p>
          </p:txBody>
        </p:sp>
      </p:grpSp>
      <p:grpSp>
        <p:nvGrpSpPr>
          <p:cNvPr id="47" name="Group 46">
            <a:extLst>
              <a:ext uri="{FF2B5EF4-FFF2-40B4-BE49-F238E27FC236}">
                <a16:creationId xmlns:a16="http://schemas.microsoft.com/office/drawing/2014/main" id="{FF27FB59-DA1D-4BF8-9FE9-3DE984989BA4}"/>
              </a:ext>
            </a:extLst>
          </p:cNvPr>
          <p:cNvGrpSpPr/>
          <p:nvPr/>
        </p:nvGrpSpPr>
        <p:grpSpPr>
          <a:xfrm>
            <a:off x="1776670" y="2883407"/>
            <a:ext cx="3695028" cy="461665"/>
            <a:chOff x="1776670" y="3335794"/>
            <a:chExt cx="3695028" cy="461665"/>
          </a:xfrm>
        </p:grpSpPr>
        <p:sp>
          <p:nvSpPr>
            <p:cNvPr id="88" name="Rectangle 87">
              <a:extLst>
                <a:ext uri="{FF2B5EF4-FFF2-40B4-BE49-F238E27FC236}">
                  <a16:creationId xmlns:a16="http://schemas.microsoft.com/office/drawing/2014/main" id="{1767B4BD-F79A-47E5-8A4E-0CF9FB14A279}"/>
                </a:ext>
              </a:extLst>
            </p:cNvPr>
            <p:cNvSpPr/>
            <p:nvPr/>
          </p:nvSpPr>
          <p:spPr>
            <a:xfrm>
              <a:off x="1776670" y="3335794"/>
              <a:ext cx="3695028" cy="461665"/>
            </a:xfrm>
            <a:prstGeom prst="rect">
              <a:avLst/>
            </a:prstGeom>
          </p:spPr>
          <p:txBody>
            <a:bodyPr wrap="square">
              <a:spAutoFit/>
            </a:bodyPr>
            <a:lstStyle/>
            <a:p>
              <a:pPr algn="ctr"/>
              <a:r>
                <a:rPr lang="en-US" sz="1200" b="1" dirty="0">
                  <a:solidFill>
                    <a:srgbClr val="C00000"/>
                  </a:solidFill>
                </a:rPr>
                <a:t>7) Update door lock status as unlocked</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p:cNvCxnSpPr>
            <p:nvPr/>
          </p:nvCxnSpPr>
          <p:spPr>
            <a:xfrm>
              <a:off x="2207306" y="3616933"/>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30" name="Picture 6" descr="Schlage Home app | App for Schlage Sense and Schlage Encode Smart WiFi  Deadbolt">
            <a:extLst>
              <a:ext uri="{FF2B5EF4-FFF2-40B4-BE49-F238E27FC236}">
                <a16:creationId xmlns:a16="http://schemas.microsoft.com/office/drawing/2014/main" id="{E3AA45DA-7BBE-48A3-8F28-66AA6AAE8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0210" y="1316557"/>
            <a:ext cx="875530" cy="1137745"/>
          </a:xfrm>
          <a:prstGeom prst="rect">
            <a:avLst/>
          </a:prstGeom>
          <a:noFill/>
          <a:extLst>
            <a:ext uri="{909E8E84-426E-40DD-AFC4-6F175D3DCCD1}">
              <a14:hiddenFill xmlns:a14="http://schemas.microsoft.com/office/drawing/2010/main">
                <a:solidFill>
                  <a:srgbClr val="FFFFFF"/>
                </a:solidFill>
              </a14:hiddenFill>
            </a:ext>
          </a:extLst>
        </p:spPr>
      </p:pic>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1047751" y="3714352"/>
            <a:ext cx="3814696" cy="1984484"/>
          </a:xfrm>
          <a:prstGeom prst="wedgeRoundRectCallout">
            <a:avLst>
              <a:gd name="adj1" fmla="val 115310"/>
              <a:gd name="adj2" fmla="val 4511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Subscriptions and notifications reduces the amount of processing performed by devices/apps and the network traffic flowing between the devices/apps and service layer. For example, an app no longer needs to pull data from service layer and analyze it to determine whether an event of interest has occurred. Instead, service layer is instructed by app which events to monitor on the locally stored data.</a:t>
            </a:r>
          </a:p>
        </p:txBody>
      </p:sp>
    </p:spTree>
    <p:extLst>
      <p:ext uri="{BB962C8B-B14F-4D97-AF65-F5344CB8AC3E}">
        <p14:creationId xmlns:p14="http://schemas.microsoft.com/office/powerpoint/2010/main" val="27937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76" grpId="0" animBg="1"/>
      <p:bldP spid="77" grpId="0" animBg="1"/>
      <p:bldP spid="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3533900" y="190395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253013" y="1866084"/>
            <a:ext cx="2481478" cy="3555661"/>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Devices can share their reachability status and schedules with service layer. If the device is not currently reachable (e.g., device is sleeping) service layer can trigger the device to wake up and reconnect to receive a high priority request.</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Devices can sleep longer and more often without impacting applications that require prioritized communication with devices. </a:t>
            </a:r>
            <a:r>
              <a:rPr lang="en-US" sz="1200" b="1" dirty="0">
                <a:solidFill>
                  <a:schemeClr val="bg1"/>
                </a:solidFill>
                <a:latin typeface="Arial" panose="020B0604020202020204"/>
              </a:rPr>
              <a:t>This helps devices conserve more energy.</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45" name="Straight Connector 44">
            <a:extLst>
              <a:ext uri="{FF2B5EF4-FFF2-40B4-BE49-F238E27FC236}">
                <a16:creationId xmlns:a16="http://schemas.microsoft.com/office/drawing/2014/main" id="{549FB49C-726B-4B27-A5C9-9083E5733B52}"/>
              </a:ext>
            </a:extLst>
          </p:cNvPr>
          <p:cNvCxnSpPr>
            <a:cxnSpLocks/>
            <a:stCxn id="5" idx="3"/>
          </p:cNvCxnSpPr>
          <p:nvPr/>
        </p:nvCxnSpPr>
        <p:spPr>
          <a:xfrm>
            <a:off x="2734491" y="3643915"/>
            <a:ext cx="1846447" cy="101121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793ADA-C767-4CB3-9259-9A43FF2365AD}"/>
              </a:ext>
            </a:extLst>
          </p:cNvPr>
          <p:cNvCxnSpPr>
            <a:cxnSpLocks/>
            <a:stCxn id="5" idx="3"/>
          </p:cNvCxnSpPr>
          <p:nvPr/>
        </p:nvCxnSpPr>
        <p:spPr>
          <a:xfrm flipV="1">
            <a:off x="2734491" y="3158837"/>
            <a:ext cx="1117073" cy="485078"/>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rmAutofit fontScale="90000"/>
          </a:bodyPr>
          <a:lstStyle/>
          <a:p>
            <a:r>
              <a:rPr lang="en-US" sz="3600" dirty="0"/>
              <a:t>6. Managing sleep schedules and wake-up of devices </a:t>
            </a:r>
          </a:p>
        </p:txBody>
      </p:sp>
    </p:spTree>
    <p:extLst>
      <p:ext uri="{BB962C8B-B14F-4D97-AF65-F5344CB8AC3E}">
        <p14:creationId xmlns:p14="http://schemas.microsoft.com/office/powerpoint/2010/main" val="399187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rrowBand IoT: Large Smart Metering Measurement - IoT Telekom">
            <a:extLst>
              <a:ext uri="{FF2B5EF4-FFF2-40B4-BE49-F238E27FC236}">
                <a16:creationId xmlns:a16="http://schemas.microsoft.com/office/drawing/2014/main" id="{0192C190-EB06-46BD-9E84-3E61CB963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7339477" y="3649918"/>
            <a:ext cx="2503751" cy="368618"/>
            <a:chOff x="5834126" y="4068183"/>
            <a:chExt cx="2503751" cy="368618"/>
          </a:xfrm>
        </p:grpSpPr>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7DC3C5D-FC4D-4553-9184-68BB692D0B57}"/>
                </a:ext>
              </a:extLst>
            </p:cNvPr>
            <p:cNvSpPr/>
            <p:nvPr/>
          </p:nvSpPr>
          <p:spPr bwMode="auto">
            <a:xfrm>
              <a:off x="6081244" y="4157863"/>
              <a:ext cx="2256633"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node</a:t>
              </a:r>
              <a:r>
                <a:rPr lang="de-DE" altLang="ko-KR" sz="1400" dirty="0">
                  <a:solidFill>
                    <a:srgbClr val="FFFFFF"/>
                  </a:solidFill>
                  <a:ea typeface="Gulim" pitchFamily="34" charset="-127"/>
                </a:rPr>
                <a:t> (smart </a:t>
              </a:r>
              <a:r>
                <a:rPr lang="de-DE" altLang="ko-KR" sz="1400" dirty="0" err="1">
                  <a:solidFill>
                    <a:srgbClr val="FFFFFF"/>
                  </a:solidFill>
                  <a:ea typeface="Gulim" pitchFamily="34" charset="-127"/>
                </a:rPr>
                <a:t>meter</a:t>
              </a:r>
              <a:r>
                <a:rPr lang="de-DE" altLang="ko-KR" sz="1400" dirty="0">
                  <a:solidFill>
                    <a:srgbClr val="FFFFFF"/>
                  </a:solidFill>
                  <a:ea typeface="Gulim" pitchFamily="34" charset="-127"/>
                </a:rPr>
                <a:t>) </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6786496" y="3356177"/>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 name="Group 2">
            <a:extLst>
              <a:ext uri="{FF2B5EF4-FFF2-40B4-BE49-F238E27FC236}">
                <a16:creationId xmlns:a16="http://schemas.microsoft.com/office/drawing/2014/main" id="{8B089944-37DB-433B-BED9-0ECAA8BD17B4}"/>
              </a:ext>
            </a:extLst>
          </p:cNvPr>
          <p:cNvGrpSpPr/>
          <p:nvPr/>
        </p:nvGrpSpPr>
        <p:grpSpPr>
          <a:xfrm>
            <a:off x="2166250" y="1386258"/>
            <a:ext cx="3320991" cy="305816"/>
            <a:chOff x="2166250" y="1684641"/>
            <a:chExt cx="3320991" cy="305816"/>
          </a:xfrm>
        </p:grpSpPr>
        <p:sp>
          <p:nvSpPr>
            <p:cNvPr id="30" name="Rectangle 29">
              <a:extLst>
                <a:ext uri="{FF2B5EF4-FFF2-40B4-BE49-F238E27FC236}">
                  <a16:creationId xmlns:a16="http://schemas.microsoft.com/office/drawing/2014/main" id="{C228655D-E2FA-439F-8AD8-2CDCA53B2DF0}"/>
                </a:ext>
              </a:extLst>
            </p:cNvPr>
            <p:cNvSpPr/>
            <p:nvPr/>
          </p:nvSpPr>
          <p:spPr>
            <a:xfrm>
              <a:off x="2166250" y="1684641"/>
              <a:ext cx="3236784" cy="276999"/>
            </a:xfrm>
            <a:prstGeom prst="rect">
              <a:avLst/>
            </a:prstGeom>
          </p:spPr>
          <p:txBody>
            <a:bodyPr wrap="none">
              <a:spAutoFit/>
            </a:bodyPr>
            <a:lstStyle/>
            <a:p>
              <a:pPr algn="ctr"/>
              <a:r>
                <a:rPr lang="en-US" sz="1200" b="1" dirty="0">
                  <a:solidFill>
                    <a:srgbClr val="C00000"/>
                  </a:solidFill>
                </a:rPr>
                <a:t>1) Register to CSE [reachability schedule]</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1990457"/>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6294520" y="2947698"/>
            <a:ext cx="620768" cy="529682"/>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52025" y="1705905"/>
            <a:ext cx="3402895" cy="276999"/>
            <a:chOff x="6752025" y="1705905"/>
            <a:chExt cx="3402895" cy="276999"/>
          </a:xfrm>
        </p:grpSpPr>
        <p:sp>
          <p:nvSpPr>
            <p:cNvPr id="46" name="Rectangle 45">
              <a:extLst>
                <a:ext uri="{FF2B5EF4-FFF2-40B4-BE49-F238E27FC236}">
                  <a16:creationId xmlns:a16="http://schemas.microsoft.com/office/drawing/2014/main" id="{6E9E7FB9-D19E-4414-86B9-1209478F25A7}"/>
                </a:ext>
              </a:extLst>
            </p:cNvPr>
            <p:cNvSpPr/>
            <p:nvPr/>
          </p:nvSpPr>
          <p:spPr>
            <a:xfrm>
              <a:off x="6767454" y="1705905"/>
              <a:ext cx="3387466" cy="276999"/>
            </a:xfrm>
            <a:prstGeom prst="rect">
              <a:avLst/>
            </a:prstGeom>
          </p:spPr>
          <p:txBody>
            <a:bodyPr wrap="none">
              <a:spAutoFit/>
            </a:bodyPr>
            <a:lstStyle/>
            <a:p>
              <a:pPr algn="ctr"/>
              <a:r>
                <a:rPr lang="en-US" sz="1200" b="1" dirty="0">
                  <a:solidFill>
                    <a:srgbClr val="C00000"/>
                  </a:solidFill>
                </a:rPr>
                <a:t>4) Subscribe to smart meter software status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295690"/>
            <a:chOff x="6363623" y="2459698"/>
            <a:chExt cx="3695028" cy="641553"/>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601000"/>
            </a:xfrm>
            <a:prstGeom prst="rect">
              <a:avLst/>
            </a:prstGeom>
          </p:spPr>
          <p:txBody>
            <a:bodyPr wrap="square">
              <a:spAutoFit/>
            </a:bodyPr>
            <a:lstStyle/>
            <a:p>
              <a:pPr algn="ctr"/>
              <a:r>
                <a:rPr lang="en-US" sz="1200" b="1" dirty="0">
                  <a:solidFill>
                    <a:srgbClr val="C00000"/>
                  </a:solidFill>
                </a:rPr>
                <a:t>9) Notification software has been installed</a:t>
              </a: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8923610" y="487697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control</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8686426" y="4692825"/>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a:cxnSpLocks/>
          </p:cNvCxnSpPr>
          <p:nvPr/>
        </p:nvCxnSpPr>
        <p:spPr>
          <a:xfrm flipH="1">
            <a:off x="8689233" y="500758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8E3F4E6-EB62-46EB-969B-5C876F975A70}"/>
              </a:ext>
            </a:extLst>
          </p:cNvPr>
          <p:cNvGrpSpPr/>
          <p:nvPr/>
        </p:nvGrpSpPr>
        <p:grpSpPr>
          <a:xfrm>
            <a:off x="2166249" y="1792151"/>
            <a:ext cx="3399155" cy="285370"/>
            <a:chOff x="2166249" y="2090534"/>
            <a:chExt cx="3399155" cy="285370"/>
          </a:xfrm>
        </p:grpSpPr>
        <p:cxnSp>
          <p:nvCxnSpPr>
            <p:cNvPr id="54" name="Straight Arrow Connector 53">
              <a:extLst>
                <a:ext uri="{FF2B5EF4-FFF2-40B4-BE49-F238E27FC236}">
                  <a16:creationId xmlns:a16="http://schemas.microsoft.com/office/drawing/2014/main" id="{E83D9B95-CBEB-4B4F-9C37-99CB89BBDAC0}"/>
                </a:ext>
              </a:extLst>
            </p:cNvPr>
            <p:cNvCxnSpPr>
              <a:cxnSpLocks/>
            </p:cNvCxnSpPr>
            <p:nvPr/>
          </p:nvCxnSpPr>
          <p:spPr>
            <a:xfrm>
              <a:off x="2253045" y="2375904"/>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24810DD-33C8-4D43-8F55-97D3D7993D77}"/>
                </a:ext>
              </a:extLst>
            </p:cNvPr>
            <p:cNvSpPr txBox="1"/>
            <p:nvPr/>
          </p:nvSpPr>
          <p:spPr>
            <a:xfrm>
              <a:off x="2166249" y="2090534"/>
              <a:ext cx="3399155" cy="276999"/>
            </a:xfrm>
            <a:prstGeom prst="rect">
              <a:avLst/>
            </a:prstGeom>
            <a:noFill/>
          </p:spPr>
          <p:txBody>
            <a:bodyPr wrap="square">
              <a:spAutoFit/>
            </a:bodyPr>
            <a:lstStyle/>
            <a:p>
              <a:r>
                <a:rPr lang="en-US" sz="1200" b="1" dirty="0">
                  <a:solidFill>
                    <a:srgbClr val="C00000"/>
                  </a:solidFill>
                </a:rPr>
                <a:t>2) Create node and software for smart meter</a:t>
              </a:r>
            </a:p>
          </p:txBody>
        </p:sp>
      </p:grpSp>
      <p:grpSp>
        <p:nvGrpSpPr>
          <p:cNvPr id="5" name="Group 4">
            <a:extLst>
              <a:ext uri="{FF2B5EF4-FFF2-40B4-BE49-F238E27FC236}">
                <a16:creationId xmlns:a16="http://schemas.microsoft.com/office/drawing/2014/main" id="{148057CC-3881-4A32-8796-2C0D9E4094FA}"/>
              </a:ext>
            </a:extLst>
          </p:cNvPr>
          <p:cNvGrpSpPr/>
          <p:nvPr/>
        </p:nvGrpSpPr>
        <p:grpSpPr>
          <a:xfrm>
            <a:off x="2187081" y="2156102"/>
            <a:ext cx="3399155" cy="293270"/>
            <a:chOff x="2187081" y="2454485"/>
            <a:chExt cx="3399155" cy="293270"/>
          </a:xfrm>
        </p:grpSpPr>
        <p:cxnSp>
          <p:nvCxnSpPr>
            <p:cNvPr id="57" name="Straight Arrow Connector 56">
              <a:extLst>
                <a:ext uri="{FF2B5EF4-FFF2-40B4-BE49-F238E27FC236}">
                  <a16:creationId xmlns:a16="http://schemas.microsoft.com/office/drawing/2014/main" id="{6199445E-3DBF-4AD4-AD45-5A64C91D914D}"/>
                </a:ext>
              </a:extLst>
            </p:cNvPr>
            <p:cNvCxnSpPr>
              <a:cxnSpLocks/>
            </p:cNvCxnSpPr>
            <p:nvPr/>
          </p:nvCxnSpPr>
          <p:spPr>
            <a:xfrm>
              <a:off x="2227343" y="2747755"/>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E7FCD10-3FF1-4E11-8335-BF0A8C745ADF}"/>
                </a:ext>
              </a:extLst>
            </p:cNvPr>
            <p:cNvSpPr txBox="1"/>
            <p:nvPr/>
          </p:nvSpPr>
          <p:spPr>
            <a:xfrm>
              <a:off x="2187081" y="2454485"/>
              <a:ext cx="3399155" cy="276999"/>
            </a:xfrm>
            <a:prstGeom prst="rect">
              <a:avLst/>
            </a:prstGeom>
            <a:noFill/>
          </p:spPr>
          <p:txBody>
            <a:bodyPr wrap="square">
              <a:spAutoFit/>
            </a:bodyPr>
            <a:lstStyle/>
            <a:p>
              <a:r>
                <a:rPr lang="en-US" sz="1200" b="1" dirty="0">
                  <a:solidFill>
                    <a:srgbClr val="C00000"/>
                  </a:solidFill>
                </a:rPr>
                <a:t>3) Subscribe to software install attribute</a:t>
              </a:r>
            </a:p>
          </p:txBody>
        </p:sp>
      </p:grpSp>
      <p:sp>
        <p:nvSpPr>
          <p:cNvPr id="72" name="Rectangle 71">
            <a:extLst>
              <a:ext uri="{FF2B5EF4-FFF2-40B4-BE49-F238E27FC236}">
                <a16:creationId xmlns:a16="http://schemas.microsoft.com/office/drawing/2014/main" id="{F402D766-0891-41AB-8B0E-B685DF75D31D}"/>
              </a:ext>
            </a:extLst>
          </p:cNvPr>
          <p:cNvSpPr/>
          <p:nvPr/>
        </p:nvSpPr>
        <p:spPr>
          <a:xfrm>
            <a:off x="2205096" y="2530190"/>
            <a:ext cx="184731" cy="276999"/>
          </a:xfrm>
          <a:prstGeom prst="rect">
            <a:avLst/>
          </a:prstGeom>
        </p:spPr>
        <p:txBody>
          <a:bodyPr wrap="none">
            <a:spAutoFit/>
          </a:bodyPr>
          <a:lstStyle/>
          <a:p>
            <a:endParaRPr lang="en-US" sz="1200" b="1" dirty="0">
              <a:solidFill>
                <a:srgbClr val="C00000"/>
              </a:solidFill>
            </a:endParaRPr>
          </a:p>
        </p:txBody>
      </p:sp>
      <p:grpSp>
        <p:nvGrpSpPr>
          <p:cNvPr id="1024" name="Group 1023">
            <a:extLst>
              <a:ext uri="{FF2B5EF4-FFF2-40B4-BE49-F238E27FC236}">
                <a16:creationId xmlns:a16="http://schemas.microsoft.com/office/drawing/2014/main" id="{173ED23A-A829-4F91-9869-40E5869D11FE}"/>
              </a:ext>
            </a:extLst>
          </p:cNvPr>
          <p:cNvGrpSpPr/>
          <p:nvPr/>
        </p:nvGrpSpPr>
        <p:grpSpPr>
          <a:xfrm>
            <a:off x="7937134" y="4018536"/>
            <a:ext cx="2780272" cy="709349"/>
            <a:chOff x="6698884" y="4409061"/>
            <a:chExt cx="2780272" cy="709349"/>
          </a:xfrm>
        </p:grpSpPr>
        <p:sp>
          <p:nvSpPr>
            <p:cNvPr id="63" name="Rectangle 62">
              <a:extLst>
                <a:ext uri="{FF2B5EF4-FFF2-40B4-BE49-F238E27FC236}">
                  <a16:creationId xmlns:a16="http://schemas.microsoft.com/office/drawing/2014/main" id="{7D4866C4-3C3F-4C13-8447-FCA7147CB7E2}"/>
                </a:ext>
              </a:extLst>
            </p:cNvPr>
            <p:cNvSpPr/>
            <p:nvPr/>
          </p:nvSpPr>
          <p:spPr bwMode="auto">
            <a:xfrm>
              <a:off x="6982248" y="44872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b="1" i="1" dirty="0">
                  <a:solidFill>
                    <a:schemeClr val="bg1"/>
                  </a:solidFill>
                  <a:ea typeface="Gulim" pitchFamily="34" charset="-127"/>
                </a:rPr>
                <a:t>  </a:t>
              </a:r>
              <a:endParaRPr lang="en-GB" altLang="ko-KR" sz="1200" dirty="0">
                <a:solidFill>
                  <a:schemeClr val="bg1"/>
                </a:solidFill>
                <a:ea typeface="Gulim" pitchFamily="34" charset="-127"/>
              </a:endParaRPr>
            </a:p>
          </p:txBody>
        </p:sp>
        <p:cxnSp>
          <p:nvCxnSpPr>
            <p:cNvPr id="74" name="Straight Connector 73">
              <a:extLst>
                <a:ext uri="{FF2B5EF4-FFF2-40B4-BE49-F238E27FC236}">
                  <a16:creationId xmlns:a16="http://schemas.microsoft.com/office/drawing/2014/main" id="{8307660E-BB23-4560-A915-FC7F8E7DB223}"/>
                </a:ext>
              </a:extLst>
            </p:cNvPr>
            <p:cNvCxnSpPr>
              <a:cxnSpLocks/>
            </p:cNvCxnSpPr>
            <p:nvPr/>
          </p:nvCxnSpPr>
          <p:spPr>
            <a:xfrm>
              <a:off x="6698884" y="4409061"/>
              <a:ext cx="5506" cy="37321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5F62C8-156B-42F6-A588-F978F24A453D}"/>
                </a:ext>
              </a:extLst>
            </p:cNvPr>
            <p:cNvCxnSpPr>
              <a:cxnSpLocks/>
            </p:cNvCxnSpPr>
            <p:nvPr/>
          </p:nvCxnSpPr>
          <p:spPr>
            <a:xfrm flipH="1">
              <a:off x="6698884" y="4782274"/>
              <a:ext cx="30227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7D36EE19-D170-48B0-8FAF-26BBA10B2ED4}"/>
              </a:ext>
            </a:extLst>
          </p:cNvPr>
          <p:cNvSpPr/>
          <p:nvPr/>
        </p:nvSpPr>
        <p:spPr bwMode="auto">
          <a:xfrm>
            <a:off x="8220498" y="4093898"/>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dirty="0">
                <a:solidFill>
                  <a:srgbClr val="FFFF00"/>
                </a:solidFill>
                <a:ea typeface="Gulim" pitchFamily="34" charset="-127"/>
              </a:rPr>
              <a:t>  install = TRUE</a:t>
            </a:r>
          </a:p>
          <a:p>
            <a:pPr eaLnBrk="1" hangingPunct="1">
              <a:defRPr/>
            </a:pPr>
            <a:r>
              <a:rPr lang="en-GB" altLang="ko-KR" sz="1200" dirty="0">
                <a:solidFill>
                  <a:srgbClr val="FFFF00"/>
                </a:solidFill>
                <a:ea typeface="Gulim" pitchFamily="34" charset="-127"/>
              </a:rPr>
              <a:t>   …</a:t>
            </a: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8220498" y="4097010"/>
            <a:ext cx="2496908" cy="63111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de-DE" altLang="ko-KR" sz="1400" dirty="0" err="1">
                <a:solidFill>
                  <a:schemeClr val="bg1"/>
                </a:solidFill>
                <a:ea typeface="Gulim" pitchFamily="34" charset="-127"/>
              </a:rPr>
              <a:t>software</a:t>
            </a:r>
            <a:endParaRPr lang="de-DE" altLang="ko-KR" sz="1400" dirty="0">
              <a:solidFill>
                <a:schemeClr val="bg1"/>
              </a:solidFill>
              <a:ea typeface="Gulim" pitchFamily="34" charset="-127"/>
            </a:endParaRPr>
          </a:p>
          <a:p>
            <a:pPr eaLnBrk="1" hangingPunct="1">
              <a:defRPr/>
            </a:pPr>
            <a:r>
              <a:rPr lang="en-GB" altLang="ko-KR" sz="1200" b="1" i="1" dirty="0">
                <a:solidFill>
                  <a:schemeClr val="bg1"/>
                </a:solidFill>
                <a:ea typeface="Gulim" pitchFamily="34" charset="-127"/>
              </a:rPr>
              <a:t>   </a:t>
            </a:r>
            <a:r>
              <a:rPr lang="en-GB" altLang="ko-KR" sz="1200" dirty="0" err="1">
                <a:solidFill>
                  <a:srgbClr val="FFFF00"/>
                </a:solidFill>
                <a:ea typeface="Gulim" pitchFamily="34" charset="-127"/>
              </a:rPr>
              <a:t>installStatus</a:t>
            </a:r>
            <a:r>
              <a:rPr lang="en-GB" altLang="ko-KR" sz="1200" dirty="0">
                <a:solidFill>
                  <a:srgbClr val="FFFF00"/>
                </a:solidFill>
                <a:ea typeface="Gulim" pitchFamily="34" charset="-127"/>
              </a:rPr>
              <a:t> = installed</a:t>
            </a:r>
          </a:p>
          <a:p>
            <a:pPr eaLnBrk="1" hangingPunct="1">
              <a:defRPr/>
            </a:pPr>
            <a:r>
              <a:rPr lang="en-GB" altLang="ko-KR" sz="1200" dirty="0">
                <a:solidFill>
                  <a:srgbClr val="FFFF00"/>
                </a:solidFill>
                <a:ea typeface="Gulim" pitchFamily="34" charset="-127"/>
              </a:rPr>
              <a:t>   …</a:t>
            </a:r>
          </a:p>
        </p:txBody>
      </p:sp>
      <p:grpSp>
        <p:nvGrpSpPr>
          <p:cNvPr id="92" name="Group 91">
            <a:extLst>
              <a:ext uri="{FF2B5EF4-FFF2-40B4-BE49-F238E27FC236}">
                <a16:creationId xmlns:a16="http://schemas.microsoft.com/office/drawing/2014/main" id="{E5748A24-2B67-46AA-805C-64F3D53333FB}"/>
              </a:ext>
            </a:extLst>
          </p:cNvPr>
          <p:cNvGrpSpPr/>
          <p:nvPr/>
        </p:nvGrpSpPr>
        <p:grpSpPr>
          <a:xfrm>
            <a:off x="8686852" y="5007582"/>
            <a:ext cx="2354904" cy="921901"/>
            <a:chOff x="7448602" y="5398107"/>
            <a:chExt cx="2354904" cy="921901"/>
          </a:xfrm>
        </p:grpSpPr>
        <p:sp>
          <p:nvSpPr>
            <p:cNvPr id="78" name="Rectangle 77">
              <a:extLst>
                <a:ext uri="{FF2B5EF4-FFF2-40B4-BE49-F238E27FC236}">
                  <a16:creationId xmlns:a16="http://schemas.microsoft.com/office/drawing/2014/main" id="{3FCFD21F-09E0-491A-BF3B-E4C3769194EA}"/>
                </a:ext>
              </a:extLst>
            </p:cNvPr>
            <p:cNvSpPr/>
            <p:nvPr/>
          </p:nvSpPr>
          <p:spPr bwMode="auto">
            <a:xfrm>
              <a:off x="7717683" y="6050418"/>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subscription</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to</a:t>
              </a:r>
              <a:r>
                <a:rPr lang="de-DE" altLang="ko-KR" sz="1400" dirty="0">
                  <a:solidFill>
                    <a:srgbClr val="FFFFFF"/>
                  </a:solidFill>
                  <a:ea typeface="Gulim" pitchFamily="34" charset="-127"/>
                </a:rPr>
                <a:t> </a:t>
              </a:r>
              <a:r>
                <a:rPr lang="de-DE" altLang="ko-KR" sz="1400" dirty="0" err="1">
                  <a:solidFill>
                    <a:srgbClr val="FFFFFF"/>
                  </a:solidFill>
                  <a:ea typeface="Gulim" pitchFamily="34" charset="-127"/>
                </a:rPr>
                <a:t>status</a:t>
              </a:r>
              <a:endParaRPr lang="de-DE" altLang="ko-KR" sz="1400" dirty="0">
                <a:solidFill>
                  <a:srgbClr val="FFFFFF"/>
                </a:solidFill>
                <a:ea typeface="Gulim" pitchFamily="34" charset="-127"/>
              </a:endParaRPr>
            </a:p>
          </p:txBody>
        </p:sp>
        <p:cxnSp>
          <p:nvCxnSpPr>
            <p:cNvPr id="79" name="Straight Connector 78">
              <a:extLst>
                <a:ext uri="{FF2B5EF4-FFF2-40B4-BE49-F238E27FC236}">
                  <a16:creationId xmlns:a16="http://schemas.microsoft.com/office/drawing/2014/main" id="{9967B601-154A-49E9-BEDF-F85F70D01ECE}"/>
                </a:ext>
              </a:extLst>
            </p:cNvPr>
            <p:cNvCxnSpPr>
              <a:cxnSpLocks/>
            </p:cNvCxnSpPr>
            <p:nvPr/>
          </p:nvCxnSpPr>
          <p:spPr>
            <a:xfrm>
              <a:off x="7448602" y="5398107"/>
              <a:ext cx="2381" cy="77248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9443280-8B03-4E36-8C8F-99237221FE33}"/>
                </a:ext>
              </a:extLst>
            </p:cNvPr>
            <p:cNvCxnSpPr/>
            <p:nvPr/>
          </p:nvCxnSpPr>
          <p:spPr>
            <a:xfrm flipH="1">
              <a:off x="7448602" y="617059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0F523435-E78F-459A-ADFE-CDBCE4676F83}"/>
              </a:ext>
            </a:extLst>
          </p:cNvPr>
          <p:cNvGrpSpPr/>
          <p:nvPr/>
        </p:nvGrpSpPr>
        <p:grpSpPr>
          <a:xfrm>
            <a:off x="6752025" y="2029281"/>
            <a:ext cx="3234196" cy="276999"/>
            <a:chOff x="6752025" y="2029281"/>
            <a:chExt cx="3234196" cy="276999"/>
          </a:xfrm>
        </p:grpSpPr>
        <p:cxnSp>
          <p:nvCxnSpPr>
            <p:cNvPr id="84" name="Straight Arrow Connector 83">
              <a:extLst>
                <a:ext uri="{FF2B5EF4-FFF2-40B4-BE49-F238E27FC236}">
                  <a16:creationId xmlns:a16="http://schemas.microsoft.com/office/drawing/2014/main" id="{4FD4403D-2728-448F-885F-F18DEE4A5B59}"/>
                </a:ext>
              </a:extLst>
            </p:cNvPr>
            <p:cNvCxnSpPr>
              <a:cxnSpLocks/>
            </p:cNvCxnSpPr>
            <p:nvPr/>
          </p:nvCxnSpPr>
          <p:spPr>
            <a:xfrm>
              <a:off x="6752025" y="2298753"/>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8855B5E-0B01-437A-BF9E-041CBA627E9B}"/>
                </a:ext>
              </a:extLst>
            </p:cNvPr>
            <p:cNvSpPr/>
            <p:nvPr/>
          </p:nvSpPr>
          <p:spPr>
            <a:xfrm>
              <a:off x="7299653" y="2029281"/>
              <a:ext cx="2323072" cy="276999"/>
            </a:xfrm>
            <a:prstGeom prst="rect">
              <a:avLst/>
            </a:prstGeom>
          </p:spPr>
          <p:txBody>
            <a:bodyPr wrap="none">
              <a:spAutoFit/>
            </a:bodyPr>
            <a:lstStyle/>
            <a:p>
              <a:pPr algn="ctr"/>
              <a:r>
                <a:rPr lang="en-US" sz="1200" b="1" dirty="0">
                  <a:solidFill>
                    <a:srgbClr val="C00000"/>
                  </a:solidFill>
                </a:rPr>
                <a:t>5) Request to install software</a:t>
              </a:r>
            </a:p>
          </p:txBody>
        </p:sp>
      </p:grpSp>
      <p:grpSp>
        <p:nvGrpSpPr>
          <p:cNvPr id="48" name="Group 47">
            <a:extLst>
              <a:ext uri="{FF2B5EF4-FFF2-40B4-BE49-F238E27FC236}">
                <a16:creationId xmlns:a16="http://schemas.microsoft.com/office/drawing/2014/main" id="{726E4848-B6FE-401E-9E27-8986EFC32920}"/>
              </a:ext>
            </a:extLst>
          </p:cNvPr>
          <p:cNvGrpSpPr/>
          <p:nvPr/>
        </p:nvGrpSpPr>
        <p:grpSpPr>
          <a:xfrm>
            <a:off x="1853969" y="2529669"/>
            <a:ext cx="3695028" cy="276999"/>
            <a:chOff x="1853969" y="2940044"/>
            <a:chExt cx="3695028" cy="276999"/>
          </a:xfrm>
        </p:grpSpPr>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2227343" y="3199376"/>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a:off x="1853969" y="2940044"/>
              <a:ext cx="3695028" cy="276999"/>
            </a:xfrm>
            <a:prstGeom prst="rect">
              <a:avLst/>
            </a:prstGeom>
          </p:spPr>
          <p:txBody>
            <a:bodyPr wrap="square">
              <a:spAutoFit/>
            </a:bodyPr>
            <a:lstStyle/>
            <a:p>
              <a:pPr algn="ctr"/>
              <a:r>
                <a:rPr lang="en-US" sz="1200" b="1" dirty="0">
                  <a:solidFill>
                    <a:srgbClr val="C00000"/>
                  </a:solidFill>
                </a:rPr>
                <a:t>7) Notification to install software</a:t>
              </a:r>
            </a:p>
          </p:txBody>
        </p:sp>
      </p:grpSp>
      <p:grpSp>
        <p:nvGrpSpPr>
          <p:cNvPr id="47" name="Group 46">
            <a:extLst>
              <a:ext uri="{FF2B5EF4-FFF2-40B4-BE49-F238E27FC236}">
                <a16:creationId xmlns:a16="http://schemas.microsoft.com/office/drawing/2014/main" id="{FF27FB59-DA1D-4BF8-9FE9-3DE984989BA4}"/>
              </a:ext>
            </a:extLst>
          </p:cNvPr>
          <p:cNvGrpSpPr/>
          <p:nvPr/>
        </p:nvGrpSpPr>
        <p:grpSpPr>
          <a:xfrm>
            <a:off x="1805245" y="2877794"/>
            <a:ext cx="3695028" cy="461665"/>
            <a:chOff x="1776670" y="3335794"/>
            <a:chExt cx="3695028" cy="461665"/>
          </a:xfrm>
        </p:grpSpPr>
        <p:sp>
          <p:nvSpPr>
            <p:cNvPr id="88" name="Rectangle 87">
              <a:extLst>
                <a:ext uri="{FF2B5EF4-FFF2-40B4-BE49-F238E27FC236}">
                  <a16:creationId xmlns:a16="http://schemas.microsoft.com/office/drawing/2014/main" id="{1767B4BD-F79A-47E5-8A4E-0CF9FB14A279}"/>
                </a:ext>
              </a:extLst>
            </p:cNvPr>
            <p:cNvSpPr/>
            <p:nvPr/>
          </p:nvSpPr>
          <p:spPr>
            <a:xfrm>
              <a:off x="1776670" y="3335794"/>
              <a:ext cx="3695028" cy="461665"/>
            </a:xfrm>
            <a:prstGeom prst="rect">
              <a:avLst/>
            </a:prstGeom>
          </p:spPr>
          <p:txBody>
            <a:bodyPr wrap="square">
              <a:spAutoFit/>
            </a:bodyPr>
            <a:lstStyle/>
            <a:p>
              <a:pPr algn="ctr"/>
              <a:r>
                <a:rPr lang="en-US" sz="1200" b="1" dirty="0">
                  <a:solidFill>
                    <a:srgbClr val="C00000"/>
                  </a:solidFill>
                </a:rPr>
                <a:t>8) Update software install status</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p:cNvCxnSpPr>
            <p:nvPr/>
          </p:nvCxnSpPr>
          <p:spPr>
            <a:xfrm>
              <a:off x="2207306" y="3616933"/>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4564694" y="5165926"/>
            <a:ext cx="3372440" cy="1022837"/>
          </a:xfrm>
          <a:prstGeom prst="wedgeRoundRectCallout">
            <a:avLst>
              <a:gd name="adj1" fmla="val -13994"/>
              <a:gd name="adj2" fmla="val -115041"/>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6) Service layer detects if/when device is not connected to the 3GPP network and sends a trigger request to have the 3GPP network trigger the device to re-establish a network connection to the service layer.</a:t>
            </a:r>
            <a:endParaRPr lang="en-US" sz="1200" b="1" dirty="0">
              <a:solidFill>
                <a:schemeClr val="bg1"/>
              </a:solidFill>
            </a:endParaRPr>
          </a:p>
        </p:txBody>
      </p:sp>
      <p:grpSp>
        <p:nvGrpSpPr>
          <p:cNvPr id="34" name="Group 33">
            <a:extLst>
              <a:ext uri="{FF2B5EF4-FFF2-40B4-BE49-F238E27FC236}">
                <a16:creationId xmlns:a16="http://schemas.microsoft.com/office/drawing/2014/main" id="{803F96B2-096B-493C-B975-C6CDF4592CB0}"/>
              </a:ext>
            </a:extLst>
          </p:cNvPr>
          <p:cNvGrpSpPr/>
          <p:nvPr/>
        </p:nvGrpSpPr>
        <p:grpSpPr>
          <a:xfrm>
            <a:off x="857406" y="2552016"/>
            <a:ext cx="5098423" cy="2493341"/>
            <a:chOff x="857406" y="2552016"/>
            <a:chExt cx="5098423" cy="2493341"/>
          </a:xfrm>
        </p:grpSpPr>
        <p:sp>
          <p:nvSpPr>
            <p:cNvPr id="14" name="Cloud 13">
              <a:extLst>
                <a:ext uri="{FF2B5EF4-FFF2-40B4-BE49-F238E27FC236}">
                  <a16:creationId xmlns:a16="http://schemas.microsoft.com/office/drawing/2014/main" id="{7C6BD34D-C409-408F-A741-557A5E53445A}"/>
                </a:ext>
              </a:extLst>
            </p:cNvPr>
            <p:cNvSpPr/>
            <p:nvPr/>
          </p:nvSpPr>
          <p:spPr>
            <a:xfrm>
              <a:off x="2495399" y="4028802"/>
              <a:ext cx="2644895" cy="10165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3GPP Network</a:t>
              </a:r>
            </a:p>
          </p:txBody>
        </p:sp>
        <p:cxnSp>
          <p:nvCxnSpPr>
            <p:cNvPr id="16" name="Straight Connector 15">
              <a:extLst>
                <a:ext uri="{FF2B5EF4-FFF2-40B4-BE49-F238E27FC236}">
                  <a16:creationId xmlns:a16="http://schemas.microsoft.com/office/drawing/2014/main" id="{845D1791-C3C0-41CA-B1B9-29A6E8CBF096}"/>
                </a:ext>
              </a:extLst>
            </p:cNvPr>
            <p:cNvCxnSpPr>
              <a:stCxn id="38" idx="2"/>
            </p:cNvCxnSpPr>
            <p:nvPr/>
          </p:nvCxnSpPr>
          <p:spPr>
            <a:xfrm flipH="1">
              <a:off x="5953125" y="3036403"/>
              <a:ext cx="2704" cy="1373051"/>
            </a:xfrm>
            <a:prstGeom prst="line">
              <a:avLst/>
            </a:prstGeom>
            <a:ln w="254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6A345D5-7CF0-4C94-9043-99892F511061}"/>
                </a:ext>
              </a:extLst>
            </p:cNvPr>
            <p:cNvCxnSpPr>
              <a:cxnSpLocks/>
              <a:stCxn id="2050" idx="2"/>
              <a:endCxn id="14" idx="2"/>
            </p:cNvCxnSpPr>
            <p:nvPr/>
          </p:nvCxnSpPr>
          <p:spPr>
            <a:xfrm>
              <a:off x="857406" y="2552016"/>
              <a:ext cx="1646197" cy="1985064"/>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6C61C45-9F39-4D33-A75E-36C28F34099A}"/>
                </a:ext>
              </a:extLst>
            </p:cNvPr>
            <p:cNvCxnSpPr>
              <a:cxnSpLocks/>
            </p:cNvCxnSpPr>
            <p:nvPr/>
          </p:nvCxnSpPr>
          <p:spPr>
            <a:xfrm>
              <a:off x="4962525" y="4409454"/>
              <a:ext cx="990600" cy="0"/>
            </a:xfrm>
            <a:prstGeom prst="line">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2052" name="Picture 4" descr="IoT Device Monitoring - Centralized Remote Device Management Solution -  Digi Remote Manager | Digi International">
            <a:extLst>
              <a:ext uri="{FF2B5EF4-FFF2-40B4-BE49-F238E27FC236}">
                <a16:creationId xmlns:a16="http://schemas.microsoft.com/office/drawing/2014/main" id="{88D6399C-F504-4274-BBF6-A9FD763CED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7781" y="1379043"/>
            <a:ext cx="1512013" cy="1074325"/>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26">
            <a:extLst>
              <a:ext uri="{FF2B5EF4-FFF2-40B4-BE49-F238E27FC236}">
                <a16:creationId xmlns:a16="http://schemas.microsoft.com/office/drawing/2014/main" id="{FAEAD2D5-9365-4CA9-BC64-C0EE6686BF5D}"/>
              </a:ext>
            </a:extLst>
          </p:cNvPr>
          <p:cNvSpPr>
            <a:spLocks noGrp="1"/>
          </p:cNvSpPr>
          <p:nvPr>
            <p:ph type="title"/>
          </p:nvPr>
        </p:nvSpPr>
        <p:spPr>
          <a:xfrm>
            <a:off x="147782" y="53797"/>
            <a:ext cx="10861651" cy="1055121"/>
          </a:xfrm>
        </p:spPr>
        <p:txBody>
          <a:bodyPr>
            <a:normAutofit/>
          </a:bodyPr>
          <a:lstStyle/>
          <a:p>
            <a:r>
              <a:rPr lang="en-US" sz="3200" dirty="0"/>
              <a:t>6. Managing sleep schedules and wake-up of devices</a:t>
            </a:r>
          </a:p>
        </p:txBody>
      </p:sp>
    </p:spTree>
    <p:extLst>
      <p:ext uri="{BB962C8B-B14F-4D97-AF65-F5344CB8AC3E}">
        <p14:creationId xmlns:p14="http://schemas.microsoft.com/office/powerpoint/2010/main" val="366835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1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3533900" y="190395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253013" y="1866084"/>
            <a:ext cx="2481478" cy="3555661"/>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Based on communication and message delivery handling (CMDH) policies,  individual requests received during a scheduled time window can be aggregated into a single request and forwarded for delivery.</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The number of overall messages can be reduced, thereby reducing overall load on the system. </a:t>
            </a:r>
            <a:r>
              <a:rPr lang="en-US" sz="1200" b="1" dirty="0">
                <a:solidFill>
                  <a:prstClr val="white"/>
                </a:solidFill>
              </a:rPr>
              <a:t>This can reduce required size and scale of system resources and therefore energy and carbon footprints of systems.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53" name="Straight Connector 52">
            <a:extLst>
              <a:ext uri="{FF2B5EF4-FFF2-40B4-BE49-F238E27FC236}">
                <a16:creationId xmlns:a16="http://schemas.microsoft.com/office/drawing/2014/main" id="{85793ADA-C767-4CB3-9259-9A43FF2365AD}"/>
              </a:ext>
            </a:extLst>
          </p:cNvPr>
          <p:cNvCxnSpPr>
            <a:cxnSpLocks/>
            <a:stCxn id="5" idx="3"/>
          </p:cNvCxnSpPr>
          <p:nvPr/>
        </p:nvCxnSpPr>
        <p:spPr>
          <a:xfrm flipV="1">
            <a:off x="2734491" y="3214085"/>
            <a:ext cx="2504259" cy="429830"/>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rmAutofit fontScale="90000"/>
          </a:bodyPr>
          <a:lstStyle/>
          <a:p>
            <a:r>
              <a:rPr lang="en-US" sz="3600" dirty="0"/>
              <a:t>7. IoT message delivery scheduling and aggregation</a:t>
            </a:r>
          </a:p>
        </p:txBody>
      </p:sp>
    </p:spTree>
    <p:extLst>
      <p:ext uri="{BB962C8B-B14F-4D97-AF65-F5344CB8AC3E}">
        <p14:creationId xmlns:p14="http://schemas.microsoft.com/office/powerpoint/2010/main" val="196824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2" descr="Computer Networking Devices Explained with Function">
            <a:extLst>
              <a:ext uri="{FF2B5EF4-FFF2-40B4-BE49-F238E27FC236}">
                <a16:creationId xmlns:a16="http://schemas.microsoft.com/office/drawing/2014/main" id="{36A05017-562E-420A-B450-D303177F1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4718" y="2299411"/>
            <a:ext cx="1089242" cy="71826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5916371-E49D-4AA1-9B76-89D4016B4C97}"/>
              </a:ext>
            </a:extLst>
          </p:cNvPr>
          <p:cNvGrpSpPr/>
          <p:nvPr/>
        </p:nvGrpSpPr>
        <p:grpSpPr>
          <a:xfrm>
            <a:off x="286471" y="1350919"/>
            <a:ext cx="1367482" cy="947834"/>
            <a:chOff x="24235" y="1443141"/>
            <a:chExt cx="2156047" cy="1421228"/>
          </a:xfrm>
        </p:grpSpPr>
        <p:pic>
          <p:nvPicPr>
            <p:cNvPr id="2050" name="Picture 2" descr="NarrowBand IoT: Large Smart Metering Measurement - IoT Telekom">
              <a:extLst>
                <a:ext uri="{FF2B5EF4-FFF2-40B4-BE49-F238E27FC236}">
                  <a16:creationId xmlns:a16="http://schemas.microsoft.com/office/drawing/2014/main" id="{0192C190-EB06-46BD-9E84-3E61CB9634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200" b="1" kern="0" dirty="0">
                  <a:solidFill>
                    <a:prstClr val="white"/>
                  </a:solidFill>
                </a:rPr>
                <a:t>AE-1</a:t>
              </a:r>
            </a:p>
          </p:txBody>
        </p:sp>
      </p:grpSp>
      <p:sp>
        <p:nvSpPr>
          <p:cNvPr id="20" name="Rounded Rectangle 72">
            <a:extLst>
              <a:ext uri="{FF2B5EF4-FFF2-40B4-BE49-F238E27FC236}">
                <a16:creationId xmlns:a16="http://schemas.microsoft.com/office/drawing/2014/main" id="{7822D018-D45E-4876-AFA7-D6E60512F56D}"/>
              </a:ext>
            </a:extLst>
          </p:cNvPr>
          <p:cNvSpPr/>
          <p:nvPr/>
        </p:nvSpPr>
        <p:spPr bwMode="auto">
          <a:xfrm>
            <a:off x="7184101" y="2957683"/>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15004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36" name="Group 35">
            <a:extLst>
              <a:ext uri="{FF2B5EF4-FFF2-40B4-BE49-F238E27FC236}">
                <a16:creationId xmlns:a16="http://schemas.microsoft.com/office/drawing/2014/main" id="{C4441103-1901-4A8D-ADB2-1763FB7B7E02}"/>
              </a:ext>
            </a:extLst>
          </p:cNvPr>
          <p:cNvGrpSpPr/>
          <p:nvPr/>
        </p:nvGrpSpPr>
        <p:grpSpPr>
          <a:xfrm>
            <a:off x="7098987" y="2233455"/>
            <a:ext cx="1261908" cy="1253904"/>
            <a:chOff x="3767292" y="1280581"/>
            <a:chExt cx="1261908" cy="125390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8"/>
              <a:ext cx="1176795" cy="529677"/>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IN-CSE</a:t>
              </a:r>
              <a:endParaRPr lang="en-US" sz="1400" b="1" kern="0" dirty="0">
                <a:solidFill>
                  <a:prstClr val="white"/>
                </a:solidFill>
              </a:endParaRPr>
            </a:p>
          </p:txBody>
        </p:sp>
      </p:grpSp>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2356205" y="4199123"/>
            <a:ext cx="3372440" cy="1437338"/>
          </a:xfrm>
          <a:prstGeom prst="wedgeRoundRectCallout">
            <a:avLst>
              <a:gd name="adj1" fmla="val -24949"/>
              <a:gd name="adj2" fmla="val -101042"/>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4) Based on communication and message delivery handling (CMDH) policies configured on the Middle Node CSE (e.g., gateway),  individual requests received during a scheduled time window are aggregated into a single request and forward to the Infrastructure CSE (e.g., Cloud)</a:t>
            </a:r>
            <a:endParaRPr lang="en-US" sz="1200" b="1" dirty="0">
              <a:solidFill>
                <a:schemeClr val="bg1"/>
              </a:solidFill>
            </a:endParaRPr>
          </a:p>
        </p:txBody>
      </p:sp>
      <p:sp>
        <p:nvSpPr>
          <p:cNvPr id="66" name="Title 26">
            <a:extLst>
              <a:ext uri="{FF2B5EF4-FFF2-40B4-BE49-F238E27FC236}">
                <a16:creationId xmlns:a16="http://schemas.microsoft.com/office/drawing/2014/main" id="{FAEAD2D5-9365-4CA9-BC64-C0EE6686BF5D}"/>
              </a:ext>
            </a:extLst>
          </p:cNvPr>
          <p:cNvSpPr>
            <a:spLocks noGrp="1"/>
          </p:cNvSpPr>
          <p:nvPr>
            <p:ph type="title"/>
          </p:nvPr>
        </p:nvSpPr>
        <p:spPr>
          <a:xfrm>
            <a:off x="147782" y="53797"/>
            <a:ext cx="10861651" cy="1055121"/>
          </a:xfrm>
        </p:spPr>
        <p:txBody>
          <a:bodyPr>
            <a:normAutofit/>
          </a:bodyPr>
          <a:lstStyle/>
          <a:p>
            <a:r>
              <a:rPr lang="en-US" sz="3200" dirty="0"/>
              <a:t>7. IoT message delivery scheduling and aggregation</a:t>
            </a:r>
          </a:p>
        </p:txBody>
      </p:sp>
      <p:grpSp>
        <p:nvGrpSpPr>
          <p:cNvPr id="68" name="Group 67">
            <a:extLst>
              <a:ext uri="{FF2B5EF4-FFF2-40B4-BE49-F238E27FC236}">
                <a16:creationId xmlns:a16="http://schemas.microsoft.com/office/drawing/2014/main" id="{7830464A-2149-4741-9014-4E3E086CFCDC}"/>
              </a:ext>
            </a:extLst>
          </p:cNvPr>
          <p:cNvGrpSpPr/>
          <p:nvPr/>
        </p:nvGrpSpPr>
        <p:grpSpPr>
          <a:xfrm>
            <a:off x="286471" y="2408343"/>
            <a:ext cx="1367482" cy="947834"/>
            <a:chOff x="24235" y="1443141"/>
            <a:chExt cx="2156047" cy="1421228"/>
          </a:xfrm>
        </p:grpSpPr>
        <p:pic>
          <p:nvPicPr>
            <p:cNvPr id="70" name="Picture 2" descr="NarrowBand IoT: Large Smart Metering Measurement - IoT Telekom">
              <a:extLst>
                <a:ext uri="{FF2B5EF4-FFF2-40B4-BE49-F238E27FC236}">
                  <a16:creationId xmlns:a16="http://schemas.microsoft.com/office/drawing/2014/main" id="{DE96B954-835D-4149-A1BE-FAE08DCDE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a:extLst>
                <a:ext uri="{FF2B5EF4-FFF2-40B4-BE49-F238E27FC236}">
                  <a16:creationId xmlns:a16="http://schemas.microsoft.com/office/drawing/2014/main" id="{52D7D7F0-98FD-4F3C-966C-7C73DA971BEB}"/>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ounded Rectangle 70">
              <a:extLst>
                <a:ext uri="{FF2B5EF4-FFF2-40B4-BE49-F238E27FC236}">
                  <a16:creationId xmlns:a16="http://schemas.microsoft.com/office/drawing/2014/main" id="{CD6DECB0-3699-45DC-98B8-481EFF6E1649}"/>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200" b="1" kern="0" dirty="0">
                  <a:solidFill>
                    <a:prstClr val="white"/>
                  </a:solidFill>
                </a:rPr>
                <a:t>AE-2</a:t>
              </a:r>
            </a:p>
          </p:txBody>
        </p:sp>
      </p:grpSp>
      <p:grpSp>
        <p:nvGrpSpPr>
          <p:cNvPr id="83" name="Group 82">
            <a:extLst>
              <a:ext uri="{FF2B5EF4-FFF2-40B4-BE49-F238E27FC236}">
                <a16:creationId xmlns:a16="http://schemas.microsoft.com/office/drawing/2014/main" id="{482FE93B-0D73-4791-B426-4BF258EF63C0}"/>
              </a:ext>
            </a:extLst>
          </p:cNvPr>
          <p:cNvGrpSpPr/>
          <p:nvPr/>
        </p:nvGrpSpPr>
        <p:grpSpPr>
          <a:xfrm>
            <a:off x="288200" y="3508998"/>
            <a:ext cx="1367482" cy="947834"/>
            <a:chOff x="24235" y="1443141"/>
            <a:chExt cx="2156047" cy="1421228"/>
          </a:xfrm>
        </p:grpSpPr>
        <p:pic>
          <p:nvPicPr>
            <p:cNvPr id="93" name="Picture 2" descr="NarrowBand IoT: Large Smart Metering Measurement - IoT Telekom">
              <a:extLst>
                <a:ext uri="{FF2B5EF4-FFF2-40B4-BE49-F238E27FC236}">
                  <a16:creationId xmlns:a16="http://schemas.microsoft.com/office/drawing/2014/main" id="{117037F0-3B08-4247-A0C5-EAFBD1E90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5" y="1443141"/>
              <a:ext cx="1666342" cy="110887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a:extLst>
                <a:ext uri="{FF2B5EF4-FFF2-40B4-BE49-F238E27FC236}">
                  <a16:creationId xmlns:a16="http://schemas.microsoft.com/office/drawing/2014/main" id="{42AC141D-88A2-4979-9A99-24F86F23410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Rounded Rectangle 70">
              <a:extLst>
                <a:ext uri="{FF2B5EF4-FFF2-40B4-BE49-F238E27FC236}">
                  <a16:creationId xmlns:a16="http://schemas.microsoft.com/office/drawing/2014/main" id="{CB606D54-29AE-417B-8150-BB2D412F4E52}"/>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200" b="1" kern="0" dirty="0">
                  <a:solidFill>
                    <a:prstClr val="white"/>
                  </a:solidFill>
                </a:rPr>
                <a:t>AE-3</a:t>
              </a:r>
            </a:p>
          </p:txBody>
        </p:sp>
      </p:grpSp>
      <p:sp>
        <p:nvSpPr>
          <p:cNvPr id="99" name="Rounded Rectangle 63">
            <a:extLst>
              <a:ext uri="{FF2B5EF4-FFF2-40B4-BE49-F238E27FC236}">
                <a16:creationId xmlns:a16="http://schemas.microsoft.com/office/drawing/2014/main" id="{214C8D76-4559-4290-ADBE-0B6CDD7AF06E}"/>
              </a:ext>
            </a:extLst>
          </p:cNvPr>
          <p:cNvSpPr/>
          <p:nvPr/>
        </p:nvSpPr>
        <p:spPr bwMode="auto">
          <a:xfrm>
            <a:off x="2891601" y="2987403"/>
            <a:ext cx="938572" cy="368775"/>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1600" b="1" kern="0" dirty="0">
                <a:solidFill>
                  <a:prstClr val="white"/>
                </a:solidFill>
              </a:rPr>
              <a:t>MN-CSE</a:t>
            </a:r>
            <a:endParaRPr lang="en-US" sz="1050" b="1" kern="0" dirty="0">
              <a:solidFill>
                <a:prstClr val="white"/>
              </a:solidFill>
            </a:endParaRPr>
          </a:p>
        </p:txBody>
      </p:sp>
      <p:cxnSp>
        <p:nvCxnSpPr>
          <p:cNvPr id="102" name="Straight Arrow Connector 101">
            <a:extLst>
              <a:ext uri="{FF2B5EF4-FFF2-40B4-BE49-F238E27FC236}">
                <a16:creationId xmlns:a16="http://schemas.microsoft.com/office/drawing/2014/main" id="{42DC721B-35C5-4814-950D-6D6716022DE0}"/>
              </a:ext>
            </a:extLst>
          </p:cNvPr>
          <p:cNvCxnSpPr>
            <a:cxnSpLocks/>
          </p:cNvCxnSpPr>
          <p:nvPr/>
        </p:nvCxnSpPr>
        <p:spPr>
          <a:xfrm>
            <a:off x="1705859" y="2210697"/>
            <a:ext cx="1026886" cy="84977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697F52A0-191B-48FE-B16D-291A97686015}"/>
              </a:ext>
            </a:extLst>
          </p:cNvPr>
          <p:cNvSpPr txBox="1"/>
          <p:nvPr/>
        </p:nvSpPr>
        <p:spPr>
          <a:xfrm rot="2422197">
            <a:off x="1512137" y="2401060"/>
            <a:ext cx="1521280" cy="200055"/>
          </a:xfrm>
          <a:prstGeom prst="rect">
            <a:avLst/>
          </a:prstGeom>
          <a:noFill/>
        </p:spPr>
        <p:txBody>
          <a:bodyPr wrap="square">
            <a:spAutoFit/>
          </a:bodyPr>
          <a:lstStyle/>
          <a:p>
            <a:pPr algn="ctr"/>
            <a:r>
              <a:rPr lang="en-US" sz="700" b="1" dirty="0">
                <a:solidFill>
                  <a:srgbClr val="C00000"/>
                </a:solidFill>
              </a:rPr>
              <a:t>1) Create </a:t>
            </a:r>
            <a:r>
              <a:rPr lang="en-US" sz="700" b="1" dirty="0" err="1">
                <a:solidFill>
                  <a:srgbClr val="C00000"/>
                </a:solidFill>
              </a:rPr>
              <a:t>contentInstance</a:t>
            </a:r>
            <a:r>
              <a:rPr lang="en-US" sz="700" b="1" dirty="0">
                <a:solidFill>
                  <a:srgbClr val="C00000"/>
                </a:solidFill>
              </a:rPr>
              <a:t> A</a:t>
            </a:r>
          </a:p>
        </p:txBody>
      </p:sp>
      <p:sp>
        <p:nvSpPr>
          <p:cNvPr id="104" name="TextBox 103">
            <a:extLst>
              <a:ext uri="{FF2B5EF4-FFF2-40B4-BE49-F238E27FC236}">
                <a16:creationId xmlns:a16="http://schemas.microsoft.com/office/drawing/2014/main" id="{3DF897B8-2B0A-4E24-8B58-FF4F5806FAB4}"/>
              </a:ext>
            </a:extLst>
          </p:cNvPr>
          <p:cNvSpPr txBox="1"/>
          <p:nvPr/>
        </p:nvSpPr>
        <p:spPr>
          <a:xfrm>
            <a:off x="1508942" y="3060472"/>
            <a:ext cx="1521280" cy="200055"/>
          </a:xfrm>
          <a:prstGeom prst="rect">
            <a:avLst/>
          </a:prstGeom>
          <a:noFill/>
        </p:spPr>
        <p:txBody>
          <a:bodyPr wrap="square">
            <a:spAutoFit/>
          </a:bodyPr>
          <a:lstStyle/>
          <a:p>
            <a:pPr algn="ctr"/>
            <a:r>
              <a:rPr lang="en-US" sz="700" b="1" dirty="0">
                <a:solidFill>
                  <a:srgbClr val="C00000"/>
                </a:solidFill>
              </a:rPr>
              <a:t>2) Create </a:t>
            </a:r>
            <a:r>
              <a:rPr lang="en-US" sz="700" b="1" dirty="0" err="1">
                <a:solidFill>
                  <a:srgbClr val="C00000"/>
                </a:solidFill>
              </a:rPr>
              <a:t>contentInstance</a:t>
            </a:r>
            <a:r>
              <a:rPr lang="en-US" sz="700" b="1" dirty="0">
                <a:solidFill>
                  <a:srgbClr val="C00000"/>
                </a:solidFill>
              </a:rPr>
              <a:t> B</a:t>
            </a:r>
          </a:p>
        </p:txBody>
      </p:sp>
      <p:cxnSp>
        <p:nvCxnSpPr>
          <p:cNvPr id="105" name="Straight Arrow Connector 104">
            <a:extLst>
              <a:ext uri="{FF2B5EF4-FFF2-40B4-BE49-F238E27FC236}">
                <a16:creationId xmlns:a16="http://schemas.microsoft.com/office/drawing/2014/main" id="{B0A4B215-DBBD-4892-86BC-A53321751120}"/>
              </a:ext>
            </a:extLst>
          </p:cNvPr>
          <p:cNvCxnSpPr>
            <a:cxnSpLocks/>
          </p:cNvCxnSpPr>
          <p:nvPr/>
        </p:nvCxnSpPr>
        <p:spPr>
          <a:xfrm>
            <a:off x="1751010" y="3286583"/>
            <a:ext cx="1070379" cy="1444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E09F96E2-7E5D-4E5B-8C41-EA798390496B}"/>
              </a:ext>
            </a:extLst>
          </p:cNvPr>
          <p:cNvCxnSpPr>
            <a:cxnSpLocks/>
          </p:cNvCxnSpPr>
          <p:nvPr/>
        </p:nvCxnSpPr>
        <p:spPr>
          <a:xfrm flipV="1">
            <a:off x="1760189" y="3458376"/>
            <a:ext cx="1017241" cy="73954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DB785A5-6CEA-4C7B-A001-65133C362FD5}"/>
              </a:ext>
            </a:extLst>
          </p:cNvPr>
          <p:cNvSpPr txBox="1"/>
          <p:nvPr/>
        </p:nvSpPr>
        <p:spPr>
          <a:xfrm rot="19493334">
            <a:off x="1364232" y="3686458"/>
            <a:ext cx="1521280" cy="200055"/>
          </a:xfrm>
          <a:prstGeom prst="rect">
            <a:avLst/>
          </a:prstGeom>
          <a:noFill/>
        </p:spPr>
        <p:txBody>
          <a:bodyPr wrap="square">
            <a:spAutoFit/>
          </a:bodyPr>
          <a:lstStyle/>
          <a:p>
            <a:pPr algn="ctr"/>
            <a:r>
              <a:rPr lang="en-US" sz="700" b="1" dirty="0">
                <a:solidFill>
                  <a:srgbClr val="C00000"/>
                </a:solidFill>
              </a:rPr>
              <a:t>3) Create </a:t>
            </a:r>
            <a:r>
              <a:rPr lang="en-US" sz="700" b="1" dirty="0" err="1">
                <a:solidFill>
                  <a:srgbClr val="C00000"/>
                </a:solidFill>
              </a:rPr>
              <a:t>contentInstance</a:t>
            </a:r>
            <a:r>
              <a:rPr lang="en-US" sz="700" b="1" dirty="0">
                <a:solidFill>
                  <a:srgbClr val="C00000"/>
                </a:solidFill>
              </a:rPr>
              <a:t> C</a:t>
            </a:r>
          </a:p>
        </p:txBody>
      </p:sp>
      <p:cxnSp>
        <p:nvCxnSpPr>
          <p:cNvPr id="108" name="Straight Arrow Connector 107">
            <a:extLst>
              <a:ext uri="{FF2B5EF4-FFF2-40B4-BE49-F238E27FC236}">
                <a16:creationId xmlns:a16="http://schemas.microsoft.com/office/drawing/2014/main" id="{98406D1F-1DFD-4A36-9EA7-4E921CDAB582}"/>
              </a:ext>
            </a:extLst>
          </p:cNvPr>
          <p:cNvCxnSpPr>
            <a:cxnSpLocks/>
          </p:cNvCxnSpPr>
          <p:nvPr/>
        </p:nvCxnSpPr>
        <p:spPr>
          <a:xfrm flipV="1">
            <a:off x="3903167" y="3168768"/>
            <a:ext cx="3195820" cy="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28C9D9CC-E19B-4F41-86EA-D31E316FDAE7}"/>
              </a:ext>
            </a:extLst>
          </p:cNvPr>
          <p:cNvSpPr txBox="1"/>
          <p:nvPr/>
        </p:nvSpPr>
        <p:spPr>
          <a:xfrm>
            <a:off x="4368594" y="2896738"/>
            <a:ext cx="2316228" cy="230832"/>
          </a:xfrm>
          <a:prstGeom prst="rect">
            <a:avLst/>
          </a:prstGeom>
          <a:noFill/>
        </p:spPr>
        <p:txBody>
          <a:bodyPr wrap="square">
            <a:spAutoFit/>
          </a:bodyPr>
          <a:lstStyle/>
          <a:p>
            <a:pPr algn="ctr"/>
            <a:r>
              <a:rPr lang="en-US" sz="900" b="1" dirty="0">
                <a:solidFill>
                  <a:srgbClr val="C00000"/>
                </a:solidFill>
              </a:rPr>
              <a:t>5) Create </a:t>
            </a:r>
            <a:r>
              <a:rPr lang="en-US" sz="900" b="1" dirty="0" err="1">
                <a:solidFill>
                  <a:srgbClr val="C00000"/>
                </a:solidFill>
              </a:rPr>
              <a:t>contentInstances</a:t>
            </a:r>
            <a:r>
              <a:rPr lang="en-US" sz="900" b="1" dirty="0">
                <a:solidFill>
                  <a:srgbClr val="C00000"/>
                </a:solidFill>
              </a:rPr>
              <a:t> A, B and C</a:t>
            </a:r>
          </a:p>
        </p:txBody>
      </p:sp>
      <p:grpSp>
        <p:nvGrpSpPr>
          <p:cNvPr id="110" name="Group 109">
            <a:extLst>
              <a:ext uri="{FF2B5EF4-FFF2-40B4-BE49-F238E27FC236}">
                <a16:creationId xmlns:a16="http://schemas.microsoft.com/office/drawing/2014/main" id="{BDEC0679-6805-421B-A720-76BED6C4008D}"/>
              </a:ext>
            </a:extLst>
          </p:cNvPr>
          <p:cNvGrpSpPr/>
          <p:nvPr/>
        </p:nvGrpSpPr>
        <p:grpSpPr>
          <a:xfrm>
            <a:off x="8674257" y="3864906"/>
            <a:ext cx="948195" cy="368618"/>
            <a:chOff x="5834126" y="4068183"/>
            <a:chExt cx="948195" cy="368618"/>
          </a:xfrm>
        </p:grpSpPr>
        <p:cxnSp>
          <p:nvCxnSpPr>
            <p:cNvPr id="111" name="Straight Connector 110">
              <a:extLst>
                <a:ext uri="{FF2B5EF4-FFF2-40B4-BE49-F238E27FC236}">
                  <a16:creationId xmlns:a16="http://schemas.microsoft.com/office/drawing/2014/main" id="{FDCEBB94-DDD7-4AE5-8074-6A876E6ADBC2}"/>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63687FA3-6286-4DB9-9E2F-4F3D6E7AD1F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113" name="Straight Connector 112">
              <a:extLst>
                <a:ext uri="{FF2B5EF4-FFF2-40B4-BE49-F238E27FC236}">
                  <a16:creationId xmlns:a16="http://schemas.microsoft.com/office/drawing/2014/main" id="{18292241-57DF-4B63-887A-B7926D8F12F2}"/>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B484516-C0E2-44F7-B0F3-251AB97EC21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5" name="Rectangle 114">
            <a:extLst>
              <a:ext uri="{FF2B5EF4-FFF2-40B4-BE49-F238E27FC236}">
                <a16:creationId xmlns:a16="http://schemas.microsoft.com/office/drawing/2014/main" id="{6BD72E8A-580E-49D2-8EB4-B2AA7B683A00}"/>
              </a:ext>
            </a:extLst>
          </p:cNvPr>
          <p:cNvSpPr/>
          <p:nvPr/>
        </p:nvSpPr>
        <p:spPr bwMode="auto">
          <a:xfrm>
            <a:off x="8121276" y="3571165"/>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127" name="Group 126">
            <a:extLst>
              <a:ext uri="{FF2B5EF4-FFF2-40B4-BE49-F238E27FC236}">
                <a16:creationId xmlns:a16="http://schemas.microsoft.com/office/drawing/2014/main" id="{76B08E2D-012D-4ACF-90AB-8D1DA90C5ED8}"/>
              </a:ext>
            </a:extLst>
          </p:cNvPr>
          <p:cNvGrpSpPr/>
          <p:nvPr/>
        </p:nvGrpSpPr>
        <p:grpSpPr>
          <a:xfrm>
            <a:off x="9251526" y="4229744"/>
            <a:ext cx="2434399" cy="368618"/>
            <a:chOff x="5834126" y="4068183"/>
            <a:chExt cx="948195" cy="368618"/>
          </a:xfrm>
        </p:grpSpPr>
        <p:cxnSp>
          <p:nvCxnSpPr>
            <p:cNvPr id="128" name="Straight Connector 127">
              <a:extLst>
                <a:ext uri="{FF2B5EF4-FFF2-40B4-BE49-F238E27FC236}">
                  <a16:creationId xmlns:a16="http://schemas.microsoft.com/office/drawing/2014/main" id="{DDB291D0-4562-4F1A-A71F-ADA7CD22C3CA}"/>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F30ECCA4-91D5-4675-AF23-C573B5CCC7A2}"/>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contentInstance</a:t>
              </a:r>
              <a:r>
                <a:rPr lang="de-DE" altLang="ko-KR" sz="1400" dirty="0">
                  <a:solidFill>
                    <a:srgbClr val="FFFFFF"/>
                  </a:solidFill>
                  <a:ea typeface="Gulim" pitchFamily="34" charset="-127"/>
                </a:rPr>
                <a:t> A</a:t>
              </a:r>
              <a:endParaRPr lang="en-GB" altLang="ko-KR" sz="1400" dirty="0">
                <a:solidFill>
                  <a:srgbClr val="FFFFFF"/>
                </a:solidFill>
                <a:ea typeface="Gulim" pitchFamily="34" charset="-127"/>
              </a:endParaRPr>
            </a:p>
          </p:txBody>
        </p:sp>
        <p:cxnSp>
          <p:nvCxnSpPr>
            <p:cNvPr id="130" name="Straight Connector 129">
              <a:extLst>
                <a:ext uri="{FF2B5EF4-FFF2-40B4-BE49-F238E27FC236}">
                  <a16:creationId xmlns:a16="http://schemas.microsoft.com/office/drawing/2014/main" id="{42E9AAA5-3427-4941-A83E-F89D77773AAE}"/>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4F5A6DC-0A3C-4767-91A3-8EA1412A2C3D}"/>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C851BA9C-3EEF-44A2-B557-BA3E9362EFFF}"/>
              </a:ext>
            </a:extLst>
          </p:cNvPr>
          <p:cNvGrpSpPr/>
          <p:nvPr/>
        </p:nvGrpSpPr>
        <p:grpSpPr>
          <a:xfrm>
            <a:off x="8666578" y="3894037"/>
            <a:ext cx="948195" cy="1061241"/>
            <a:chOff x="5834126" y="3375560"/>
            <a:chExt cx="948195" cy="1061241"/>
          </a:xfrm>
        </p:grpSpPr>
        <p:cxnSp>
          <p:nvCxnSpPr>
            <p:cNvPr id="133" name="Straight Connector 132">
              <a:extLst>
                <a:ext uri="{FF2B5EF4-FFF2-40B4-BE49-F238E27FC236}">
                  <a16:creationId xmlns:a16="http://schemas.microsoft.com/office/drawing/2014/main" id="{70605778-81F3-47F3-8D8E-294660BB49F3}"/>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69A30801-8ED2-484E-8A1E-50644481A87C}"/>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AE-2</a:t>
              </a:r>
              <a:endParaRPr lang="en-GB" altLang="ko-KR" sz="1400" dirty="0">
                <a:solidFill>
                  <a:srgbClr val="FFFFFF"/>
                </a:solidFill>
                <a:ea typeface="Gulim" pitchFamily="34" charset="-127"/>
              </a:endParaRPr>
            </a:p>
          </p:txBody>
        </p:sp>
        <p:cxnSp>
          <p:nvCxnSpPr>
            <p:cNvPr id="135" name="Straight Connector 134">
              <a:extLst>
                <a:ext uri="{FF2B5EF4-FFF2-40B4-BE49-F238E27FC236}">
                  <a16:creationId xmlns:a16="http://schemas.microsoft.com/office/drawing/2014/main" id="{4EA710FD-0D30-419F-8627-01E0EEE58EE3}"/>
                </a:ext>
              </a:extLst>
            </p:cNvPr>
            <p:cNvCxnSpPr>
              <a:cxnSpLocks/>
            </p:cNvCxnSpPr>
            <p:nvPr/>
          </p:nvCxnSpPr>
          <p:spPr>
            <a:xfrm flipH="1">
              <a:off x="5834126" y="3375560"/>
              <a:ext cx="7679" cy="93554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CC863CD-19C2-4AF5-A9F5-C9BC2300F2AC}"/>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F3C8F709-8D1B-46B3-9CA2-29212688D1BA}"/>
              </a:ext>
            </a:extLst>
          </p:cNvPr>
          <p:cNvGrpSpPr/>
          <p:nvPr/>
        </p:nvGrpSpPr>
        <p:grpSpPr>
          <a:xfrm>
            <a:off x="9243847" y="4951498"/>
            <a:ext cx="2434399" cy="368618"/>
            <a:chOff x="5834126" y="4068183"/>
            <a:chExt cx="948195" cy="368618"/>
          </a:xfrm>
        </p:grpSpPr>
        <p:cxnSp>
          <p:nvCxnSpPr>
            <p:cNvPr id="138" name="Straight Connector 137">
              <a:extLst>
                <a:ext uri="{FF2B5EF4-FFF2-40B4-BE49-F238E27FC236}">
                  <a16:creationId xmlns:a16="http://schemas.microsoft.com/office/drawing/2014/main" id="{48F6CE70-F61B-4BC8-AE18-31B8611D91E5}"/>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E83A2A4D-62C3-4B90-9D44-E02AD4085077}"/>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contentInstance</a:t>
              </a:r>
              <a:r>
                <a:rPr lang="de-DE" altLang="ko-KR" sz="1400" dirty="0">
                  <a:solidFill>
                    <a:srgbClr val="FFFFFF"/>
                  </a:solidFill>
                  <a:ea typeface="Gulim" pitchFamily="34" charset="-127"/>
                </a:rPr>
                <a:t> B</a:t>
              </a:r>
              <a:endParaRPr lang="en-GB" altLang="ko-KR" sz="1400" dirty="0">
                <a:solidFill>
                  <a:srgbClr val="FFFFFF"/>
                </a:solidFill>
                <a:ea typeface="Gulim" pitchFamily="34" charset="-127"/>
              </a:endParaRPr>
            </a:p>
          </p:txBody>
        </p:sp>
        <p:cxnSp>
          <p:nvCxnSpPr>
            <p:cNvPr id="140" name="Straight Connector 139">
              <a:extLst>
                <a:ext uri="{FF2B5EF4-FFF2-40B4-BE49-F238E27FC236}">
                  <a16:creationId xmlns:a16="http://schemas.microsoft.com/office/drawing/2014/main" id="{D58FACB9-95DF-4EA0-8CAC-9B3F7E7C75CF}"/>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26DD317-EF02-43CF-93E2-1F3598CC35FF}"/>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F231C3C2-E589-4A5B-91D0-AE43CF5E2017}"/>
              </a:ext>
            </a:extLst>
          </p:cNvPr>
          <p:cNvGrpSpPr/>
          <p:nvPr/>
        </p:nvGrpSpPr>
        <p:grpSpPr>
          <a:xfrm>
            <a:off x="8666578" y="4829582"/>
            <a:ext cx="948195" cy="837409"/>
            <a:chOff x="5834126" y="3599392"/>
            <a:chExt cx="948195" cy="837409"/>
          </a:xfrm>
        </p:grpSpPr>
        <p:cxnSp>
          <p:nvCxnSpPr>
            <p:cNvPr id="143" name="Straight Connector 142">
              <a:extLst>
                <a:ext uri="{FF2B5EF4-FFF2-40B4-BE49-F238E27FC236}">
                  <a16:creationId xmlns:a16="http://schemas.microsoft.com/office/drawing/2014/main" id="{47BCFAAA-6B2B-4238-844C-CFFE50BDE531}"/>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DF498963-7ECC-41EE-A14A-A6BE6FBE4E3A}"/>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AE-3</a:t>
              </a:r>
              <a:endParaRPr lang="en-GB" altLang="ko-KR" sz="1400" dirty="0">
                <a:solidFill>
                  <a:srgbClr val="FFFFFF"/>
                </a:solidFill>
                <a:ea typeface="Gulim" pitchFamily="34" charset="-127"/>
              </a:endParaRPr>
            </a:p>
          </p:txBody>
        </p:sp>
        <p:cxnSp>
          <p:nvCxnSpPr>
            <p:cNvPr id="145" name="Straight Connector 144">
              <a:extLst>
                <a:ext uri="{FF2B5EF4-FFF2-40B4-BE49-F238E27FC236}">
                  <a16:creationId xmlns:a16="http://schemas.microsoft.com/office/drawing/2014/main" id="{BE52EDE7-C9B1-4628-B556-B3C18EA24112}"/>
                </a:ext>
              </a:extLst>
            </p:cNvPr>
            <p:cNvCxnSpPr>
              <a:cxnSpLocks/>
            </p:cNvCxnSpPr>
            <p:nvPr/>
          </p:nvCxnSpPr>
          <p:spPr>
            <a:xfrm>
              <a:off x="5834126" y="3599392"/>
              <a:ext cx="0" cy="7117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076FCBF-2BD4-4E73-A997-59BD878D4AEF}"/>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7EE24062-C7BD-496E-95FE-3F7C2C94254E}"/>
              </a:ext>
            </a:extLst>
          </p:cNvPr>
          <p:cNvGrpSpPr/>
          <p:nvPr/>
        </p:nvGrpSpPr>
        <p:grpSpPr>
          <a:xfrm>
            <a:off x="9243847" y="5663211"/>
            <a:ext cx="2434399" cy="368618"/>
            <a:chOff x="5834126" y="4068183"/>
            <a:chExt cx="948195" cy="368618"/>
          </a:xfrm>
        </p:grpSpPr>
        <p:cxnSp>
          <p:nvCxnSpPr>
            <p:cNvPr id="148" name="Straight Connector 147">
              <a:extLst>
                <a:ext uri="{FF2B5EF4-FFF2-40B4-BE49-F238E27FC236}">
                  <a16:creationId xmlns:a16="http://schemas.microsoft.com/office/drawing/2014/main" id="{2E1DC824-25E4-4287-8B75-28C34956B319}"/>
                </a:ext>
              </a:extLst>
            </p:cNvPr>
            <p:cNvCxnSpPr/>
            <p:nvPr/>
          </p:nvCxnSpPr>
          <p:spPr>
            <a:xfrm flipH="1">
              <a:off x="6129823" y="4258619"/>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9BBB7E83-3E11-4EE4-AFE4-DD1D59BA88D1}"/>
                </a:ext>
              </a:extLst>
            </p:cNvPr>
            <p:cNvSpPr/>
            <p:nvPr/>
          </p:nvSpPr>
          <p:spPr bwMode="auto">
            <a:xfrm>
              <a:off x="6081245" y="4157863"/>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contentInstance</a:t>
              </a:r>
              <a:r>
                <a:rPr lang="de-DE" altLang="ko-KR" sz="1400" dirty="0">
                  <a:solidFill>
                    <a:srgbClr val="FFFFFF"/>
                  </a:solidFill>
                  <a:ea typeface="Gulim" pitchFamily="34" charset="-127"/>
                </a:rPr>
                <a:t> C</a:t>
              </a:r>
              <a:endParaRPr lang="en-GB" altLang="ko-KR" sz="1400" dirty="0">
                <a:solidFill>
                  <a:srgbClr val="FFFFFF"/>
                </a:solidFill>
                <a:ea typeface="Gulim" pitchFamily="34" charset="-127"/>
              </a:endParaRPr>
            </a:p>
          </p:txBody>
        </p:sp>
        <p:cxnSp>
          <p:nvCxnSpPr>
            <p:cNvPr id="150" name="Straight Connector 149">
              <a:extLst>
                <a:ext uri="{FF2B5EF4-FFF2-40B4-BE49-F238E27FC236}">
                  <a16:creationId xmlns:a16="http://schemas.microsoft.com/office/drawing/2014/main" id="{53117763-15F0-4A8B-9292-BD431B5A3C54}"/>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EA26892-ACB3-43F7-A4F6-A74CCBB1CBF7}"/>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03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3" grpId="0"/>
      <p:bldP spid="104" grpId="0"/>
      <p:bldP spid="107"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334696" y="1530546"/>
            <a:ext cx="9516450" cy="4634144"/>
          </a:xfrm>
        </p:spPr>
        <p:txBody>
          <a:bodyPr vert="horz" lIns="91440" tIns="45720" rIns="91440" bIns="45720" rtlCol="0" anchor="t">
            <a:normAutofit/>
          </a:bodyPr>
          <a:lstStyle/>
          <a:p>
            <a:pPr lvl="1"/>
            <a:r>
              <a:rPr lang="en-US" sz="2600" dirty="0">
                <a:latin typeface="Myriad Pro"/>
              </a:rPr>
              <a:t>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Outline</a:t>
            </a:r>
            <a:endParaRPr lang="en-US" dirty="0"/>
          </a:p>
        </p:txBody>
      </p:sp>
    </p:spTree>
    <p:extLst>
      <p:ext uri="{BB962C8B-B14F-4D97-AF65-F5344CB8AC3E}">
        <p14:creationId xmlns:p14="http://schemas.microsoft.com/office/powerpoint/2010/main" val="351773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734491" y="2656430"/>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463491" y="1437201"/>
            <a:ext cx="11234137" cy="1055121"/>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Capability to interwork legacy systems together </a:t>
            </a:r>
            <a:r>
              <a:rPr lang="en-US" sz="1200" b="1" dirty="0">
                <a:solidFill>
                  <a:prstClr val="white"/>
                </a:solidFill>
                <a:latin typeface="Arial" panose="020B0604020202020204"/>
              </a:rPr>
              <a:t>with one another such that all devices </a:t>
            </a:r>
            <a:r>
              <a:rPr lang="en-US" sz="1200" b="1" dirty="0">
                <a:solidFill>
                  <a:prstClr val="white"/>
                </a:solidFill>
              </a:rPr>
              <a:t>and data can be shared across systems.</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Ability to re-use and extend deployment lifetimes of legacy systems (‘brownfield + greenfield’ ) and reduce e-waste</a:t>
            </a:r>
            <a:r>
              <a:rPr lang="en-US" sz="1200" b="1" dirty="0">
                <a:solidFill>
                  <a:prstClr val="white"/>
                </a:solidFill>
              </a:rPr>
              <a:t>.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53" name="Straight Connector 52">
            <a:extLst>
              <a:ext uri="{FF2B5EF4-FFF2-40B4-BE49-F238E27FC236}">
                <a16:creationId xmlns:a16="http://schemas.microsoft.com/office/drawing/2014/main" id="{85793ADA-C767-4CB3-9259-9A43FF2365AD}"/>
              </a:ext>
            </a:extLst>
          </p:cNvPr>
          <p:cNvCxnSpPr>
            <a:cxnSpLocks/>
          </p:cNvCxnSpPr>
          <p:nvPr/>
        </p:nvCxnSpPr>
        <p:spPr>
          <a:xfrm flipH="1">
            <a:off x="3722304" y="2495550"/>
            <a:ext cx="2089817" cy="93050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rmAutofit/>
          </a:bodyPr>
          <a:lstStyle/>
          <a:p>
            <a:r>
              <a:rPr lang="en-US" sz="3600" dirty="0"/>
              <a:t>8. Interworking to different IoT technologies </a:t>
            </a:r>
          </a:p>
        </p:txBody>
      </p:sp>
      <p:cxnSp>
        <p:nvCxnSpPr>
          <p:cNvPr id="32" name="Straight Connector 31">
            <a:extLst>
              <a:ext uri="{FF2B5EF4-FFF2-40B4-BE49-F238E27FC236}">
                <a16:creationId xmlns:a16="http://schemas.microsoft.com/office/drawing/2014/main" id="{206EF531-C02E-46A3-B189-9934EDDAB4C8}"/>
              </a:ext>
            </a:extLst>
          </p:cNvPr>
          <p:cNvCxnSpPr>
            <a:cxnSpLocks/>
          </p:cNvCxnSpPr>
          <p:nvPr/>
        </p:nvCxnSpPr>
        <p:spPr>
          <a:xfrm>
            <a:off x="7658100" y="2511588"/>
            <a:ext cx="1215167" cy="914464"/>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EA22FA-22FF-4F3B-924F-5DF75A682D7A}"/>
              </a:ext>
            </a:extLst>
          </p:cNvPr>
          <p:cNvCxnSpPr>
            <a:cxnSpLocks/>
          </p:cNvCxnSpPr>
          <p:nvPr/>
        </p:nvCxnSpPr>
        <p:spPr>
          <a:xfrm>
            <a:off x="8895134" y="2495550"/>
            <a:ext cx="1215167" cy="914464"/>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51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A1FF-C181-434F-98B8-418B1D120AD1}"/>
              </a:ext>
            </a:extLst>
          </p:cNvPr>
          <p:cNvSpPr>
            <a:spLocks noGrp="1"/>
          </p:cNvSpPr>
          <p:nvPr>
            <p:ph type="title"/>
          </p:nvPr>
        </p:nvSpPr>
        <p:spPr>
          <a:xfrm>
            <a:off x="334696" y="0"/>
            <a:ext cx="9887325" cy="1173570"/>
          </a:xfrm>
        </p:spPr>
        <p:txBody>
          <a:bodyPr>
            <a:normAutofit/>
          </a:bodyPr>
          <a:lstStyle/>
          <a:p>
            <a:r>
              <a:rPr lang="en-US" sz="3200" dirty="0"/>
              <a:t>8. Interworking to different IoT technologies </a:t>
            </a:r>
          </a:p>
        </p:txBody>
      </p:sp>
      <p:pic>
        <p:nvPicPr>
          <p:cNvPr id="3" name="Picture 5">
            <a:extLst>
              <a:ext uri="{FF2B5EF4-FFF2-40B4-BE49-F238E27FC236}">
                <a16:creationId xmlns:a16="http://schemas.microsoft.com/office/drawing/2014/main" id="{3A220CC0-9914-4383-8958-DF5EFCA3898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183537" y="248116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806BEF1E-6916-4396-8523-4D0EBBD0331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9181780" y="2716782"/>
            <a:ext cx="1040241" cy="1054223"/>
          </a:xfrm>
          <a:prstGeom prst="rect">
            <a:avLst/>
          </a:prstGeom>
        </p:spPr>
      </p:pic>
      <p:grpSp>
        <p:nvGrpSpPr>
          <p:cNvPr id="5" name="Group 4">
            <a:extLst>
              <a:ext uri="{FF2B5EF4-FFF2-40B4-BE49-F238E27FC236}">
                <a16:creationId xmlns:a16="http://schemas.microsoft.com/office/drawing/2014/main" id="{D6A515D7-8DB4-4693-9711-8B46CCE0765F}"/>
              </a:ext>
            </a:extLst>
          </p:cNvPr>
          <p:cNvGrpSpPr/>
          <p:nvPr/>
        </p:nvGrpSpPr>
        <p:grpSpPr>
          <a:xfrm>
            <a:off x="1382610" y="1225094"/>
            <a:ext cx="1361177" cy="1003924"/>
            <a:chOff x="1355815" y="1211576"/>
            <a:chExt cx="1576987" cy="1282089"/>
          </a:xfrm>
        </p:grpSpPr>
        <p:pic>
          <p:nvPicPr>
            <p:cNvPr id="6" name="Picture 3">
              <a:extLst>
                <a:ext uri="{FF2B5EF4-FFF2-40B4-BE49-F238E27FC236}">
                  <a16:creationId xmlns:a16="http://schemas.microsoft.com/office/drawing/2014/main" id="{DE889C9C-1A58-4D52-B4A5-6F9BEF278B2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09CE3CA0-4D6A-4F09-9803-50A44A76611D}"/>
                </a:ext>
              </a:extLst>
            </p:cNvPr>
            <p:cNvGrpSpPr/>
            <p:nvPr/>
          </p:nvGrpSpPr>
          <p:grpSpPr>
            <a:xfrm>
              <a:off x="1355815" y="1299164"/>
              <a:ext cx="1571047" cy="1194501"/>
              <a:chOff x="1926510" y="2118976"/>
              <a:chExt cx="1892629" cy="1518241"/>
            </a:xfrm>
          </p:grpSpPr>
          <p:cxnSp>
            <p:nvCxnSpPr>
              <p:cNvPr id="8" name="Elbow Connector 31">
                <a:extLst>
                  <a:ext uri="{FF2B5EF4-FFF2-40B4-BE49-F238E27FC236}">
                    <a16:creationId xmlns:a16="http://schemas.microsoft.com/office/drawing/2014/main" id="{D66A5E81-2816-45A6-AC5A-6285A4F15246}"/>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9" name="Elbow Connector 33">
                <a:extLst>
                  <a:ext uri="{FF2B5EF4-FFF2-40B4-BE49-F238E27FC236}">
                    <a16:creationId xmlns:a16="http://schemas.microsoft.com/office/drawing/2014/main" id="{33B91BC1-3D3D-417D-9033-DFFC773E2223}"/>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CFCFA214-F18F-4C94-83A1-5C55C03DED2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54AFBC85-26AE-4D14-AB81-81F1BB0F20B2}"/>
                  </a:ext>
                </a:extLst>
              </p:cNvPr>
              <p:cNvGrpSpPr/>
              <p:nvPr/>
            </p:nvGrpSpPr>
            <p:grpSpPr>
              <a:xfrm>
                <a:off x="1940475" y="2966885"/>
                <a:ext cx="718865" cy="652789"/>
                <a:chOff x="908663" y="5209922"/>
                <a:chExt cx="718865" cy="652789"/>
              </a:xfrm>
            </p:grpSpPr>
            <p:pic>
              <p:nvPicPr>
                <p:cNvPr id="14" name="Picture 13">
                  <a:extLst>
                    <a:ext uri="{FF2B5EF4-FFF2-40B4-BE49-F238E27FC236}">
                      <a16:creationId xmlns:a16="http://schemas.microsoft.com/office/drawing/2014/main" id="{2C57562A-BAF3-4117-81A1-8D603DF8265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5" name="Picture 14">
                  <a:extLst>
                    <a:ext uri="{FF2B5EF4-FFF2-40B4-BE49-F238E27FC236}">
                      <a16:creationId xmlns:a16="http://schemas.microsoft.com/office/drawing/2014/main" id="{CAAA916C-7FB1-42B4-B45B-4DC83FEA7BCF}"/>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6" name="Picture 15">
                  <a:extLst>
                    <a:ext uri="{FF2B5EF4-FFF2-40B4-BE49-F238E27FC236}">
                      <a16:creationId xmlns:a16="http://schemas.microsoft.com/office/drawing/2014/main" id="{2BFE3D05-190C-41A9-8AFF-846F5A660E6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12" name="Elbow Connector 16">
                <a:extLst>
                  <a:ext uri="{FF2B5EF4-FFF2-40B4-BE49-F238E27FC236}">
                    <a16:creationId xmlns:a16="http://schemas.microsoft.com/office/drawing/2014/main" id="{87BBDEA2-E8E1-4C85-A44B-0C291F35253C}"/>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4CCCBCE-678A-4855-B8DE-B5DCCABFB58A}"/>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17" name="Rounded Rectangle 72">
            <a:extLst>
              <a:ext uri="{FF2B5EF4-FFF2-40B4-BE49-F238E27FC236}">
                <a16:creationId xmlns:a16="http://schemas.microsoft.com/office/drawing/2014/main" id="{0110E041-9DCB-4EF6-BB68-8D6A2D3C5930}"/>
              </a:ext>
            </a:extLst>
          </p:cNvPr>
          <p:cNvSpPr/>
          <p:nvPr/>
        </p:nvSpPr>
        <p:spPr bwMode="auto">
          <a:xfrm>
            <a:off x="5293140" y="3205394"/>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18" name="TextBox 17">
            <a:extLst>
              <a:ext uri="{FF2B5EF4-FFF2-40B4-BE49-F238E27FC236}">
                <a16:creationId xmlns:a16="http://schemas.microsoft.com/office/drawing/2014/main" id="{FD79211D-2389-4AAB-9A51-20DB87F17061}"/>
              </a:ext>
            </a:extLst>
          </p:cNvPr>
          <p:cNvSpPr txBox="1"/>
          <p:nvPr/>
        </p:nvSpPr>
        <p:spPr>
          <a:xfrm>
            <a:off x="81356" y="5697281"/>
            <a:ext cx="2650277" cy="830997"/>
          </a:xfrm>
          <a:prstGeom prst="rect">
            <a:avLst/>
          </a:prstGeom>
          <a:noFill/>
        </p:spPr>
        <p:txBody>
          <a:bodyPr wrap="none" rtlCol="0">
            <a:spAutoFit/>
          </a:bodyPr>
          <a:lstStyle/>
          <a:p>
            <a:r>
              <a:rPr lang="en-US" sz="1600" dirty="0">
                <a:solidFill>
                  <a:srgbClr val="C00000"/>
                </a:solidFill>
              </a:rPr>
              <a:t>  AE: Application Entity</a:t>
            </a:r>
          </a:p>
          <a:p>
            <a:r>
              <a:rPr lang="en-US" sz="1600" dirty="0">
                <a:solidFill>
                  <a:srgbClr val="C00000"/>
                </a:solidFill>
              </a:rPr>
              <a:t>CSE: Common Services Entity</a:t>
            </a:r>
          </a:p>
          <a:p>
            <a:r>
              <a:rPr lang="en-US" sz="1600" dirty="0">
                <a:solidFill>
                  <a:srgbClr val="C00000"/>
                </a:solidFill>
              </a:rPr>
              <a:t>IPE: Interworking Proxy Entity</a:t>
            </a:r>
          </a:p>
        </p:txBody>
      </p:sp>
      <p:sp>
        <p:nvSpPr>
          <p:cNvPr id="19" name="Rectangle 18">
            <a:extLst>
              <a:ext uri="{FF2B5EF4-FFF2-40B4-BE49-F238E27FC236}">
                <a16:creationId xmlns:a16="http://schemas.microsoft.com/office/drawing/2014/main" id="{41B3806F-DA8E-4901-B67E-A539BB728127}"/>
              </a:ext>
            </a:extLst>
          </p:cNvPr>
          <p:cNvSpPr/>
          <p:nvPr/>
        </p:nvSpPr>
        <p:spPr bwMode="auto">
          <a:xfrm>
            <a:off x="6107906" y="4532174"/>
            <a:ext cx="1019400" cy="3222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IPE-AE</a:t>
            </a:r>
          </a:p>
        </p:txBody>
      </p:sp>
      <p:cxnSp>
        <p:nvCxnSpPr>
          <p:cNvPr id="20" name="Straight Connector 19">
            <a:extLst>
              <a:ext uri="{FF2B5EF4-FFF2-40B4-BE49-F238E27FC236}">
                <a16:creationId xmlns:a16="http://schemas.microsoft.com/office/drawing/2014/main" id="{C089DCE8-9278-4DC1-B03A-D87AE4E66D92}"/>
              </a:ext>
            </a:extLst>
          </p:cNvPr>
          <p:cNvCxnSpPr>
            <a:cxnSpLocks/>
          </p:cNvCxnSpPr>
          <p:nvPr/>
        </p:nvCxnSpPr>
        <p:spPr>
          <a:xfrm>
            <a:off x="5846120" y="4362949"/>
            <a:ext cx="0" cy="33036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BA955E-9126-44C5-86C0-F6DB1EA3E558}"/>
              </a:ext>
            </a:extLst>
          </p:cNvPr>
          <p:cNvCxnSpPr/>
          <p:nvPr/>
        </p:nvCxnSpPr>
        <p:spPr>
          <a:xfrm flipH="1">
            <a:off x="5846120" y="4679693"/>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E60A029-CBE3-4D6E-BE8E-93ABE9627132}"/>
              </a:ext>
            </a:extLst>
          </p:cNvPr>
          <p:cNvSpPr/>
          <p:nvPr/>
        </p:nvSpPr>
        <p:spPr>
          <a:xfrm>
            <a:off x="6324347" y="2657233"/>
            <a:ext cx="3014959" cy="276999"/>
          </a:xfrm>
          <a:prstGeom prst="rect">
            <a:avLst/>
          </a:prstGeom>
        </p:spPr>
        <p:txBody>
          <a:bodyPr wrap="square">
            <a:spAutoFit/>
          </a:bodyPr>
          <a:lstStyle/>
          <a:p>
            <a:pPr algn="ctr"/>
            <a:r>
              <a:rPr lang="en-US" sz="1200" b="1" dirty="0">
                <a:solidFill>
                  <a:srgbClr val="C00000"/>
                </a:solidFill>
              </a:rPr>
              <a:t>Retrieve deviceThermometer1 Request</a:t>
            </a:r>
          </a:p>
        </p:txBody>
      </p:sp>
      <p:sp>
        <p:nvSpPr>
          <p:cNvPr id="23" name="Rectangle 22">
            <a:extLst>
              <a:ext uri="{FF2B5EF4-FFF2-40B4-BE49-F238E27FC236}">
                <a16:creationId xmlns:a16="http://schemas.microsoft.com/office/drawing/2014/main" id="{C8DCA325-84ED-4045-9C16-EAD30A7F3E8B}"/>
              </a:ext>
            </a:extLst>
          </p:cNvPr>
          <p:cNvSpPr/>
          <p:nvPr/>
        </p:nvSpPr>
        <p:spPr bwMode="auto">
          <a:xfrm>
            <a:off x="5331239" y="4050095"/>
            <a:ext cx="1019400" cy="3056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CSEBase</a:t>
            </a:r>
            <a:endParaRPr lang="en-GB" altLang="ko-KR" sz="1400" b="1" dirty="0">
              <a:solidFill>
                <a:srgbClr val="FFFFFF"/>
              </a:solidFill>
              <a:ea typeface="Gulim" pitchFamily="34" charset="-127"/>
            </a:endParaRPr>
          </a:p>
        </p:txBody>
      </p:sp>
      <p:sp>
        <p:nvSpPr>
          <p:cNvPr id="24" name="Rounded Rectangle 71">
            <a:extLst>
              <a:ext uri="{FF2B5EF4-FFF2-40B4-BE49-F238E27FC236}">
                <a16:creationId xmlns:a16="http://schemas.microsoft.com/office/drawing/2014/main" id="{924BFFCB-70FB-496F-A6F8-53B5BD5550C0}"/>
              </a:ext>
            </a:extLst>
          </p:cNvPr>
          <p:cNvSpPr/>
          <p:nvPr/>
        </p:nvSpPr>
        <p:spPr bwMode="auto">
          <a:xfrm>
            <a:off x="9360091" y="3399781"/>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5" name="Speech Bubble: Rectangle with Corners Rounded 24">
            <a:extLst>
              <a:ext uri="{FF2B5EF4-FFF2-40B4-BE49-F238E27FC236}">
                <a16:creationId xmlns:a16="http://schemas.microsoft.com/office/drawing/2014/main" id="{9321A4DA-5BA2-43B2-875F-412932525343}"/>
              </a:ext>
            </a:extLst>
          </p:cNvPr>
          <p:cNvSpPr/>
          <p:nvPr/>
        </p:nvSpPr>
        <p:spPr>
          <a:xfrm>
            <a:off x="8983662" y="4183865"/>
            <a:ext cx="2200420" cy="1210539"/>
          </a:xfrm>
          <a:prstGeom prst="wedgeRoundRectCallout">
            <a:avLst>
              <a:gd name="adj1" fmla="val -29636"/>
              <a:gd name="adj2" fmla="val -78177"/>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AE-1 can retrieve the value of a temperature sensor without having to be aware it is a Modbus device</a:t>
            </a:r>
          </a:p>
        </p:txBody>
      </p:sp>
      <p:grpSp>
        <p:nvGrpSpPr>
          <p:cNvPr id="26" name="Group 25">
            <a:extLst>
              <a:ext uri="{FF2B5EF4-FFF2-40B4-BE49-F238E27FC236}">
                <a16:creationId xmlns:a16="http://schemas.microsoft.com/office/drawing/2014/main" id="{A1B2D236-F55B-4353-9825-E62F59043796}"/>
              </a:ext>
            </a:extLst>
          </p:cNvPr>
          <p:cNvGrpSpPr/>
          <p:nvPr/>
        </p:nvGrpSpPr>
        <p:grpSpPr>
          <a:xfrm>
            <a:off x="392431" y="2840883"/>
            <a:ext cx="1361177" cy="1003924"/>
            <a:chOff x="1355815" y="1211576"/>
            <a:chExt cx="1576987" cy="1282089"/>
          </a:xfrm>
        </p:grpSpPr>
        <p:pic>
          <p:nvPicPr>
            <p:cNvPr id="27" name="Picture 3">
              <a:extLst>
                <a:ext uri="{FF2B5EF4-FFF2-40B4-BE49-F238E27FC236}">
                  <a16:creationId xmlns:a16="http://schemas.microsoft.com/office/drawing/2014/main" id="{104A141F-863C-470C-86B6-05BD7F91D8B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Group 27">
              <a:extLst>
                <a:ext uri="{FF2B5EF4-FFF2-40B4-BE49-F238E27FC236}">
                  <a16:creationId xmlns:a16="http://schemas.microsoft.com/office/drawing/2014/main" id="{859A74AF-CF9E-4E54-BA59-99740D83A2CC}"/>
                </a:ext>
              </a:extLst>
            </p:cNvPr>
            <p:cNvGrpSpPr/>
            <p:nvPr/>
          </p:nvGrpSpPr>
          <p:grpSpPr>
            <a:xfrm>
              <a:off x="1355815" y="1299164"/>
              <a:ext cx="1571047" cy="1194501"/>
              <a:chOff x="1926510" y="2118976"/>
              <a:chExt cx="1892629" cy="1518241"/>
            </a:xfrm>
          </p:grpSpPr>
          <p:cxnSp>
            <p:nvCxnSpPr>
              <p:cNvPr id="29" name="Elbow Connector 31">
                <a:extLst>
                  <a:ext uri="{FF2B5EF4-FFF2-40B4-BE49-F238E27FC236}">
                    <a16:creationId xmlns:a16="http://schemas.microsoft.com/office/drawing/2014/main" id="{6576432A-2DC1-499B-9E05-90A0409834C7}"/>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30" name="Elbow Connector 33">
                <a:extLst>
                  <a:ext uri="{FF2B5EF4-FFF2-40B4-BE49-F238E27FC236}">
                    <a16:creationId xmlns:a16="http://schemas.microsoft.com/office/drawing/2014/main" id="{D8B39346-1046-4F25-9069-5137BCB8CFC7}"/>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31" name="Picture 2">
                <a:extLst>
                  <a:ext uri="{FF2B5EF4-FFF2-40B4-BE49-F238E27FC236}">
                    <a16:creationId xmlns:a16="http://schemas.microsoft.com/office/drawing/2014/main" id="{0A918DA1-DDF1-470F-9999-30679ECB78A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a:extLst>
                  <a:ext uri="{FF2B5EF4-FFF2-40B4-BE49-F238E27FC236}">
                    <a16:creationId xmlns:a16="http://schemas.microsoft.com/office/drawing/2014/main" id="{7CAAE16A-853D-4505-A9D6-F32AB3AE9618}"/>
                  </a:ext>
                </a:extLst>
              </p:cNvPr>
              <p:cNvGrpSpPr/>
              <p:nvPr/>
            </p:nvGrpSpPr>
            <p:grpSpPr>
              <a:xfrm>
                <a:off x="1940475" y="2966885"/>
                <a:ext cx="718865" cy="652789"/>
                <a:chOff x="908663" y="5209922"/>
                <a:chExt cx="718865" cy="652789"/>
              </a:xfrm>
            </p:grpSpPr>
            <p:pic>
              <p:nvPicPr>
                <p:cNvPr id="35" name="Picture 34">
                  <a:extLst>
                    <a:ext uri="{FF2B5EF4-FFF2-40B4-BE49-F238E27FC236}">
                      <a16:creationId xmlns:a16="http://schemas.microsoft.com/office/drawing/2014/main" id="{8C268FEB-01C2-43AA-B443-2B48D0B61665}"/>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36" name="Picture 35">
                  <a:extLst>
                    <a:ext uri="{FF2B5EF4-FFF2-40B4-BE49-F238E27FC236}">
                      <a16:creationId xmlns:a16="http://schemas.microsoft.com/office/drawing/2014/main" id="{851DFF10-3DA9-4C72-A33F-DD5C065A2028}"/>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37" name="Picture 36">
                  <a:extLst>
                    <a:ext uri="{FF2B5EF4-FFF2-40B4-BE49-F238E27FC236}">
                      <a16:creationId xmlns:a16="http://schemas.microsoft.com/office/drawing/2014/main" id="{0AF9BC98-78BB-4185-9953-57FD7983483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33" name="Elbow Connector 16">
                <a:extLst>
                  <a:ext uri="{FF2B5EF4-FFF2-40B4-BE49-F238E27FC236}">
                    <a16:creationId xmlns:a16="http://schemas.microsoft.com/office/drawing/2014/main" id="{FCEB98A3-E801-45C2-B374-6535D9A056A1}"/>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3D5D8C8-05C7-43D1-9025-CDEF39D0169A}"/>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grpSp>
        <p:nvGrpSpPr>
          <p:cNvPr id="38" name="Group 37">
            <a:extLst>
              <a:ext uri="{FF2B5EF4-FFF2-40B4-BE49-F238E27FC236}">
                <a16:creationId xmlns:a16="http://schemas.microsoft.com/office/drawing/2014/main" id="{FBD15C20-9314-40B4-8D4F-54168A673B9C}"/>
              </a:ext>
            </a:extLst>
          </p:cNvPr>
          <p:cNvGrpSpPr/>
          <p:nvPr/>
        </p:nvGrpSpPr>
        <p:grpSpPr>
          <a:xfrm>
            <a:off x="757824" y="4256436"/>
            <a:ext cx="1361177" cy="1003924"/>
            <a:chOff x="1355815" y="1211576"/>
            <a:chExt cx="1576987" cy="1282089"/>
          </a:xfrm>
        </p:grpSpPr>
        <p:pic>
          <p:nvPicPr>
            <p:cNvPr id="39" name="Picture 3">
              <a:extLst>
                <a:ext uri="{FF2B5EF4-FFF2-40B4-BE49-F238E27FC236}">
                  <a16:creationId xmlns:a16="http://schemas.microsoft.com/office/drawing/2014/main" id="{9A41C83F-04E4-4796-98D9-3C2DFC055FB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39">
              <a:extLst>
                <a:ext uri="{FF2B5EF4-FFF2-40B4-BE49-F238E27FC236}">
                  <a16:creationId xmlns:a16="http://schemas.microsoft.com/office/drawing/2014/main" id="{C516CCC2-D435-4600-98A0-DF1227BD174B}"/>
                </a:ext>
              </a:extLst>
            </p:cNvPr>
            <p:cNvGrpSpPr/>
            <p:nvPr/>
          </p:nvGrpSpPr>
          <p:grpSpPr>
            <a:xfrm>
              <a:off x="1355815" y="1299164"/>
              <a:ext cx="1571047" cy="1194501"/>
              <a:chOff x="1926510" y="2118976"/>
              <a:chExt cx="1892629" cy="1518241"/>
            </a:xfrm>
          </p:grpSpPr>
          <p:cxnSp>
            <p:nvCxnSpPr>
              <p:cNvPr id="41" name="Elbow Connector 31">
                <a:extLst>
                  <a:ext uri="{FF2B5EF4-FFF2-40B4-BE49-F238E27FC236}">
                    <a16:creationId xmlns:a16="http://schemas.microsoft.com/office/drawing/2014/main" id="{C41F77DB-4E3E-4465-8D93-BCF0E96DE8F0}"/>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42" name="Elbow Connector 33">
                <a:extLst>
                  <a:ext uri="{FF2B5EF4-FFF2-40B4-BE49-F238E27FC236}">
                    <a16:creationId xmlns:a16="http://schemas.microsoft.com/office/drawing/2014/main" id="{94148223-AF56-4A9A-A122-D5FF615FE634}"/>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43" name="Picture 2">
                <a:extLst>
                  <a:ext uri="{FF2B5EF4-FFF2-40B4-BE49-F238E27FC236}">
                    <a16:creationId xmlns:a16="http://schemas.microsoft.com/office/drawing/2014/main" id="{21A82F4E-658A-4F8E-8F42-85522A799E4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a:extLst>
                  <a:ext uri="{FF2B5EF4-FFF2-40B4-BE49-F238E27FC236}">
                    <a16:creationId xmlns:a16="http://schemas.microsoft.com/office/drawing/2014/main" id="{4DB430B0-62AA-49A2-9308-1C12FA461275}"/>
                  </a:ext>
                </a:extLst>
              </p:cNvPr>
              <p:cNvGrpSpPr/>
              <p:nvPr/>
            </p:nvGrpSpPr>
            <p:grpSpPr>
              <a:xfrm>
                <a:off x="1940475" y="2966885"/>
                <a:ext cx="718865" cy="652789"/>
                <a:chOff x="908663" y="5209922"/>
                <a:chExt cx="718865" cy="652789"/>
              </a:xfrm>
            </p:grpSpPr>
            <p:pic>
              <p:nvPicPr>
                <p:cNvPr id="47" name="Picture 46">
                  <a:extLst>
                    <a:ext uri="{FF2B5EF4-FFF2-40B4-BE49-F238E27FC236}">
                      <a16:creationId xmlns:a16="http://schemas.microsoft.com/office/drawing/2014/main" id="{E6BAD0D1-F70D-475D-B3C7-7711A1AA689D}"/>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48" name="Picture 47">
                  <a:extLst>
                    <a:ext uri="{FF2B5EF4-FFF2-40B4-BE49-F238E27FC236}">
                      <a16:creationId xmlns:a16="http://schemas.microsoft.com/office/drawing/2014/main" id="{70C6E7D2-8BD0-484C-B08B-9A969405D240}"/>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49" name="Picture 48">
                  <a:extLst>
                    <a:ext uri="{FF2B5EF4-FFF2-40B4-BE49-F238E27FC236}">
                      <a16:creationId xmlns:a16="http://schemas.microsoft.com/office/drawing/2014/main" id="{9F28635F-C447-4DF5-B6B7-9D9D6F653F9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45" name="Elbow Connector 16">
                <a:extLst>
                  <a:ext uri="{FF2B5EF4-FFF2-40B4-BE49-F238E27FC236}">
                    <a16:creationId xmlns:a16="http://schemas.microsoft.com/office/drawing/2014/main" id="{E4047B66-95D1-4BE8-8988-304D0C13C3FF}"/>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94DBA54-F232-4340-92DA-BFE673B4A922}"/>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cxnSp>
        <p:nvCxnSpPr>
          <p:cNvPr id="50" name="Straight Connector 49">
            <a:extLst>
              <a:ext uri="{FF2B5EF4-FFF2-40B4-BE49-F238E27FC236}">
                <a16:creationId xmlns:a16="http://schemas.microsoft.com/office/drawing/2014/main" id="{0625AB45-6350-4C23-9E4F-A72F4AD68EAC}"/>
              </a:ext>
            </a:extLst>
          </p:cNvPr>
          <p:cNvCxnSpPr>
            <a:cxnSpLocks/>
            <a:stCxn id="59" idx="3"/>
            <a:endCxn id="17" idx="1"/>
          </p:cNvCxnSpPr>
          <p:nvPr/>
        </p:nvCxnSpPr>
        <p:spPr>
          <a:xfrm>
            <a:off x="3797155" y="3416581"/>
            <a:ext cx="1495985" cy="3836"/>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3EA5B64-E760-4192-9433-F5A7E2D36631}"/>
              </a:ext>
            </a:extLst>
          </p:cNvPr>
          <p:cNvCxnSpPr>
            <a:cxnSpLocks/>
          </p:cNvCxnSpPr>
          <p:nvPr/>
        </p:nvCxnSpPr>
        <p:spPr>
          <a:xfrm flipH="1" flipV="1">
            <a:off x="6410750" y="3003060"/>
            <a:ext cx="2772588" cy="142"/>
          </a:xfrm>
          <a:prstGeom prst="straightConnector1">
            <a:avLst/>
          </a:prstGeom>
          <a:noFill/>
          <a:ln w="28575" cap="flat" cmpd="sng" algn="ctr">
            <a:solidFill>
              <a:srgbClr val="B42025"/>
            </a:solidFill>
            <a:prstDash val="solid"/>
            <a:miter lim="800000"/>
            <a:tailEnd type="triangle"/>
          </a:ln>
          <a:effectLst/>
        </p:spPr>
      </p:cxnSp>
      <p:cxnSp>
        <p:nvCxnSpPr>
          <p:cNvPr id="52" name="Straight Arrow Connector 51">
            <a:extLst>
              <a:ext uri="{FF2B5EF4-FFF2-40B4-BE49-F238E27FC236}">
                <a16:creationId xmlns:a16="http://schemas.microsoft.com/office/drawing/2014/main" id="{22D7BB79-8815-40A5-BE79-9F484B13CAD1}"/>
              </a:ext>
            </a:extLst>
          </p:cNvPr>
          <p:cNvCxnSpPr>
            <a:cxnSpLocks/>
          </p:cNvCxnSpPr>
          <p:nvPr/>
        </p:nvCxnSpPr>
        <p:spPr>
          <a:xfrm flipH="1" flipV="1">
            <a:off x="6395634" y="3562988"/>
            <a:ext cx="2772588" cy="142"/>
          </a:xfrm>
          <a:prstGeom prst="straightConnector1">
            <a:avLst/>
          </a:prstGeom>
          <a:noFill/>
          <a:ln w="28575" cap="flat" cmpd="sng" algn="ctr">
            <a:solidFill>
              <a:srgbClr val="B42025"/>
            </a:solidFill>
            <a:prstDash val="solid"/>
            <a:miter lim="800000"/>
            <a:headEnd type="triangle"/>
            <a:tailEnd type="none"/>
          </a:ln>
          <a:effectLst/>
        </p:spPr>
      </p:cxnSp>
      <p:sp>
        <p:nvSpPr>
          <p:cNvPr id="53" name="Rectangle 52">
            <a:extLst>
              <a:ext uri="{FF2B5EF4-FFF2-40B4-BE49-F238E27FC236}">
                <a16:creationId xmlns:a16="http://schemas.microsoft.com/office/drawing/2014/main" id="{D75C747C-5808-453A-9C46-BB8EE97274D1}"/>
              </a:ext>
            </a:extLst>
          </p:cNvPr>
          <p:cNvSpPr/>
          <p:nvPr/>
        </p:nvSpPr>
        <p:spPr>
          <a:xfrm>
            <a:off x="6361657" y="3046266"/>
            <a:ext cx="2776466" cy="553998"/>
          </a:xfrm>
          <a:prstGeom prst="rect">
            <a:avLst/>
          </a:prstGeom>
        </p:spPr>
        <p:txBody>
          <a:bodyPr wrap="square">
            <a:spAutoFit/>
          </a:bodyPr>
          <a:lstStyle/>
          <a:p>
            <a:pPr algn="ctr"/>
            <a:r>
              <a:rPr lang="en-US" sz="1200" b="1" dirty="0">
                <a:solidFill>
                  <a:srgbClr val="C00000"/>
                </a:solidFill>
              </a:rPr>
              <a:t>Response</a:t>
            </a:r>
          </a:p>
          <a:p>
            <a:pPr algn="ctr"/>
            <a:r>
              <a:rPr lang="en-US" b="1" dirty="0">
                <a:solidFill>
                  <a:srgbClr val="C00000"/>
                </a:solidFill>
              </a:rPr>
              <a:t>(</a:t>
            </a:r>
            <a:r>
              <a:rPr lang="en-US" sz="1000" b="1" i="1" dirty="0">
                <a:solidFill>
                  <a:srgbClr val="C00000"/>
                </a:solidFill>
              </a:rPr>
              <a:t>temperature = 72</a:t>
            </a:r>
            <a:r>
              <a:rPr lang="en-US" b="1" dirty="0">
                <a:solidFill>
                  <a:srgbClr val="C00000"/>
                </a:solidFill>
              </a:rPr>
              <a:t>) </a:t>
            </a:r>
          </a:p>
        </p:txBody>
      </p:sp>
      <p:cxnSp>
        <p:nvCxnSpPr>
          <p:cNvPr id="54" name="Straight Connector 53">
            <a:extLst>
              <a:ext uri="{FF2B5EF4-FFF2-40B4-BE49-F238E27FC236}">
                <a16:creationId xmlns:a16="http://schemas.microsoft.com/office/drawing/2014/main" id="{33486ADC-6F84-4426-83E6-39158270192F}"/>
              </a:ext>
            </a:extLst>
          </p:cNvPr>
          <p:cNvCxnSpPr>
            <a:cxnSpLocks/>
          </p:cNvCxnSpPr>
          <p:nvPr/>
        </p:nvCxnSpPr>
        <p:spPr>
          <a:xfrm>
            <a:off x="5475977" y="3533918"/>
            <a:ext cx="556972" cy="649948"/>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E387747-9004-4319-9D35-4CF6A2E12143}"/>
              </a:ext>
            </a:extLst>
          </p:cNvPr>
          <p:cNvSpPr txBox="1"/>
          <p:nvPr/>
        </p:nvSpPr>
        <p:spPr>
          <a:xfrm>
            <a:off x="1475459" y="1191990"/>
            <a:ext cx="813749" cy="523220"/>
          </a:xfrm>
          <a:prstGeom prst="rect">
            <a:avLst/>
          </a:prstGeom>
          <a:noFill/>
        </p:spPr>
        <p:txBody>
          <a:bodyPr wrap="none" rtlCol="0">
            <a:spAutoFit/>
          </a:bodyPr>
          <a:lstStyle/>
          <a:p>
            <a:r>
              <a:rPr lang="en-US" sz="1400" b="1" dirty="0">
                <a:solidFill>
                  <a:srgbClr val="005480"/>
                </a:solidFill>
              </a:rPr>
              <a:t>Modbus</a:t>
            </a:r>
          </a:p>
          <a:p>
            <a:r>
              <a:rPr lang="en-US" sz="1400" b="1" dirty="0">
                <a:solidFill>
                  <a:srgbClr val="005480"/>
                </a:solidFill>
              </a:rPr>
              <a:t>Device 1</a:t>
            </a:r>
          </a:p>
        </p:txBody>
      </p:sp>
      <p:sp>
        <p:nvSpPr>
          <p:cNvPr id="56" name="TextBox 55">
            <a:extLst>
              <a:ext uri="{FF2B5EF4-FFF2-40B4-BE49-F238E27FC236}">
                <a16:creationId xmlns:a16="http://schemas.microsoft.com/office/drawing/2014/main" id="{6A867D33-6D19-4D9F-AE87-ED3DB99CF5ED}"/>
              </a:ext>
            </a:extLst>
          </p:cNvPr>
          <p:cNvSpPr txBox="1"/>
          <p:nvPr/>
        </p:nvSpPr>
        <p:spPr>
          <a:xfrm>
            <a:off x="507663" y="2659473"/>
            <a:ext cx="813749" cy="523220"/>
          </a:xfrm>
          <a:prstGeom prst="rect">
            <a:avLst/>
          </a:prstGeom>
          <a:noFill/>
        </p:spPr>
        <p:txBody>
          <a:bodyPr wrap="none" rtlCol="0">
            <a:spAutoFit/>
          </a:bodyPr>
          <a:lstStyle/>
          <a:p>
            <a:r>
              <a:rPr lang="en-US" sz="1400" b="1" dirty="0">
                <a:solidFill>
                  <a:srgbClr val="005480"/>
                </a:solidFill>
              </a:rPr>
              <a:t>Modbus</a:t>
            </a:r>
          </a:p>
          <a:p>
            <a:r>
              <a:rPr lang="en-US" sz="1400" b="1" dirty="0">
                <a:solidFill>
                  <a:srgbClr val="005480"/>
                </a:solidFill>
              </a:rPr>
              <a:t>Device 2</a:t>
            </a:r>
          </a:p>
        </p:txBody>
      </p:sp>
      <p:sp>
        <p:nvSpPr>
          <p:cNvPr id="57" name="TextBox 56">
            <a:extLst>
              <a:ext uri="{FF2B5EF4-FFF2-40B4-BE49-F238E27FC236}">
                <a16:creationId xmlns:a16="http://schemas.microsoft.com/office/drawing/2014/main" id="{B5F12155-E2B5-4A76-802A-AC96880F8E87}"/>
              </a:ext>
            </a:extLst>
          </p:cNvPr>
          <p:cNvSpPr txBox="1"/>
          <p:nvPr/>
        </p:nvSpPr>
        <p:spPr>
          <a:xfrm>
            <a:off x="830073" y="4261543"/>
            <a:ext cx="813749" cy="523220"/>
          </a:xfrm>
          <a:prstGeom prst="rect">
            <a:avLst/>
          </a:prstGeom>
          <a:noFill/>
        </p:spPr>
        <p:txBody>
          <a:bodyPr wrap="none" rtlCol="0">
            <a:spAutoFit/>
          </a:bodyPr>
          <a:lstStyle/>
          <a:p>
            <a:r>
              <a:rPr lang="en-US" sz="1400" b="1" dirty="0">
                <a:solidFill>
                  <a:srgbClr val="005480"/>
                </a:solidFill>
              </a:rPr>
              <a:t>Modbus</a:t>
            </a:r>
          </a:p>
          <a:p>
            <a:r>
              <a:rPr lang="en-US" sz="1400" b="1" dirty="0">
                <a:solidFill>
                  <a:srgbClr val="005480"/>
                </a:solidFill>
              </a:rPr>
              <a:t>Device 3</a:t>
            </a:r>
          </a:p>
        </p:txBody>
      </p:sp>
      <p:pic>
        <p:nvPicPr>
          <p:cNvPr id="58" name="Picture 2" descr="Computer Networking Devices Explained with Function">
            <a:extLst>
              <a:ext uri="{FF2B5EF4-FFF2-40B4-BE49-F238E27FC236}">
                <a16:creationId xmlns:a16="http://schemas.microsoft.com/office/drawing/2014/main" id="{A3C424A7-D510-4361-A1C1-A494A11ADEA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92283" y="2500915"/>
            <a:ext cx="1089242" cy="718269"/>
          </a:xfrm>
          <a:prstGeom prst="rect">
            <a:avLst/>
          </a:prstGeom>
          <a:noFill/>
          <a:extLst>
            <a:ext uri="{909E8E84-426E-40DD-AFC4-6F175D3DCCD1}">
              <a14:hiddenFill xmlns:a14="http://schemas.microsoft.com/office/drawing/2010/main">
                <a:solidFill>
                  <a:srgbClr val="FFFFFF"/>
                </a:solidFill>
              </a14:hiddenFill>
            </a:ext>
          </a:extLst>
        </p:spPr>
      </p:pic>
      <p:sp>
        <p:nvSpPr>
          <p:cNvPr id="59" name="Rounded Rectangle 71">
            <a:extLst>
              <a:ext uri="{FF2B5EF4-FFF2-40B4-BE49-F238E27FC236}">
                <a16:creationId xmlns:a16="http://schemas.microsoft.com/office/drawing/2014/main" id="{A75588A3-952A-400C-901C-9CE2E0176984}"/>
              </a:ext>
            </a:extLst>
          </p:cNvPr>
          <p:cNvSpPr/>
          <p:nvPr/>
        </p:nvSpPr>
        <p:spPr bwMode="auto">
          <a:xfrm>
            <a:off x="3157193" y="3201558"/>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IPE</a:t>
            </a:r>
          </a:p>
        </p:txBody>
      </p:sp>
      <p:cxnSp>
        <p:nvCxnSpPr>
          <p:cNvPr id="60" name="Straight Connector 59">
            <a:extLst>
              <a:ext uri="{FF2B5EF4-FFF2-40B4-BE49-F238E27FC236}">
                <a16:creationId xmlns:a16="http://schemas.microsoft.com/office/drawing/2014/main" id="{8B90EFEF-12A0-490C-9564-ECE6DC5275A6}"/>
              </a:ext>
            </a:extLst>
          </p:cNvPr>
          <p:cNvCxnSpPr>
            <a:cxnSpLocks/>
            <a:stCxn id="10" idx="2"/>
          </p:cNvCxnSpPr>
          <p:nvPr/>
        </p:nvCxnSpPr>
        <p:spPr>
          <a:xfrm>
            <a:off x="2194758" y="2229018"/>
            <a:ext cx="955656" cy="1248293"/>
          </a:xfrm>
          <a:prstGeom prst="line">
            <a:avLst/>
          </a:prstGeom>
          <a:ln w="38100">
            <a:solidFill>
              <a:srgbClr val="005480"/>
            </a:solidFill>
            <a:head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27A3828-F93E-43A7-A274-89DBFD83B105}"/>
              </a:ext>
            </a:extLst>
          </p:cNvPr>
          <p:cNvCxnSpPr>
            <a:cxnSpLocks/>
            <a:endCxn id="59" idx="1"/>
          </p:cNvCxnSpPr>
          <p:nvPr/>
        </p:nvCxnSpPr>
        <p:spPr>
          <a:xfrm flipV="1">
            <a:off x="1456230" y="3416581"/>
            <a:ext cx="1700963" cy="215024"/>
          </a:xfrm>
          <a:prstGeom prst="line">
            <a:avLst/>
          </a:prstGeom>
          <a:ln w="38100">
            <a:solidFill>
              <a:srgbClr val="005480"/>
            </a:solidFill>
            <a:head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6BD0D6B-134D-4FBF-ABF3-EA1E6EFE4D01}"/>
              </a:ext>
            </a:extLst>
          </p:cNvPr>
          <p:cNvCxnSpPr>
            <a:cxnSpLocks/>
            <a:endCxn id="59" idx="1"/>
          </p:cNvCxnSpPr>
          <p:nvPr/>
        </p:nvCxnSpPr>
        <p:spPr>
          <a:xfrm flipV="1">
            <a:off x="1819059" y="3416581"/>
            <a:ext cx="1338134" cy="1618586"/>
          </a:xfrm>
          <a:prstGeom prst="line">
            <a:avLst/>
          </a:prstGeom>
          <a:ln w="38100">
            <a:solidFill>
              <a:srgbClr val="005480"/>
            </a:solidFill>
            <a:headEnd type="non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88C6301E-42E6-4C64-99D4-E702E8608C4D}"/>
              </a:ext>
            </a:extLst>
          </p:cNvPr>
          <p:cNvSpPr/>
          <p:nvPr/>
        </p:nvSpPr>
        <p:spPr bwMode="auto">
          <a:xfrm>
            <a:off x="6593682" y="5018955"/>
            <a:ext cx="1857944" cy="3222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deviceThermometer1</a:t>
            </a:r>
          </a:p>
        </p:txBody>
      </p:sp>
      <p:cxnSp>
        <p:nvCxnSpPr>
          <p:cNvPr id="64" name="Straight Connector 63">
            <a:extLst>
              <a:ext uri="{FF2B5EF4-FFF2-40B4-BE49-F238E27FC236}">
                <a16:creationId xmlns:a16="http://schemas.microsoft.com/office/drawing/2014/main" id="{6D407707-5876-4E4D-8020-3D6C3E102529}"/>
              </a:ext>
            </a:extLst>
          </p:cNvPr>
          <p:cNvCxnSpPr>
            <a:cxnSpLocks/>
          </p:cNvCxnSpPr>
          <p:nvPr/>
        </p:nvCxnSpPr>
        <p:spPr>
          <a:xfrm>
            <a:off x="6331896" y="4849730"/>
            <a:ext cx="0" cy="33036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534349A-4D87-49E1-A033-B1F167FBE473}"/>
              </a:ext>
            </a:extLst>
          </p:cNvPr>
          <p:cNvCxnSpPr/>
          <p:nvPr/>
        </p:nvCxnSpPr>
        <p:spPr>
          <a:xfrm flipH="1">
            <a:off x="6331896" y="5177763"/>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0999DD83-C79C-4323-8A3D-A72266176D07}"/>
              </a:ext>
            </a:extLst>
          </p:cNvPr>
          <p:cNvSpPr/>
          <p:nvPr/>
        </p:nvSpPr>
        <p:spPr bwMode="auto">
          <a:xfrm>
            <a:off x="6593682" y="5464084"/>
            <a:ext cx="1857944" cy="3222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deviceThermometer2</a:t>
            </a:r>
          </a:p>
        </p:txBody>
      </p:sp>
      <p:cxnSp>
        <p:nvCxnSpPr>
          <p:cNvPr id="67" name="Straight Connector 66">
            <a:extLst>
              <a:ext uri="{FF2B5EF4-FFF2-40B4-BE49-F238E27FC236}">
                <a16:creationId xmlns:a16="http://schemas.microsoft.com/office/drawing/2014/main" id="{888CFF1E-7F33-49C9-B86C-031910FE3442}"/>
              </a:ext>
            </a:extLst>
          </p:cNvPr>
          <p:cNvCxnSpPr>
            <a:cxnSpLocks/>
          </p:cNvCxnSpPr>
          <p:nvPr/>
        </p:nvCxnSpPr>
        <p:spPr>
          <a:xfrm>
            <a:off x="6331896" y="4854446"/>
            <a:ext cx="0" cy="77077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5E0277A-6FA7-437C-BF2D-93C0FE25DDD9}"/>
              </a:ext>
            </a:extLst>
          </p:cNvPr>
          <p:cNvCxnSpPr/>
          <p:nvPr/>
        </p:nvCxnSpPr>
        <p:spPr>
          <a:xfrm flipH="1">
            <a:off x="6331896" y="5622892"/>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18CEC209-BFDC-4B62-998E-FD62BCCF3799}"/>
              </a:ext>
            </a:extLst>
          </p:cNvPr>
          <p:cNvSpPr/>
          <p:nvPr/>
        </p:nvSpPr>
        <p:spPr bwMode="auto">
          <a:xfrm>
            <a:off x="6593682" y="5904558"/>
            <a:ext cx="1857944" cy="3222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b="1" dirty="0">
                <a:solidFill>
                  <a:srgbClr val="FFFFFF"/>
                </a:solidFill>
                <a:ea typeface="Gulim" pitchFamily="34" charset="-127"/>
              </a:rPr>
              <a:t>deviceThermometer3</a:t>
            </a:r>
          </a:p>
        </p:txBody>
      </p:sp>
      <p:cxnSp>
        <p:nvCxnSpPr>
          <p:cNvPr id="70" name="Straight Connector 69">
            <a:extLst>
              <a:ext uri="{FF2B5EF4-FFF2-40B4-BE49-F238E27FC236}">
                <a16:creationId xmlns:a16="http://schemas.microsoft.com/office/drawing/2014/main" id="{29626647-01BC-47E7-84FC-B51F79B61803}"/>
              </a:ext>
            </a:extLst>
          </p:cNvPr>
          <p:cNvCxnSpPr>
            <a:cxnSpLocks/>
          </p:cNvCxnSpPr>
          <p:nvPr/>
        </p:nvCxnSpPr>
        <p:spPr>
          <a:xfrm>
            <a:off x="6331896" y="4854446"/>
            <a:ext cx="0" cy="121124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54F6776-16B4-4F27-8919-751E80737541}"/>
              </a:ext>
            </a:extLst>
          </p:cNvPr>
          <p:cNvCxnSpPr/>
          <p:nvPr/>
        </p:nvCxnSpPr>
        <p:spPr>
          <a:xfrm flipH="1">
            <a:off x="6331896" y="6063366"/>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Rounded Rectangular Callout 84">
            <a:extLst>
              <a:ext uri="{FF2B5EF4-FFF2-40B4-BE49-F238E27FC236}">
                <a16:creationId xmlns:a16="http://schemas.microsoft.com/office/drawing/2014/main" id="{023BFBCF-6694-40AD-BF86-71402A5BC7FE}"/>
              </a:ext>
            </a:extLst>
          </p:cNvPr>
          <p:cNvSpPr/>
          <p:nvPr/>
        </p:nvSpPr>
        <p:spPr>
          <a:xfrm>
            <a:off x="4415221" y="5394404"/>
            <a:ext cx="1539975" cy="609607"/>
          </a:xfrm>
          <a:prstGeom prst="wedgeRoundRectCallout">
            <a:avLst>
              <a:gd name="adj1" fmla="val 63602"/>
              <a:gd name="adj2" fmla="val -2303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prstClr val="white"/>
                </a:solidFill>
              </a:rPr>
              <a:t>Modbus devices represented as oneM2M devices</a:t>
            </a:r>
          </a:p>
        </p:txBody>
      </p:sp>
    </p:spTree>
    <p:extLst>
      <p:ext uri="{BB962C8B-B14F-4D97-AF65-F5344CB8AC3E}">
        <p14:creationId xmlns:p14="http://schemas.microsoft.com/office/powerpoint/2010/main" val="10266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animBg="1"/>
      <p:bldP spid="53" grpId="0"/>
      <p:bldP spid="55" grpId="0"/>
      <p:bldP spid="56" grpId="0"/>
      <p:bldP spid="57" grpId="0"/>
      <p:bldP spid="59" grpId="0" animBg="1"/>
      <p:bldP spid="63" grpId="0" animBg="1"/>
      <p:bldP spid="66" grpId="0" animBg="1"/>
      <p:bldP spid="69"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734491" y="2656430"/>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463491" y="1258593"/>
            <a:ext cx="11234137" cy="1233730"/>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Capability </a:t>
            </a:r>
            <a:r>
              <a:rPr lang="en-US" sz="1200" b="1" dirty="0">
                <a:solidFill>
                  <a:prstClr val="white"/>
                </a:solidFill>
              </a:rPr>
              <a:t>to form groups of devices, </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receive a request targeting the group, fan out the request to the individual group members and aggregate responses. </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Using groups the number of overall messages can be reduced, thereby reducing overall load on the system. </a:t>
            </a:r>
            <a:r>
              <a:rPr lang="en-US" sz="1200" b="1" dirty="0">
                <a:solidFill>
                  <a:prstClr val="white"/>
                </a:solidFill>
              </a:rPr>
              <a:t>This can reduce required size and scale of system resources and therefore energy and carbon footprints of systems.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Autofit/>
          </a:bodyPr>
          <a:lstStyle/>
          <a:p>
            <a:r>
              <a:rPr lang="en-US" dirty="0"/>
              <a:t>9. Performing optimized operations on groups of devices</a:t>
            </a:r>
          </a:p>
        </p:txBody>
      </p:sp>
      <p:cxnSp>
        <p:nvCxnSpPr>
          <p:cNvPr id="32" name="Straight Connector 31">
            <a:extLst>
              <a:ext uri="{FF2B5EF4-FFF2-40B4-BE49-F238E27FC236}">
                <a16:creationId xmlns:a16="http://schemas.microsoft.com/office/drawing/2014/main" id="{206EF531-C02E-46A3-B189-9934EDDAB4C8}"/>
              </a:ext>
            </a:extLst>
          </p:cNvPr>
          <p:cNvCxnSpPr>
            <a:cxnSpLocks/>
          </p:cNvCxnSpPr>
          <p:nvPr/>
        </p:nvCxnSpPr>
        <p:spPr>
          <a:xfrm flipH="1">
            <a:off x="6379882" y="2583303"/>
            <a:ext cx="611468" cy="1782376"/>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528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357982" y="0"/>
            <a:ext cx="9949799" cy="1173570"/>
          </a:xfrm>
        </p:spPr>
        <p:txBody>
          <a:bodyPr>
            <a:noAutofit/>
          </a:bodyPr>
          <a:lstStyle/>
          <a:p>
            <a:r>
              <a:rPr lang="en-US" dirty="0"/>
              <a:t>9. Performing optimized operations on groups of devices</a:t>
            </a:r>
          </a:p>
        </p:txBody>
      </p:sp>
      <p:grpSp>
        <p:nvGrpSpPr>
          <p:cNvPr id="6" name="Group 5">
            <a:extLst>
              <a:ext uri="{FF2B5EF4-FFF2-40B4-BE49-F238E27FC236}">
                <a16:creationId xmlns:a16="http://schemas.microsoft.com/office/drawing/2014/main" id="{D0A65CCC-789C-40FD-98C3-9366078E6AF9}"/>
              </a:ext>
            </a:extLst>
          </p:cNvPr>
          <p:cNvGrpSpPr/>
          <p:nvPr/>
        </p:nvGrpSpPr>
        <p:grpSpPr>
          <a:xfrm>
            <a:off x="355144" y="1256780"/>
            <a:ext cx="1424945" cy="1147667"/>
            <a:chOff x="357982" y="1514810"/>
            <a:chExt cx="1822300" cy="1349559"/>
          </a:xfrm>
        </p:grpSpPr>
        <p:pic>
          <p:nvPicPr>
            <p:cNvPr id="1028" name="Picture 4" descr="Wayfair | Smart Door Locks">
              <a:extLst>
                <a:ext uri="{FF2B5EF4-FFF2-40B4-BE49-F238E27FC236}">
                  <a16:creationId xmlns:a16="http://schemas.microsoft.com/office/drawing/2014/main" id="{B34A96E4-4DA0-4D52-9350-76AB7F164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600" b="1" kern="0" dirty="0">
                  <a:solidFill>
                    <a:prstClr val="white"/>
                  </a:solidFill>
                </a:rPr>
                <a:t>AE-1</a:t>
              </a:r>
            </a:p>
          </p:txBody>
        </p:sp>
      </p:gr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grpSp>
        <p:nvGrpSpPr>
          <p:cNvPr id="23" name="Group 22">
            <a:extLst>
              <a:ext uri="{FF2B5EF4-FFF2-40B4-BE49-F238E27FC236}">
                <a16:creationId xmlns:a16="http://schemas.microsoft.com/office/drawing/2014/main" id="{62FBE544-C706-40B3-829F-C1355E9779EB}"/>
              </a:ext>
            </a:extLst>
          </p:cNvPr>
          <p:cNvGrpSpPr/>
          <p:nvPr/>
        </p:nvGrpSpPr>
        <p:grpSpPr>
          <a:xfrm>
            <a:off x="6101226" y="4040443"/>
            <a:ext cx="1019399" cy="722200"/>
            <a:chOff x="5834126" y="4068183"/>
            <a:chExt cx="262396" cy="242923"/>
          </a:xfrm>
        </p:grpSpPr>
        <p:cxnSp>
          <p:nvCxnSpPr>
            <p:cNvPr id="27" name="Straight Connector 26">
              <a:extLst>
                <a:ext uri="{FF2B5EF4-FFF2-40B4-BE49-F238E27FC236}">
                  <a16:creationId xmlns:a16="http://schemas.microsoft.com/office/drawing/2014/main" id="{064AE97B-D5B7-4304-A498-09F6113EBE68}"/>
                </a:ext>
              </a:extLst>
            </p:cNvPr>
            <p:cNvCxnSpPr/>
            <p:nvPr/>
          </p:nvCxnSpPr>
          <p:spPr>
            <a:xfrm>
              <a:off x="5834126" y="406818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834127" y="4311105"/>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38A509A1-E148-4B4A-980C-54453CE71416}"/>
              </a:ext>
            </a:extLst>
          </p:cNvPr>
          <p:cNvSpPr/>
          <p:nvPr/>
        </p:nvSpPr>
        <p:spPr bwMode="auto">
          <a:xfrm>
            <a:off x="5548246" y="3746702"/>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AE-4</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a:off x="5565406" y="2938622"/>
            <a:ext cx="111632" cy="929283"/>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32ED547-0A8E-4C70-B46D-4B0DA3E36341}"/>
              </a:ext>
            </a:extLst>
          </p:cNvPr>
          <p:cNvGrpSpPr/>
          <p:nvPr/>
        </p:nvGrpSpPr>
        <p:grpSpPr>
          <a:xfrm>
            <a:off x="6744245" y="1470327"/>
            <a:ext cx="3234196" cy="705661"/>
            <a:chOff x="6752025" y="1260641"/>
            <a:chExt cx="3234196" cy="705661"/>
          </a:xfrm>
        </p:grpSpPr>
        <p:sp>
          <p:nvSpPr>
            <p:cNvPr id="46" name="Rectangle 45">
              <a:extLst>
                <a:ext uri="{FF2B5EF4-FFF2-40B4-BE49-F238E27FC236}">
                  <a16:creationId xmlns:a16="http://schemas.microsoft.com/office/drawing/2014/main" id="{6E9E7FB9-D19E-4414-86B9-1209478F25A7}"/>
                </a:ext>
              </a:extLst>
            </p:cNvPr>
            <p:cNvSpPr/>
            <p:nvPr/>
          </p:nvSpPr>
          <p:spPr>
            <a:xfrm>
              <a:off x="6884459" y="1260641"/>
              <a:ext cx="2319822" cy="646331"/>
            </a:xfrm>
            <a:prstGeom prst="rect">
              <a:avLst/>
            </a:prstGeom>
          </p:spPr>
          <p:txBody>
            <a:bodyPr wrap="square">
              <a:spAutoFit/>
            </a:bodyPr>
            <a:lstStyle/>
            <a:p>
              <a:pPr algn="ctr"/>
              <a:r>
                <a:rPr lang="en-US" sz="1200" b="1" dirty="0">
                  <a:solidFill>
                    <a:srgbClr val="C00000"/>
                  </a:solidFill>
                </a:rPr>
                <a:t>1) Request to fanout request to all devices in a group (e.g., lock all the doors)</a:t>
              </a:r>
            </a:p>
          </p:txBody>
        </p: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1966302"/>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5ACE1D3-E5DB-4FAE-AA99-D8BBFA868FD4}"/>
              </a:ext>
            </a:extLst>
          </p:cNvPr>
          <p:cNvGrpSpPr/>
          <p:nvPr/>
        </p:nvGrpSpPr>
        <p:grpSpPr>
          <a:xfrm>
            <a:off x="6363623" y="2459699"/>
            <a:ext cx="3695028" cy="461665"/>
            <a:chOff x="6363623" y="2459698"/>
            <a:chExt cx="3695028" cy="1001666"/>
          </a:xfrm>
        </p:grpSpPr>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248" y="3101251"/>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363623" y="2459698"/>
              <a:ext cx="3695028" cy="1001666"/>
            </a:xfrm>
            <a:prstGeom prst="rect">
              <a:avLst/>
            </a:prstGeom>
          </p:spPr>
          <p:txBody>
            <a:bodyPr wrap="square">
              <a:spAutoFit/>
            </a:bodyPr>
            <a:lstStyle/>
            <a:p>
              <a:pPr algn="ctr"/>
              <a:r>
                <a:rPr lang="en-US" sz="1200" b="1" dirty="0">
                  <a:solidFill>
                    <a:srgbClr val="C00000"/>
                  </a:solidFill>
                </a:rPr>
                <a:t>4) Aggregate Response </a:t>
              </a:r>
            </a:p>
            <a:p>
              <a:pPr algn="ctr"/>
              <a:endParaRPr lang="en-US" sz="1200" b="1" dirty="0">
                <a:solidFill>
                  <a:srgbClr val="C00000"/>
                </a:solidFill>
              </a:endParaRPr>
            </a:p>
          </p:txBody>
        </p:sp>
      </p:grpSp>
      <p:sp>
        <p:nvSpPr>
          <p:cNvPr id="61" name="Rectangle 60">
            <a:extLst>
              <a:ext uri="{FF2B5EF4-FFF2-40B4-BE49-F238E27FC236}">
                <a16:creationId xmlns:a16="http://schemas.microsoft.com/office/drawing/2014/main" id="{11AE1CFE-DCCD-4AA2-9F0C-5B35EE538A4B}"/>
              </a:ext>
            </a:extLst>
          </p:cNvPr>
          <p:cNvSpPr/>
          <p:nvPr/>
        </p:nvSpPr>
        <p:spPr bwMode="auto">
          <a:xfrm>
            <a:off x="7685360" y="5267503"/>
            <a:ext cx="2085823"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fanoutPoint</a:t>
            </a:r>
            <a:endParaRPr lang="de-DE" altLang="ko-KR" sz="1400" dirty="0">
              <a:solidFill>
                <a:srgbClr val="FFFFFF"/>
              </a:solidFill>
              <a:ea typeface="Gulim" pitchFamily="34" charset="-127"/>
            </a:endParaRP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7448176" y="5083350"/>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7450983" y="539810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F402D766-0891-41AB-8B0E-B685DF75D31D}"/>
              </a:ext>
            </a:extLst>
          </p:cNvPr>
          <p:cNvSpPr/>
          <p:nvPr/>
        </p:nvSpPr>
        <p:spPr>
          <a:xfrm>
            <a:off x="2254027" y="2470595"/>
            <a:ext cx="104588" cy="276999"/>
          </a:xfrm>
          <a:prstGeom prst="rect">
            <a:avLst/>
          </a:prstGeom>
        </p:spPr>
        <p:txBody>
          <a:bodyPr wrap="square">
            <a:spAutoFit/>
          </a:bodyPr>
          <a:lstStyle/>
          <a:p>
            <a:endParaRPr lang="en-US" sz="1200" b="1" dirty="0">
              <a:solidFill>
                <a:srgbClr val="C00000"/>
              </a:solidFill>
            </a:endParaRPr>
          </a:p>
        </p:txBody>
      </p:sp>
      <p:sp>
        <p:nvSpPr>
          <p:cNvPr id="77" name="Rectangle 76">
            <a:extLst>
              <a:ext uri="{FF2B5EF4-FFF2-40B4-BE49-F238E27FC236}">
                <a16:creationId xmlns:a16="http://schemas.microsoft.com/office/drawing/2014/main" id="{B2842855-5588-4EE7-9C11-46FA439EAC16}"/>
              </a:ext>
            </a:extLst>
          </p:cNvPr>
          <p:cNvSpPr/>
          <p:nvPr/>
        </p:nvSpPr>
        <p:spPr bwMode="auto">
          <a:xfrm>
            <a:off x="6991872" y="4493318"/>
            <a:ext cx="2512227" cy="59002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ko-KR" sz="1400" dirty="0">
                <a:solidFill>
                  <a:schemeClr val="bg1"/>
                </a:solidFill>
                <a:ea typeface="Gulim" pitchFamily="34" charset="-127"/>
              </a:rPr>
              <a:t>group</a:t>
            </a:r>
          </a:p>
          <a:p>
            <a:pPr eaLnBrk="1" hangingPunct="1">
              <a:defRPr/>
            </a:pPr>
            <a:r>
              <a:rPr lang="en-US" altLang="ko-KR" sz="1200" dirty="0">
                <a:solidFill>
                  <a:schemeClr val="bg1"/>
                </a:solidFill>
                <a:ea typeface="Gulim" pitchFamily="34" charset="-127"/>
              </a:rPr>
              <a:t>  members = AE-1, AE-2, AE-3</a:t>
            </a:r>
            <a:endParaRPr lang="en-GB" altLang="ko-KR" sz="1100" dirty="0">
              <a:solidFill>
                <a:schemeClr val="bg1"/>
              </a:solidFill>
              <a:ea typeface="Gulim" pitchFamily="34" charset="-127"/>
            </a:endParaRPr>
          </a:p>
        </p:txBody>
      </p:sp>
      <p:cxnSp>
        <p:nvCxnSpPr>
          <p:cNvPr id="86" name="Straight Arrow Connector 85">
            <a:extLst>
              <a:ext uri="{FF2B5EF4-FFF2-40B4-BE49-F238E27FC236}">
                <a16:creationId xmlns:a16="http://schemas.microsoft.com/office/drawing/2014/main" id="{F1FD72F6-F3AC-4EC8-A0CB-496A677EA1D4}"/>
              </a:ext>
            </a:extLst>
          </p:cNvPr>
          <p:cNvCxnSpPr>
            <a:cxnSpLocks/>
          </p:cNvCxnSpPr>
          <p:nvPr/>
        </p:nvCxnSpPr>
        <p:spPr>
          <a:xfrm>
            <a:off x="1853007" y="2064480"/>
            <a:ext cx="3577320" cy="622914"/>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781B2130-32B6-4B18-B451-A44A76DE961E}"/>
              </a:ext>
            </a:extLst>
          </p:cNvPr>
          <p:cNvSpPr/>
          <p:nvPr/>
        </p:nvSpPr>
        <p:spPr>
          <a:xfrm rot="516070">
            <a:off x="1752669" y="1915592"/>
            <a:ext cx="2091992" cy="276999"/>
          </a:xfrm>
          <a:prstGeom prst="rect">
            <a:avLst/>
          </a:prstGeom>
        </p:spPr>
        <p:txBody>
          <a:bodyPr wrap="square">
            <a:spAutoFit/>
          </a:bodyPr>
          <a:lstStyle/>
          <a:p>
            <a:pPr algn="ctr"/>
            <a:r>
              <a:rPr lang="en-US" sz="1200" b="1" dirty="0">
                <a:solidFill>
                  <a:srgbClr val="C00000"/>
                </a:solidFill>
              </a:rPr>
              <a:t>2a) Request to lock dock</a:t>
            </a:r>
          </a:p>
        </p:txBody>
      </p:sp>
      <p:sp>
        <p:nvSpPr>
          <p:cNvPr id="88" name="Rectangle 87">
            <a:extLst>
              <a:ext uri="{FF2B5EF4-FFF2-40B4-BE49-F238E27FC236}">
                <a16:creationId xmlns:a16="http://schemas.microsoft.com/office/drawing/2014/main" id="{1767B4BD-F79A-47E5-8A4E-0CF9FB14A279}"/>
              </a:ext>
            </a:extLst>
          </p:cNvPr>
          <p:cNvSpPr/>
          <p:nvPr/>
        </p:nvSpPr>
        <p:spPr>
          <a:xfrm rot="266706">
            <a:off x="1684158" y="2357235"/>
            <a:ext cx="1542470" cy="461665"/>
          </a:xfrm>
          <a:prstGeom prst="rect">
            <a:avLst/>
          </a:prstGeom>
        </p:spPr>
        <p:txBody>
          <a:bodyPr wrap="square">
            <a:spAutoFit/>
          </a:bodyPr>
          <a:lstStyle/>
          <a:p>
            <a:pPr algn="ctr"/>
            <a:r>
              <a:rPr lang="en-US" sz="1200" b="1" dirty="0">
                <a:solidFill>
                  <a:srgbClr val="C00000"/>
                </a:solidFill>
              </a:rPr>
              <a:t>3a) Response </a:t>
            </a:r>
          </a:p>
          <a:p>
            <a:pPr algn="ctr"/>
            <a:endParaRPr lang="en-US" sz="1200" b="1" dirty="0">
              <a:solidFill>
                <a:srgbClr val="C00000"/>
              </a:solidFill>
            </a:endParaRPr>
          </a:p>
        </p:txBody>
      </p:sp>
      <p:cxnSp>
        <p:nvCxnSpPr>
          <p:cNvPr id="89" name="Straight Arrow Connector 88">
            <a:extLst>
              <a:ext uri="{FF2B5EF4-FFF2-40B4-BE49-F238E27FC236}">
                <a16:creationId xmlns:a16="http://schemas.microsoft.com/office/drawing/2014/main" id="{38234087-5104-4CB7-AC75-6C8760BAD97F}"/>
              </a:ext>
            </a:extLst>
          </p:cNvPr>
          <p:cNvCxnSpPr>
            <a:cxnSpLocks/>
            <a:endCxn id="38" idx="1"/>
          </p:cNvCxnSpPr>
          <p:nvPr/>
        </p:nvCxnSpPr>
        <p:spPr>
          <a:xfrm>
            <a:off x="1936700" y="2617154"/>
            <a:ext cx="3550541" cy="20422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Schlage Home app | App for Schlage Sense and Schlage Encode Smart WiFi  Deadbolt">
            <a:extLst>
              <a:ext uri="{FF2B5EF4-FFF2-40B4-BE49-F238E27FC236}">
                <a16:creationId xmlns:a16="http://schemas.microsoft.com/office/drawing/2014/main" id="{E3AA45DA-7BBE-48A3-8F28-66AA6AAE89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0210" y="1316557"/>
            <a:ext cx="875530" cy="1137745"/>
          </a:xfrm>
          <a:prstGeom prst="rect">
            <a:avLst/>
          </a:prstGeom>
          <a:noFill/>
          <a:extLst>
            <a:ext uri="{909E8E84-426E-40DD-AFC4-6F175D3DCCD1}">
              <a14:hiddenFill xmlns:a14="http://schemas.microsoft.com/office/drawing/2010/main">
                <a:solidFill>
                  <a:srgbClr val="FFFFFF"/>
                </a:solidFill>
              </a14:hiddenFill>
            </a:ext>
          </a:extLst>
        </p:spPr>
      </p:pic>
      <p:sp>
        <p:nvSpPr>
          <p:cNvPr id="100" name="Speech Bubble: Rectangle with Corners Rounded 99">
            <a:extLst>
              <a:ext uri="{FF2B5EF4-FFF2-40B4-BE49-F238E27FC236}">
                <a16:creationId xmlns:a16="http://schemas.microsoft.com/office/drawing/2014/main" id="{46E148C6-A150-4383-BD6F-8B347BA61BD7}"/>
              </a:ext>
            </a:extLst>
          </p:cNvPr>
          <p:cNvSpPr/>
          <p:nvPr/>
        </p:nvSpPr>
        <p:spPr>
          <a:xfrm>
            <a:off x="3101149" y="4686199"/>
            <a:ext cx="2575889" cy="1055957"/>
          </a:xfrm>
          <a:prstGeom prst="wedgeRoundRectCallout">
            <a:avLst>
              <a:gd name="adj1" fmla="val 35808"/>
              <a:gd name="adj2" fmla="val -98304"/>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Receive a request targeting a group, fan out the request to the individual group members and aggregate received responses. </a:t>
            </a:r>
          </a:p>
        </p:txBody>
      </p:sp>
      <p:grpSp>
        <p:nvGrpSpPr>
          <p:cNvPr id="62" name="Group 61">
            <a:extLst>
              <a:ext uri="{FF2B5EF4-FFF2-40B4-BE49-F238E27FC236}">
                <a16:creationId xmlns:a16="http://schemas.microsoft.com/office/drawing/2014/main" id="{F9D46545-5283-4797-A7BE-F239587768CC}"/>
              </a:ext>
            </a:extLst>
          </p:cNvPr>
          <p:cNvGrpSpPr/>
          <p:nvPr/>
        </p:nvGrpSpPr>
        <p:grpSpPr>
          <a:xfrm>
            <a:off x="351722" y="2695778"/>
            <a:ext cx="1424945" cy="1147667"/>
            <a:chOff x="357982" y="1514810"/>
            <a:chExt cx="1822300" cy="1349559"/>
          </a:xfrm>
        </p:grpSpPr>
        <p:pic>
          <p:nvPicPr>
            <p:cNvPr id="64" name="Picture 4" descr="Wayfair | Smart Door Locks">
              <a:extLst>
                <a:ext uri="{FF2B5EF4-FFF2-40B4-BE49-F238E27FC236}">
                  <a16:creationId xmlns:a16="http://schemas.microsoft.com/office/drawing/2014/main" id="{61ED6044-3EB2-4658-96A4-204D24FB6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a:extLst>
                <a:ext uri="{FF2B5EF4-FFF2-40B4-BE49-F238E27FC236}">
                  <a16:creationId xmlns:a16="http://schemas.microsoft.com/office/drawing/2014/main" id="{4CE38915-67FF-441F-884E-ACCD8E5B8D1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ounded Rectangle 70">
              <a:extLst>
                <a:ext uri="{FF2B5EF4-FFF2-40B4-BE49-F238E27FC236}">
                  <a16:creationId xmlns:a16="http://schemas.microsoft.com/office/drawing/2014/main" id="{3F93FA6A-AF0E-4DD3-880A-7784419304F2}"/>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600" b="1" kern="0" dirty="0">
                  <a:solidFill>
                    <a:prstClr val="white"/>
                  </a:solidFill>
                </a:rPr>
                <a:t>AE-2</a:t>
              </a:r>
            </a:p>
          </p:txBody>
        </p:sp>
      </p:grpSp>
      <p:grpSp>
        <p:nvGrpSpPr>
          <p:cNvPr id="70" name="Group 69">
            <a:extLst>
              <a:ext uri="{FF2B5EF4-FFF2-40B4-BE49-F238E27FC236}">
                <a16:creationId xmlns:a16="http://schemas.microsoft.com/office/drawing/2014/main" id="{CE02FF72-9AC3-43CE-9FA5-0965F982A94B}"/>
              </a:ext>
            </a:extLst>
          </p:cNvPr>
          <p:cNvGrpSpPr/>
          <p:nvPr/>
        </p:nvGrpSpPr>
        <p:grpSpPr>
          <a:xfrm>
            <a:off x="330068" y="4280003"/>
            <a:ext cx="1424945" cy="1147667"/>
            <a:chOff x="357982" y="1514810"/>
            <a:chExt cx="1822300" cy="1349559"/>
          </a:xfrm>
        </p:grpSpPr>
        <p:pic>
          <p:nvPicPr>
            <p:cNvPr id="71" name="Picture 4" descr="Wayfair | Smart Door Locks">
              <a:extLst>
                <a:ext uri="{FF2B5EF4-FFF2-40B4-BE49-F238E27FC236}">
                  <a16:creationId xmlns:a16="http://schemas.microsoft.com/office/drawing/2014/main" id="{A519D8A4-0935-4CA7-9B95-98289AA3E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2" y="1514810"/>
              <a:ext cx="1212214" cy="12122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a:extLst>
                <a:ext uri="{FF2B5EF4-FFF2-40B4-BE49-F238E27FC236}">
                  <a16:creationId xmlns:a16="http://schemas.microsoft.com/office/drawing/2014/main" id="{5A6E4BFF-5920-4108-B911-44C40BE809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606935" y="1570079"/>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Rounded Rectangle 70">
              <a:extLst>
                <a:ext uri="{FF2B5EF4-FFF2-40B4-BE49-F238E27FC236}">
                  <a16:creationId xmlns:a16="http://schemas.microsoft.com/office/drawing/2014/main" id="{4C9442EA-E7E7-44C2-801D-7EE24EBF25D3}"/>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1600" b="1" kern="0" dirty="0">
                  <a:solidFill>
                    <a:prstClr val="white"/>
                  </a:solidFill>
                </a:rPr>
                <a:t>AE-3</a:t>
              </a:r>
            </a:p>
          </p:txBody>
        </p:sp>
      </p:grpSp>
      <p:cxnSp>
        <p:nvCxnSpPr>
          <p:cNvPr id="82" name="Straight Arrow Connector 81">
            <a:extLst>
              <a:ext uri="{FF2B5EF4-FFF2-40B4-BE49-F238E27FC236}">
                <a16:creationId xmlns:a16="http://schemas.microsoft.com/office/drawing/2014/main" id="{9F5B400B-4368-476E-8638-87C14905DCE5}"/>
              </a:ext>
            </a:extLst>
          </p:cNvPr>
          <p:cNvCxnSpPr>
            <a:cxnSpLocks/>
          </p:cNvCxnSpPr>
          <p:nvPr/>
        </p:nvCxnSpPr>
        <p:spPr>
          <a:xfrm flipV="1">
            <a:off x="1853007" y="2978503"/>
            <a:ext cx="3549121" cy="218781"/>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16BCA7D-95B8-43F9-A4E0-657A8A842CB7}"/>
              </a:ext>
            </a:extLst>
          </p:cNvPr>
          <p:cNvSpPr/>
          <p:nvPr/>
        </p:nvSpPr>
        <p:spPr>
          <a:xfrm rot="21311887">
            <a:off x="1489370" y="2860182"/>
            <a:ext cx="2091992" cy="276999"/>
          </a:xfrm>
          <a:prstGeom prst="rect">
            <a:avLst/>
          </a:prstGeom>
        </p:spPr>
        <p:txBody>
          <a:bodyPr wrap="square">
            <a:spAutoFit/>
          </a:bodyPr>
          <a:lstStyle/>
          <a:p>
            <a:pPr algn="ctr"/>
            <a:r>
              <a:rPr lang="en-US" sz="1200" b="1" dirty="0">
                <a:solidFill>
                  <a:srgbClr val="C00000"/>
                </a:solidFill>
              </a:rPr>
              <a:t>2b) Request to lock dock</a:t>
            </a:r>
          </a:p>
        </p:txBody>
      </p:sp>
      <p:sp>
        <p:nvSpPr>
          <p:cNvPr id="93" name="Rectangle 92">
            <a:extLst>
              <a:ext uri="{FF2B5EF4-FFF2-40B4-BE49-F238E27FC236}">
                <a16:creationId xmlns:a16="http://schemas.microsoft.com/office/drawing/2014/main" id="{1B33DAA4-D8BA-4E4F-8B37-0A55A156B0E9}"/>
              </a:ext>
            </a:extLst>
          </p:cNvPr>
          <p:cNvSpPr/>
          <p:nvPr/>
        </p:nvSpPr>
        <p:spPr>
          <a:xfrm rot="20868808">
            <a:off x="1630423" y="3375820"/>
            <a:ext cx="1542470" cy="461665"/>
          </a:xfrm>
          <a:prstGeom prst="rect">
            <a:avLst/>
          </a:prstGeom>
        </p:spPr>
        <p:txBody>
          <a:bodyPr wrap="square">
            <a:spAutoFit/>
          </a:bodyPr>
          <a:lstStyle/>
          <a:p>
            <a:pPr algn="ctr"/>
            <a:r>
              <a:rPr lang="en-US" sz="1200" b="1" dirty="0">
                <a:solidFill>
                  <a:srgbClr val="C00000"/>
                </a:solidFill>
              </a:rPr>
              <a:t>3b) Response </a:t>
            </a:r>
          </a:p>
          <a:p>
            <a:pPr algn="ctr"/>
            <a:endParaRPr lang="en-US" sz="1200" b="1" dirty="0">
              <a:solidFill>
                <a:srgbClr val="C00000"/>
              </a:solidFill>
            </a:endParaRPr>
          </a:p>
        </p:txBody>
      </p:sp>
      <p:cxnSp>
        <p:nvCxnSpPr>
          <p:cNvPr id="94" name="Straight Arrow Connector 93">
            <a:extLst>
              <a:ext uri="{FF2B5EF4-FFF2-40B4-BE49-F238E27FC236}">
                <a16:creationId xmlns:a16="http://schemas.microsoft.com/office/drawing/2014/main" id="{8B087D4D-2116-4F00-8347-2DE42AC45E23}"/>
              </a:ext>
            </a:extLst>
          </p:cNvPr>
          <p:cNvCxnSpPr>
            <a:cxnSpLocks/>
          </p:cNvCxnSpPr>
          <p:nvPr/>
        </p:nvCxnSpPr>
        <p:spPr>
          <a:xfrm flipV="1">
            <a:off x="1936700" y="3107319"/>
            <a:ext cx="3493627" cy="64263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7CA4381-80D0-45BD-B0A4-C6354FAE9DE3}"/>
              </a:ext>
            </a:extLst>
          </p:cNvPr>
          <p:cNvCxnSpPr>
            <a:cxnSpLocks/>
          </p:cNvCxnSpPr>
          <p:nvPr/>
        </p:nvCxnSpPr>
        <p:spPr>
          <a:xfrm flipV="1">
            <a:off x="1800492" y="3255502"/>
            <a:ext cx="3629835" cy="1420816"/>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828BB20F-52C3-4DD5-8548-C640168BD1C3}"/>
              </a:ext>
            </a:extLst>
          </p:cNvPr>
          <p:cNvSpPr/>
          <p:nvPr/>
        </p:nvSpPr>
        <p:spPr>
          <a:xfrm rot="20392887">
            <a:off x="1561237" y="4064964"/>
            <a:ext cx="2091992" cy="276999"/>
          </a:xfrm>
          <a:prstGeom prst="rect">
            <a:avLst/>
          </a:prstGeom>
        </p:spPr>
        <p:txBody>
          <a:bodyPr wrap="square">
            <a:spAutoFit/>
          </a:bodyPr>
          <a:lstStyle/>
          <a:p>
            <a:pPr algn="ctr"/>
            <a:r>
              <a:rPr lang="en-US" sz="1200" b="1" dirty="0">
                <a:solidFill>
                  <a:srgbClr val="C00000"/>
                </a:solidFill>
              </a:rPr>
              <a:t>2c) Request to lock dock</a:t>
            </a:r>
          </a:p>
        </p:txBody>
      </p:sp>
      <p:sp>
        <p:nvSpPr>
          <p:cNvPr id="97" name="Rectangle 96">
            <a:extLst>
              <a:ext uri="{FF2B5EF4-FFF2-40B4-BE49-F238E27FC236}">
                <a16:creationId xmlns:a16="http://schemas.microsoft.com/office/drawing/2014/main" id="{6B9056F1-9AA2-46D8-8345-E07356D96D58}"/>
              </a:ext>
            </a:extLst>
          </p:cNvPr>
          <p:cNvSpPr/>
          <p:nvPr/>
        </p:nvSpPr>
        <p:spPr>
          <a:xfrm rot="20118333">
            <a:off x="1536758" y="4721823"/>
            <a:ext cx="1542470" cy="461665"/>
          </a:xfrm>
          <a:prstGeom prst="rect">
            <a:avLst/>
          </a:prstGeom>
        </p:spPr>
        <p:txBody>
          <a:bodyPr wrap="square">
            <a:spAutoFit/>
          </a:bodyPr>
          <a:lstStyle/>
          <a:p>
            <a:pPr algn="ctr"/>
            <a:r>
              <a:rPr lang="en-US" sz="1200" b="1" dirty="0">
                <a:solidFill>
                  <a:srgbClr val="C00000"/>
                </a:solidFill>
              </a:rPr>
              <a:t>3c) Response </a:t>
            </a:r>
          </a:p>
          <a:p>
            <a:pPr algn="ctr"/>
            <a:endParaRPr lang="en-US" sz="1200" b="1" dirty="0">
              <a:solidFill>
                <a:srgbClr val="C00000"/>
              </a:solidFill>
            </a:endParaRPr>
          </a:p>
        </p:txBody>
      </p:sp>
      <p:cxnSp>
        <p:nvCxnSpPr>
          <p:cNvPr id="98" name="Straight Arrow Connector 97">
            <a:extLst>
              <a:ext uri="{FF2B5EF4-FFF2-40B4-BE49-F238E27FC236}">
                <a16:creationId xmlns:a16="http://schemas.microsoft.com/office/drawing/2014/main" id="{840895B0-9672-4A46-BEE9-C1B79C13222A}"/>
              </a:ext>
            </a:extLst>
          </p:cNvPr>
          <p:cNvCxnSpPr>
            <a:cxnSpLocks/>
          </p:cNvCxnSpPr>
          <p:nvPr/>
        </p:nvCxnSpPr>
        <p:spPr>
          <a:xfrm flipV="1">
            <a:off x="1884185" y="3399070"/>
            <a:ext cx="3560569" cy="182992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B4F04ED-58FB-4DC5-94CA-5C2FA57A901C}"/>
              </a:ext>
            </a:extLst>
          </p:cNvPr>
          <p:cNvSpPr txBox="1"/>
          <p:nvPr/>
        </p:nvSpPr>
        <p:spPr>
          <a:xfrm>
            <a:off x="5857875" y="5851850"/>
            <a:ext cx="6096000" cy="523220"/>
          </a:xfrm>
          <a:prstGeom prst="rect">
            <a:avLst/>
          </a:prstGeom>
          <a:noFill/>
        </p:spPr>
        <p:txBody>
          <a:bodyPr wrap="square">
            <a:spAutoFit/>
          </a:bodyPr>
          <a:lstStyle/>
          <a:p>
            <a:r>
              <a:rPr lang="en-US" sz="1400" i="1" dirty="0">
                <a:solidFill>
                  <a:srgbClr val="C00000"/>
                </a:solidFill>
              </a:rPr>
              <a:t>Note – In addition to fanning out requests to all group members, anycast and somecast options are also supported</a:t>
            </a:r>
            <a:endParaRPr lang="en-US" sz="1400" i="1" dirty="0"/>
          </a:p>
        </p:txBody>
      </p:sp>
    </p:spTree>
    <p:extLst>
      <p:ext uri="{BB962C8B-B14F-4D97-AF65-F5344CB8AC3E}">
        <p14:creationId xmlns:p14="http://schemas.microsoft.com/office/powerpoint/2010/main" val="35879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7" grpId="0" animBg="1"/>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505891" y="133057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710676" y="5105083"/>
            <a:ext cx="11234137" cy="1039370"/>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Feature: Capability </a:t>
            </a:r>
            <a:r>
              <a:rPr lang="en-US" sz="1200" b="1" dirty="0">
                <a:solidFill>
                  <a:prstClr val="white"/>
                </a:solidFill>
              </a:rPr>
              <a:t>to configure network QoS session between applications on different devices in the network.</a:t>
            </a: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 </a:t>
            </a:r>
          </a:p>
          <a:p>
            <a:pPr>
              <a:defRPr/>
            </a:pPr>
            <a:endParaRPr lang="en-US" sz="1200" b="1" dirty="0">
              <a:solidFill>
                <a:prstClr val="white"/>
              </a:solidFill>
              <a:latin typeface="Arial" panose="020B0604020202020204"/>
            </a:endParaRPr>
          </a:p>
          <a:p>
            <a:pPr>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Sustainability Impact: Support for d</a:t>
            </a:r>
            <a:r>
              <a:rPr lang="en-US" sz="1200" b="1" dirty="0" err="1">
                <a:solidFill>
                  <a:prstClr val="white"/>
                </a:solidFill>
                <a:latin typeface="Arial" panose="020B0604020202020204"/>
              </a:rPr>
              <a:t>ifferent</a:t>
            </a:r>
            <a:r>
              <a:rPr lang="en-US" sz="1200" b="1" dirty="0">
                <a:solidFill>
                  <a:prstClr val="white"/>
                </a:solidFill>
                <a:latin typeface="Arial" panose="020B0604020202020204"/>
              </a:rPr>
              <a:t> levels of QoS enables more efficient use of network resources. T</a:t>
            </a:r>
            <a:r>
              <a:rPr lang="en-US" sz="1200" b="1" dirty="0">
                <a:solidFill>
                  <a:prstClr val="white"/>
                </a:solidFill>
              </a:rPr>
              <a:t>his can reduce required size and scale of network resources, thereby reducing the energy and carbon footprint of the network. </a:t>
            </a:r>
            <a:endPar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282381" y="53797"/>
            <a:ext cx="10527268" cy="1055121"/>
          </a:xfrm>
        </p:spPr>
        <p:txBody>
          <a:bodyPr>
            <a:noAutofit/>
          </a:bodyPr>
          <a:lstStyle/>
          <a:p>
            <a:r>
              <a:rPr lang="en-US" dirty="0"/>
              <a:t>10. Managing end-to-end sessions between applications </a:t>
            </a:r>
          </a:p>
        </p:txBody>
      </p:sp>
      <p:cxnSp>
        <p:nvCxnSpPr>
          <p:cNvPr id="32" name="Straight Connector 31">
            <a:extLst>
              <a:ext uri="{FF2B5EF4-FFF2-40B4-BE49-F238E27FC236}">
                <a16:creationId xmlns:a16="http://schemas.microsoft.com/office/drawing/2014/main" id="{206EF531-C02E-46A3-B189-9934EDDAB4C8}"/>
              </a:ext>
            </a:extLst>
          </p:cNvPr>
          <p:cNvCxnSpPr>
            <a:cxnSpLocks/>
          </p:cNvCxnSpPr>
          <p:nvPr/>
        </p:nvCxnSpPr>
        <p:spPr>
          <a:xfrm flipV="1">
            <a:off x="7842205" y="4593485"/>
            <a:ext cx="106309" cy="55293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C6346C5-A716-462E-A377-9FF948F02ACE}"/>
              </a:ext>
            </a:extLst>
          </p:cNvPr>
          <p:cNvCxnSpPr>
            <a:cxnSpLocks/>
          </p:cNvCxnSpPr>
          <p:nvPr/>
        </p:nvCxnSpPr>
        <p:spPr>
          <a:xfrm flipH="1" flipV="1">
            <a:off x="4114801" y="4630153"/>
            <a:ext cx="115686" cy="516267"/>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4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26">
            <a:extLst>
              <a:ext uri="{FF2B5EF4-FFF2-40B4-BE49-F238E27FC236}">
                <a16:creationId xmlns:a16="http://schemas.microsoft.com/office/drawing/2014/main" id="{2CA1172B-BA2F-4B53-A8F9-F94E6475F58A}"/>
              </a:ext>
            </a:extLst>
          </p:cNvPr>
          <p:cNvSpPr>
            <a:spLocks noGrp="1"/>
          </p:cNvSpPr>
          <p:nvPr>
            <p:ph type="title"/>
          </p:nvPr>
        </p:nvSpPr>
        <p:spPr>
          <a:xfrm>
            <a:off x="282381" y="53797"/>
            <a:ext cx="10527268" cy="1055121"/>
          </a:xfrm>
        </p:spPr>
        <p:txBody>
          <a:bodyPr>
            <a:noAutofit/>
          </a:bodyPr>
          <a:lstStyle/>
          <a:p>
            <a:r>
              <a:rPr lang="en-US" dirty="0"/>
              <a:t>10. Managing end-to-end sessions between applications </a:t>
            </a:r>
          </a:p>
        </p:txBody>
      </p:sp>
      <p:cxnSp>
        <p:nvCxnSpPr>
          <p:cNvPr id="55" name="Straight Connector 54">
            <a:extLst>
              <a:ext uri="{FF2B5EF4-FFF2-40B4-BE49-F238E27FC236}">
                <a16:creationId xmlns:a16="http://schemas.microsoft.com/office/drawing/2014/main" id="{E9734573-8301-4456-8E24-EF383DC4E992}"/>
              </a:ext>
            </a:extLst>
          </p:cNvPr>
          <p:cNvCxnSpPr>
            <a:cxnSpLocks/>
          </p:cNvCxnSpPr>
          <p:nvPr/>
        </p:nvCxnSpPr>
        <p:spPr>
          <a:xfrm flipV="1">
            <a:off x="5983567" y="2878990"/>
            <a:ext cx="0" cy="3976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Elbow Connector 31">
            <a:extLst>
              <a:ext uri="{FF2B5EF4-FFF2-40B4-BE49-F238E27FC236}">
                <a16:creationId xmlns:a16="http://schemas.microsoft.com/office/drawing/2014/main" id="{7E49D835-3522-4B4C-8CAC-B112C8E393BF}"/>
              </a:ext>
            </a:extLst>
          </p:cNvPr>
          <p:cNvCxnSpPr/>
          <p:nvPr/>
        </p:nvCxnSpPr>
        <p:spPr>
          <a:xfrm>
            <a:off x="1659832" y="3828437"/>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57" name="Elbow Connector 33">
            <a:extLst>
              <a:ext uri="{FF2B5EF4-FFF2-40B4-BE49-F238E27FC236}">
                <a16:creationId xmlns:a16="http://schemas.microsoft.com/office/drawing/2014/main" id="{C0F288A0-7856-4CC1-B701-21FC523FAF6E}"/>
              </a:ext>
            </a:extLst>
          </p:cNvPr>
          <p:cNvCxnSpPr/>
          <p:nvPr/>
        </p:nvCxnSpPr>
        <p:spPr>
          <a:xfrm rot="5400000" flipH="1" flipV="1">
            <a:off x="1756079" y="3809287"/>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58" name="Picture 3">
            <a:extLst>
              <a:ext uri="{FF2B5EF4-FFF2-40B4-BE49-F238E27FC236}">
                <a16:creationId xmlns:a16="http://schemas.microsoft.com/office/drawing/2014/main" id="{57CF6FEB-7B2E-4CA8-B112-DC403E770F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361193" y="2729310"/>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58">
            <a:extLst>
              <a:ext uri="{FF2B5EF4-FFF2-40B4-BE49-F238E27FC236}">
                <a16:creationId xmlns:a16="http://schemas.microsoft.com/office/drawing/2014/main" id="{367A7B02-283F-4E9B-A2CF-1B87E76F2C3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9007187" y="2901888"/>
            <a:ext cx="1040241" cy="1054223"/>
          </a:xfrm>
          <a:prstGeom prst="rect">
            <a:avLst/>
          </a:prstGeom>
        </p:spPr>
      </p:pic>
      <p:cxnSp>
        <p:nvCxnSpPr>
          <p:cNvPr id="60" name="Elbow Connector 16">
            <a:extLst>
              <a:ext uri="{FF2B5EF4-FFF2-40B4-BE49-F238E27FC236}">
                <a16:creationId xmlns:a16="http://schemas.microsoft.com/office/drawing/2014/main" id="{752CE646-E054-4C0E-B2A2-25A682D8C813}"/>
              </a:ext>
            </a:extLst>
          </p:cNvPr>
          <p:cNvCxnSpPr/>
          <p:nvPr/>
        </p:nvCxnSpPr>
        <p:spPr>
          <a:xfrm>
            <a:off x="1530819" y="3676946"/>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9FBDCFE6-AC44-4CB2-AD83-01A218F473A2}"/>
              </a:ext>
            </a:extLst>
          </p:cNvPr>
          <p:cNvGrpSpPr/>
          <p:nvPr/>
        </p:nvGrpSpPr>
        <p:grpSpPr>
          <a:xfrm>
            <a:off x="1110342" y="2740893"/>
            <a:ext cx="1557238" cy="1348605"/>
            <a:chOff x="378526" y="882157"/>
            <a:chExt cx="2006400" cy="1852730"/>
          </a:xfrm>
        </p:grpSpPr>
        <p:pic>
          <p:nvPicPr>
            <p:cNvPr id="69" name="Picture 2">
              <a:extLst>
                <a:ext uri="{FF2B5EF4-FFF2-40B4-BE49-F238E27FC236}">
                  <a16:creationId xmlns:a16="http://schemas.microsoft.com/office/drawing/2014/main" id="{1DF5AB07-4D99-4CA6-A9B1-6DB875D5DA6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4" name="Group 73">
              <a:extLst>
                <a:ext uri="{FF2B5EF4-FFF2-40B4-BE49-F238E27FC236}">
                  <a16:creationId xmlns:a16="http://schemas.microsoft.com/office/drawing/2014/main" id="{05151A91-F099-4727-BBEF-03A5715C6587}"/>
                </a:ext>
              </a:extLst>
            </p:cNvPr>
            <p:cNvGrpSpPr/>
            <p:nvPr/>
          </p:nvGrpSpPr>
          <p:grpSpPr>
            <a:xfrm>
              <a:off x="505802" y="2082098"/>
              <a:ext cx="718865" cy="652789"/>
              <a:chOff x="908663" y="5209922"/>
              <a:chExt cx="718865" cy="652789"/>
            </a:xfrm>
          </p:grpSpPr>
          <p:pic>
            <p:nvPicPr>
              <p:cNvPr id="76" name="Picture 75">
                <a:extLst>
                  <a:ext uri="{FF2B5EF4-FFF2-40B4-BE49-F238E27FC236}">
                    <a16:creationId xmlns:a16="http://schemas.microsoft.com/office/drawing/2014/main" id="{49724948-ABAE-457C-B19E-B2A07BF5AEAA}"/>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78" name="Picture 77">
                <a:extLst>
                  <a:ext uri="{FF2B5EF4-FFF2-40B4-BE49-F238E27FC236}">
                    <a16:creationId xmlns:a16="http://schemas.microsoft.com/office/drawing/2014/main" id="{4B4D6DA8-4016-47F2-A0F7-AED8195ACB8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79" name="Picture 78">
                <a:extLst>
                  <a:ext uri="{FF2B5EF4-FFF2-40B4-BE49-F238E27FC236}">
                    <a16:creationId xmlns:a16="http://schemas.microsoft.com/office/drawing/2014/main" id="{34E8FC85-232D-4CBE-8BC1-0DF247C0598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75" name="TextBox 74">
              <a:extLst>
                <a:ext uri="{FF2B5EF4-FFF2-40B4-BE49-F238E27FC236}">
                  <a16:creationId xmlns:a16="http://schemas.microsoft.com/office/drawing/2014/main" id="{633D6513-F06A-4919-A21C-939F36EC0A51}"/>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80" name="Rounded Rectangle 70">
            <a:extLst>
              <a:ext uri="{FF2B5EF4-FFF2-40B4-BE49-F238E27FC236}">
                <a16:creationId xmlns:a16="http://schemas.microsoft.com/office/drawing/2014/main" id="{E022FF1F-980C-47AD-90AF-8C16465CEAED}"/>
              </a:ext>
            </a:extLst>
          </p:cNvPr>
          <p:cNvSpPr/>
          <p:nvPr/>
        </p:nvSpPr>
        <p:spPr bwMode="auto">
          <a:xfrm>
            <a:off x="2155609" y="3585199"/>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sp>
        <p:nvSpPr>
          <p:cNvPr id="84" name="Rounded Rectangle 72">
            <a:extLst>
              <a:ext uri="{FF2B5EF4-FFF2-40B4-BE49-F238E27FC236}">
                <a16:creationId xmlns:a16="http://schemas.microsoft.com/office/drawing/2014/main" id="{5F6BE1AA-1154-4AED-8F52-F05CE14374C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cxnSp>
        <p:nvCxnSpPr>
          <p:cNvPr id="85" name="Straight Connector 84">
            <a:extLst>
              <a:ext uri="{FF2B5EF4-FFF2-40B4-BE49-F238E27FC236}">
                <a16:creationId xmlns:a16="http://schemas.microsoft.com/office/drawing/2014/main" id="{27FB3C76-51A4-4665-A6F7-B253EC899701}"/>
              </a:ext>
            </a:extLst>
          </p:cNvPr>
          <p:cNvCxnSpPr>
            <a:cxnSpLocks/>
            <a:stCxn id="80" idx="3"/>
            <a:endCxn id="110" idx="1"/>
          </p:cNvCxnSpPr>
          <p:nvPr/>
        </p:nvCxnSpPr>
        <p:spPr>
          <a:xfrm flipV="1">
            <a:off x="2795571" y="2821380"/>
            <a:ext cx="2691670" cy="9788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704F7992-6590-4A41-8E47-36DFDE79CFF8}"/>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cxnSp>
        <p:nvCxnSpPr>
          <p:cNvPr id="92" name="Straight Connector 91">
            <a:extLst>
              <a:ext uri="{FF2B5EF4-FFF2-40B4-BE49-F238E27FC236}">
                <a16:creationId xmlns:a16="http://schemas.microsoft.com/office/drawing/2014/main" id="{9E0DA35F-8939-42F1-8DB9-AE134601CD43}"/>
              </a:ext>
            </a:extLst>
          </p:cNvPr>
          <p:cNvCxnSpPr/>
          <p:nvPr/>
        </p:nvCxnSpPr>
        <p:spPr>
          <a:xfrm flipH="1">
            <a:off x="5919831" y="532759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BD4887C-C873-4545-BB4C-49E96B2D563E}"/>
              </a:ext>
            </a:extLst>
          </p:cNvPr>
          <p:cNvCxnSpPr>
            <a:cxnSpLocks/>
          </p:cNvCxnSpPr>
          <p:nvPr/>
        </p:nvCxnSpPr>
        <p:spPr>
          <a:xfrm>
            <a:off x="6248900" y="5486148"/>
            <a:ext cx="0" cy="49585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4A9D72-E16F-4025-B4EB-B4DF5F12631C}"/>
              </a:ext>
            </a:extLst>
          </p:cNvPr>
          <p:cNvCxnSpPr>
            <a:cxnSpLocks/>
          </p:cNvCxnSpPr>
          <p:nvPr/>
        </p:nvCxnSpPr>
        <p:spPr>
          <a:xfrm flipH="1">
            <a:off x="6248900" y="5982003"/>
            <a:ext cx="3264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CFE71DA-5252-40A0-A207-64CE9E5EA85F}"/>
              </a:ext>
            </a:extLst>
          </p:cNvPr>
          <p:cNvSpPr/>
          <p:nvPr/>
        </p:nvSpPr>
        <p:spPr bwMode="auto">
          <a:xfrm>
            <a:off x="5871253" y="5226841"/>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103" name="Straight Connector 102">
            <a:extLst>
              <a:ext uri="{FF2B5EF4-FFF2-40B4-BE49-F238E27FC236}">
                <a16:creationId xmlns:a16="http://schemas.microsoft.com/office/drawing/2014/main" id="{52A2289C-77F7-4405-AC2D-9625ABBDF351}"/>
              </a:ext>
            </a:extLst>
          </p:cNvPr>
          <p:cNvCxnSpPr/>
          <p:nvPr/>
        </p:nvCxnSpPr>
        <p:spPr>
          <a:xfrm>
            <a:off x="5624134" y="5137161"/>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5D724C0-76DF-4993-8EB2-8BAE0472BFF6}"/>
              </a:ext>
            </a:extLst>
          </p:cNvPr>
          <p:cNvCxnSpPr/>
          <p:nvPr/>
        </p:nvCxnSpPr>
        <p:spPr>
          <a:xfrm flipH="1">
            <a:off x="5624135" y="5380083"/>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DC65E01D-700F-4961-9B96-6C0D502261B4}"/>
              </a:ext>
            </a:extLst>
          </p:cNvPr>
          <p:cNvSpPr/>
          <p:nvPr/>
        </p:nvSpPr>
        <p:spPr bwMode="auto">
          <a:xfrm>
            <a:off x="5071153" y="4843420"/>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106" name="Rectangle 105">
            <a:extLst>
              <a:ext uri="{FF2B5EF4-FFF2-40B4-BE49-F238E27FC236}">
                <a16:creationId xmlns:a16="http://schemas.microsoft.com/office/drawing/2014/main" id="{F4C29A85-ED38-428D-95EC-075F017F449E}"/>
              </a:ext>
            </a:extLst>
          </p:cNvPr>
          <p:cNvSpPr/>
          <p:nvPr/>
        </p:nvSpPr>
        <p:spPr>
          <a:xfrm>
            <a:off x="6779644" y="2036558"/>
            <a:ext cx="1866921" cy="461665"/>
          </a:xfrm>
          <a:prstGeom prst="rect">
            <a:avLst/>
          </a:prstGeom>
        </p:spPr>
        <p:txBody>
          <a:bodyPr wrap="none">
            <a:spAutoFit/>
          </a:bodyPr>
          <a:lstStyle/>
          <a:p>
            <a:pPr algn="ctr"/>
            <a:r>
              <a:rPr lang="en-US" sz="1200" b="1" dirty="0">
                <a:solidFill>
                  <a:srgbClr val="C00000"/>
                </a:solidFill>
              </a:rPr>
              <a:t>3) E2E request from </a:t>
            </a:r>
          </a:p>
          <a:p>
            <a:pPr algn="ctr"/>
            <a:r>
              <a:rPr lang="en-US" sz="1200" b="1" dirty="0">
                <a:solidFill>
                  <a:srgbClr val="C00000"/>
                </a:solidFill>
              </a:rPr>
              <a:t>AE-1 to AE-2 with QoS </a:t>
            </a:r>
          </a:p>
        </p:txBody>
      </p:sp>
      <p:sp>
        <p:nvSpPr>
          <p:cNvPr id="107" name="Rectangle 106">
            <a:extLst>
              <a:ext uri="{FF2B5EF4-FFF2-40B4-BE49-F238E27FC236}">
                <a16:creationId xmlns:a16="http://schemas.microsoft.com/office/drawing/2014/main" id="{A145EDC4-9ABA-44C3-B5E0-8889C47FD081}"/>
              </a:ext>
            </a:extLst>
          </p:cNvPr>
          <p:cNvSpPr/>
          <p:nvPr/>
        </p:nvSpPr>
        <p:spPr bwMode="auto">
          <a:xfrm>
            <a:off x="6572329" y="5717132"/>
            <a:ext cx="2861505" cy="54370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defRPr/>
            </a:pPr>
            <a:r>
              <a:rPr lang="de-DE" altLang="ko-KR" sz="1400" dirty="0">
                <a:solidFill>
                  <a:srgbClr val="FFFFFF"/>
                </a:solidFill>
                <a:ea typeface="Gulim" pitchFamily="34" charset="-127"/>
              </a:rPr>
              <a:t>e2eQosSession</a:t>
            </a:r>
            <a:endParaRPr lang="de-DE" altLang="ko-KR" sz="1100" dirty="0">
              <a:solidFill>
                <a:srgbClr val="FFFFFF"/>
              </a:solidFill>
              <a:ea typeface="Gulim" pitchFamily="34" charset="-127"/>
            </a:endParaRPr>
          </a:p>
          <a:p>
            <a:pPr algn="ctr">
              <a:defRPr/>
            </a:pPr>
            <a:r>
              <a:rPr lang="de-DE" altLang="ko-KR" sz="1100" i="1" dirty="0">
                <a:solidFill>
                  <a:srgbClr val="FFFFFF"/>
                </a:solidFill>
                <a:ea typeface="Gulim" pitchFamily="34" charset="-127"/>
              </a:rPr>
              <a:t>e2eQosRequirements =  QoS </a:t>
            </a:r>
            <a:r>
              <a:rPr lang="de-DE" altLang="ko-KR" sz="1100" i="1" dirty="0" err="1">
                <a:solidFill>
                  <a:srgbClr val="FFFFFF"/>
                </a:solidFill>
                <a:ea typeface="Gulim" pitchFamily="34" charset="-127"/>
              </a:rPr>
              <a:t>level</a:t>
            </a:r>
            <a:r>
              <a:rPr lang="de-DE" altLang="ko-KR" sz="1100" i="1" dirty="0">
                <a:solidFill>
                  <a:srgbClr val="FFFFFF"/>
                </a:solidFill>
                <a:ea typeface="Gulim" pitchFamily="34" charset="-127"/>
              </a:rPr>
              <a:t>, </a:t>
            </a:r>
            <a:r>
              <a:rPr lang="de-DE" altLang="ko-KR" sz="1100" i="1" dirty="0" err="1">
                <a:solidFill>
                  <a:srgbClr val="FFFFFF"/>
                </a:solidFill>
                <a:ea typeface="Gulim" pitchFamily="34" charset="-127"/>
              </a:rPr>
              <a:t>schedule</a:t>
            </a:r>
            <a:r>
              <a:rPr lang="de-DE" altLang="ko-KR" sz="1100" i="1" dirty="0">
                <a:solidFill>
                  <a:srgbClr val="FFFFFF"/>
                </a:solidFill>
                <a:ea typeface="Gulim" pitchFamily="34" charset="-127"/>
              </a:rPr>
              <a:t>, etc.</a:t>
            </a:r>
          </a:p>
        </p:txBody>
      </p:sp>
      <p:grpSp>
        <p:nvGrpSpPr>
          <p:cNvPr id="108" name="Group 107">
            <a:extLst>
              <a:ext uri="{FF2B5EF4-FFF2-40B4-BE49-F238E27FC236}">
                <a16:creationId xmlns:a16="http://schemas.microsoft.com/office/drawing/2014/main" id="{252BB6E3-7B62-4A18-92C0-E9B0DD9A12E9}"/>
              </a:ext>
            </a:extLst>
          </p:cNvPr>
          <p:cNvGrpSpPr/>
          <p:nvPr/>
        </p:nvGrpSpPr>
        <p:grpSpPr>
          <a:xfrm>
            <a:off x="5402128" y="1882129"/>
            <a:ext cx="1261908" cy="1154274"/>
            <a:chOff x="3767292" y="1280581"/>
            <a:chExt cx="1261908" cy="1154274"/>
          </a:xfrm>
        </p:grpSpPr>
        <p:pic>
          <p:nvPicPr>
            <p:cNvPr id="109" name="Picture 5">
              <a:extLst>
                <a:ext uri="{FF2B5EF4-FFF2-40B4-BE49-F238E27FC236}">
                  <a16:creationId xmlns:a16="http://schemas.microsoft.com/office/drawing/2014/main" id="{5771C6D3-74E3-4B71-9E1D-20B3A89CEA1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ounded Rectangle 63">
              <a:extLst>
                <a:ext uri="{FF2B5EF4-FFF2-40B4-BE49-F238E27FC236}">
                  <a16:creationId xmlns:a16="http://schemas.microsoft.com/office/drawing/2014/main" id="{02DB9D84-4D41-4066-87DE-E29066E575B1}"/>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cxnSp>
        <p:nvCxnSpPr>
          <p:cNvPr id="111" name="Straight Connector 110">
            <a:extLst>
              <a:ext uri="{FF2B5EF4-FFF2-40B4-BE49-F238E27FC236}">
                <a16:creationId xmlns:a16="http://schemas.microsoft.com/office/drawing/2014/main" id="{1375E10C-76E1-4F41-A024-086093C67BFA}"/>
              </a:ext>
            </a:extLst>
          </p:cNvPr>
          <p:cNvCxnSpPr>
            <a:cxnSpLocks/>
            <a:stCxn id="110" idx="3"/>
            <a:endCxn id="112" idx="1"/>
          </p:cNvCxnSpPr>
          <p:nvPr/>
        </p:nvCxnSpPr>
        <p:spPr>
          <a:xfrm>
            <a:off x="6424416" y="2821380"/>
            <a:ext cx="2761082" cy="9785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2" name="Rounded Rectangle 71">
            <a:extLst>
              <a:ext uri="{FF2B5EF4-FFF2-40B4-BE49-F238E27FC236}">
                <a16:creationId xmlns:a16="http://schemas.microsoft.com/office/drawing/2014/main" id="{18A3DDDF-F447-4A93-A92D-9BDD8F476743}"/>
              </a:ext>
            </a:extLst>
          </p:cNvPr>
          <p:cNvSpPr/>
          <p:nvPr/>
        </p:nvSpPr>
        <p:spPr bwMode="auto">
          <a:xfrm>
            <a:off x="9185498" y="3584887"/>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113" name="Speech Bubble: Rectangle with Corners Rounded 112">
            <a:extLst>
              <a:ext uri="{FF2B5EF4-FFF2-40B4-BE49-F238E27FC236}">
                <a16:creationId xmlns:a16="http://schemas.microsoft.com/office/drawing/2014/main" id="{FF14BB04-05B0-4A69-9292-11545AAC23C1}"/>
              </a:ext>
            </a:extLst>
          </p:cNvPr>
          <p:cNvSpPr/>
          <p:nvPr/>
        </p:nvSpPr>
        <p:spPr>
          <a:xfrm>
            <a:off x="6202602" y="3967050"/>
            <a:ext cx="1954383" cy="980954"/>
          </a:xfrm>
          <a:prstGeom prst="wedgeRoundRectCallout">
            <a:avLst>
              <a:gd name="adj1" fmla="val -50897"/>
              <a:gd name="adj2" fmla="val -14348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2) CSE configures QoS session parameters between AE-1 and AE-2 in underlying 3GPP network</a:t>
            </a:r>
          </a:p>
        </p:txBody>
      </p:sp>
      <p:sp>
        <p:nvSpPr>
          <p:cNvPr id="114" name="Oval 113">
            <a:extLst>
              <a:ext uri="{FF2B5EF4-FFF2-40B4-BE49-F238E27FC236}">
                <a16:creationId xmlns:a16="http://schemas.microsoft.com/office/drawing/2014/main" id="{171F2551-49EB-438C-AE8D-D7728265A73C}"/>
              </a:ext>
            </a:extLst>
          </p:cNvPr>
          <p:cNvSpPr/>
          <p:nvPr/>
        </p:nvSpPr>
        <p:spPr>
          <a:xfrm>
            <a:off x="3032614" y="3280916"/>
            <a:ext cx="5930916" cy="577108"/>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3GPP Network                                                                        </a:t>
            </a:r>
          </a:p>
        </p:txBody>
      </p:sp>
      <p:sp>
        <p:nvSpPr>
          <p:cNvPr id="115" name="Rectangle 114">
            <a:extLst>
              <a:ext uri="{FF2B5EF4-FFF2-40B4-BE49-F238E27FC236}">
                <a16:creationId xmlns:a16="http://schemas.microsoft.com/office/drawing/2014/main" id="{6556F8D8-4C3F-4E53-B718-6B00FCF77E6C}"/>
              </a:ext>
            </a:extLst>
          </p:cNvPr>
          <p:cNvSpPr/>
          <p:nvPr/>
        </p:nvSpPr>
        <p:spPr>
          <a:xfrm>
            <a:off x="7275606" y="2639511"/>
            <a:ext cx="1855957" cy="646331"/>
          </a:xfrm>
          <a:prstGeom prst="rect">
            <a:avLst/>
          </a:prstGeom>
        </p:spPr>
        <p:txBody>
          <a:bodyPr wrap="none">
            <a:spAutoFit/>
          </a:bodyPr>
          <a:lstStyle/>
          <a:p>
            <a:pPr marL="228600" indent="-228600" algn="ctr">
              <a:buAutoNum type="arabicParenR"/>
            </a:pPr>
            <a:r>
              <a:rPr lang="en-US" sz="1200" b="1" dirty="0">
                <a:solidFill>
                  <a:srgbClr val="C00000"/>
                </a:solidFill>
              </a:rPr>
              <a:t>Request to establish </a:t>
            </a:r>
          </a:p>
          <a:p>
            <a:pPr algn="ctr"/>
            <a:r>
              <a:rPr lang="en-US" sz="1200" b="1" dirty="0">
                <a:solidFill>
                  <a:srgbClr val="C00000"/>
                </a:solidFill>
              </a:rPr>
              <a:t>E2E QoS Session between </a:t>
            </a:r>
          </a:p>
          <a:p>
            <a:pPr algn="ctr"/>
            <a:r>
              <a:rPr lang="en-US" sz="1200" b="1" dirty="0">
                <a:solidFill>
                  <a:srgbClr val="C00000"/>
                </a:solidFill>
              </a:rPr>
              <a:t>AE-1 and AE-2</a:t>
            </a:r>
          </a:p>
        </p:txBody>
      </p:sp>
      <p:sp>
        <p:nvSpPr>
          <p:cNvPr id="116" name="Rectangle 115">
            <a:extLst>
              <a:ext uri="{FF2B5EF4-FFF2-40B4-BE49-F238E27FC236}">
                <a16:creationId xmlns:a16="http://schemas.microsoft.com/office/drawing/2014/main" id="{5C4298C3-FFBA-48D5-B042-BF135388095C}"/>
              </a:ext>
            </a:extLst>
          </p:cNvPr>
          <p:cNvSpPr/>
          <p:nvPr/>
        </p:nvSpPr>
        <p:spPr>
          <a:xfrm>
            <a:off x="3238160" y="2532745"/>
            <a:ext cx="1633910" cy="461665"/>
          </a:xfrm>
          <a:prstGeom prst="rect">
            <a:avLst/>
          </a:prstGeom>
        </p:spPr>
        <p:txBody>
          <a:bodyPr wrap="none">
            <a:spAutoFit/>
          </a:bodyPr>
          <a:lstStyle/>
          <a:p>
            <a:pPr algn="ctr"/>
            <a:r>
              <a:rPr lang="en-US" sz="1200" b="1" dirty="0">
                <a:solidFill>
                  <a:srgbClr val="C00000"/>
                </a:solidFill>
              </a:rPr>
              <a:t>4) E2E request from </a:t>
            </a:r>
          </a:p>
          <a:p>
            <a:pPr algn="ctr"/>
            <a:r>
              <a:rPr lang="en-US" sz="1200" b="1" dirty="0">
                <a:solidFill>
                  <a:srgbClr val="C00000"/>
                </a:solidFill>
              </a:rPr>
              <a:t>AE-1 to AE-2 with QoS </a:t>
            </a:r>
          </a:p>
        </p:txBody>
      </p:sp>
      <p:cxnSp>
        <p:nvCxnSpPr>
          <p:cNvPr id="117" name="Straight Connector 116">
            <a:extLst>
              <a:ext uri="{FF2B5EF4-FFF2-40B4-BE49-F238E27FC236}">
                <a16:creationId xmlns:a16="http://schemas.microsoft.com/office/drawing/2014/main" id="{224357A7-C897-46B7-8FB1-D99E3567BB21}"/>
              </a:ext>
            </a:extLst>
          </p:cNvPr>
          <p:cNvCxnSpPr>
            <a:cxnSpLocks/>
          </p:cNvCxnSpPr>
          <p:nvPr/>
        </p:nvCxnSpPr>
        <p:spPr>
          <a:xfrm flipH="1">
            <a:off x="5580853" y="3004293"/>
            <a:ext cx="347237" cy="1817617"/>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18" name="Speech Bubble: Rectangle with Corners Rounded 117">
            <a:extLst>
              <a:ext uri="{FF2B5EF4-FFF2-40B4-BE49-F238E27FC236}">
                <a16:creationId xmlns:a16="http://schemas.microsoft.com/office/drawing/2014/main" id="{9BEB40CD-84FD-4F5A-806E-9F0BE3F480BE}"/>
              </a:ext>
            </a:extLst>
          </p:cNvPr>
          <p:cNvSpPr/>
          <p:nvPr/>
        </p:nvSpPr>
        <p:spPr>
          <a:xfrm>
            <a:off x="9670929" y="4388587"/>
            <a:ext cx="2228847" cy="1037907"/>
          </a:xfrm>
          <a:prstGeom prst="wedgeRoundRectCallout">
            <a:avLst>
              <a:gd name="adj1" fmla="val -50566"/>
              <a:gd name="adj2" fmla="val -7648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1) AE-1 needs to communicate with AE-2 with a guaranteed level of QoS (e.g., low latency)</a:t>
            </a:r>
          </a:p>
        </p:txBody>
      </p:sp>
    </p:spTree>
    <p:extLst>
      <p:ext uri="{BB962C8B-B14F-4D97-AF65-F5344CB8AC3E}">
        <p14:creationId xmlns:p14="http://schemas.microsoft.com/office/powerpoint/2010/main" val="41026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5" grpId="0" animBg="1"/>
      <p:bldP spid="106" grpId="0"/>
      <p:bldP spid="107" grpId="0" animBg="1"/>
      <p:bldP spid="113" grpId="0" animBg="1"/>
      <p:bldP spid="115" grpId="0"/>
      <p:bldP spid="116" grpId="0"/>
      <p:bldP spid="1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3909672"/>
          </a:xfrm>
        </p:spPr>
        <p:txBody>
          <a:bodyPr vert="horz" lIns="91440" tIns="45720" rIns="91440" bIns="45720" rtlCol="0" anchor="ctr">
            <a:normAutofit/>
          </a:bodyPr>
          <a:lstStyle/>
          <a:p>
            <a:pPr marL="457200" lvl="1" indent="0" algn="ctr">
              <a:buNone/>
            </a:pPr>
            <a:r>
              <a:rPr lang="en-US" sz="3600" b="1" dirty="0">
                <a:solidFill>
                  <a:srgbClr val="C00000"/>
                </a:solidFill>
              </a:rPr>
              <a:t>Shortcomings / opportunities for further improvements and enhancements to oneM2M that could enable more sustainable IoT deployments</a:t>
            </a:r>
            <a:endParaRPr lang="en-US" dirty="0">
              <a:latin typeface="Myriad Pro"/>
            </a:endParaRPr>
          </a:p>
        </p:txBody>
      </p:sp>
    </p:spTree>
    <p:extLst>
      <p:ext uri="{BB962C8B-B14F-4D97-AF65-F5344CB8AC3E}">
        <p14:creationId xmlns:p14="http://schemas.microsoft.com/office/powerpoint/2010/main" val="3067977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445461" y="1616364"/>
            <a:ext cx="10712066" cy="4384940"/>
          </a:xfrm>
        </p:spPr>
        <p:txBody>
          <a:bodyPr vert="horz" lIns="91440" tIns="45720" rIns="91440" bIns="45720" rtlCol="0" anchor="t">
            <a:normAutofit/>
          </a:bodyPr>
          <a:lstStyle/>
          <a:p>
            <a:r>
              <a:rPr lang="en-US" sz="3000" dirty="0">
                <a:latin typeface="Myriad Pro"/>
              </a:rPr>
              <a:t>Continue to add additional oneM2M features well-aligned with IoT sustainability (e.g., features 11 – 20 identified on slide 5)</a:t>
            </a:r>
          </a:p>
          <a:p>
            <a:pPr marL="0" indent="0">
              <a:buNone/>
            </a:pPr>
            <a:endParaRPr lang="en-US" sz="3000" dirty="0">
              <a:latin typeface="Myriad Pro"/>
            </a:endParaRPr>
          </a:p>
          <a:p>
            <a:r>
              <a:rPr lang="en-US" sz="3000" dirty="0">
                <a:latin typeface="Myriad Pro"/>
              </a:rPr>
              <a:t>Start to identify shortcomings / opportunities for further improvements and enhancements to oneM2M that could enable more sustainable IoT deployments</a:t>
            </a: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Next Steps</a:t>
            </a:r>
            <a:endParaRPr lang="en-US" dirty="0"/>
          </a:p>
        </p:txBody>
      </p:sp>
    </p:spTree>
    <p:extLst>
      <p:ext uri="{BB962C8B-B14F-4D97-AF65-F5344CB8AC3E}">
        <p14:creationId xmlns:p14="http://schemas.microsoft.com/office/powerpoint/2010/main" val="151633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204184" y="-34409"/>
            <a:ext cx="10546672" cy="1173570"/>
          </a:xfrm>
        </p:spPr>
        <p:txBody>
          <a:bodyPr>
            <a:noAutofit/>
          </a:bodyPr>
          <a:lstStyle/>
          <a:p>
            <a:r>
              <a:rPr lang="en-US" sz="3600" dirty="0"/>
              <a:t>First, a quick refresher on oneM2M entities</a:t>
            </a:r>
          </a:p>
        </p:txBody>
      </p:sp>
      <p:pic>
        <p:nvPicPr>
          <p:cNvPr id="7" name="Picture 5">
            <a:extLst>
              <a:ext uri="{FF2B5EF4-FFF2-40B4-BE49-F238E27FC236}">
                <a16:creationId xmlns:a16="http://schemas.microsoft.com/office/drawing/2014/main" id="{E642037F-105E-45B7-8BAB-0464E2FACF1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292698" y="146113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63101E20-FE92-48FA-892B-C508D5CCB56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9138053" y="1595620"/>
            <a:ext cx="1040241" cy="1054223"/>
          </a:xfrm>
          <a:prstGeom prst="rect">
            <a:avLst/>
          </a:prstGeom>
        </p:spPr>
      </p:pic>
      <p:grpSp>
        <p:nvGrpSpPr>
          <p:cNvPr id="9" name="Group 8">
            <a:extLst>
              <a:ext uri="{FF2B5EF4-FFF2-40B4-BE49-F238E27FC236}">
                <a16:creationId xmlns:a16="http://schemas.microsoft.com/office/drawing/2014/main" id="{9FF7199E-9869-4633-9EFE-C7CD36BB78FE}"/>
              </a:ext>
            </a:extLst>
          </p:cNvPr>
          <p:cNvGrpSpPr/>
          <p:nvPr/>
        </p:nvGrpSpPr>
        <p:grpSpPr>
          <a:xfrm>
            <a:off x="1544535" y="1272719"/>
            <a:ext cx="1361177" cy="1003924"/>
            <a:chOff x="1355815" y="1211576"/>
            <a:chExt cx="1576987" cy="1282089"/>
          </a:xfrm>
        </p:grpSpPr>
        <p:pic>
          <p:nvPicPr>
            <p:cNvPr id="10" name="Picture 3">
              <a:extLst>
                <a:ext uri="{FF2B5EF4-FFF2-40B4-BE49-F238E27FC236}">
                  <a16:creationId xmlns:a16="http://schemas.microsoft.com/office/drawing/2014/main" id="{56E96FCA-5C0D-4D43-9616-5729F73597F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8304AE40-1760-430C-B332-BD656EFB407D}"/>
                </a:ext>
              </a:extLst>
            </p:cNvPr>
            <p:cNvGrpSpPr/>
            <p:nvPr/>
          </p:nvGrpSpPr>
          <p:grpSpPr>
            <a:xfrm>
              <a:off x="1355815" y="1299164"/>
              <a:ext cx="1571047" cy="1194501"/>
              <a:chOff x="1926510" y="2118976"/>
              <a:chExt cx="1892629" cy="1518241"/>
            </a:xfrm>
          </p:grpSpPr>
          <p:cxnSp>
            <p:nvCxnSpPr>
              <p:cNvPr id="12" name="Elbow Connector 31">
                <a:extLst>
                  <a:ext uri="{FF2B5EF4-FFF2-40B4-BE49-F238E27FC236}">
                    <a16:creationId xmlns:a16="http://schemas.microsoft.com/office/drawing/2014/main" id="{28C34E94-6640-4282-A465-A0B7908EE6F0}"/>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13" name="Elbow Connector 33">
                <a:extLst>
                  <a:ext uri="{FF2B5EF4-FFF2-40B4-BE49-F238E27FC236}">
                    <a16:creationId xmlns:a16="http://schemas.microsoft.com/office/drawing/2014/main" id="{92DD9696-6016-4484-8CCC-19CA617F5E18}"/>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886116CF-E073-42AF-A2CA-B6A9F1F435C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a16="http://schemas.microsoft.com/office/drawing/2014/main" id="{FE9D0D65-E7FA-42C4-B106-4893F961AA7E}"/>
                  </a:ext>
                </a:extLst>
              </p:cNvPr>
              <p:cNvGrpSpPr/>
              <p:nvPr/>
            </p:nvGrpSpPr>
            <p:grpSpPr>
              <a:xfrm>
                <a:off x="1940475" y="2966885"/>
                <a:ext cx="718865" cy="652789"/>
                <a:chOff x="908663" y="5209922"/>
                <a:chExt cx="718865" cy="652789"/>
              </a:xfrm>
            </p:grpSpPr>
            <p:pic>
              <p:nvPicPr>
                <p:cNvPr id="18" name="Picture 17">
                  <a:extLst>
                    <a:ext uri="{FF2B5EF4-FFF2-40B4-BE49-F238E27FC236}">
                      <a16:creationId xmlns:a16="http://schemas.microsoft.com/office/drawing/2014/main" id="{6A9F3145-98D1-428F-B466-5F9846ECB069}"/>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9" name="Picture 18">
                  <a:extLst>
                    <a:ext uri="{FF2B5EF4-FFF2-40B4-BE49-F238E27FC236}">
                      <a16:creationId xmlns:a16="http://schemas.microsoft.com/office/drawing/2014/main" id="{64DD22B9-D205-457C-A98C-C3DB29E65035}"/>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20" name="Picture 19">
                  <a:extLst>
                    <a:ext uri="{FF2B5EF4-FFF2-40B4-BE49-F238E27FC236}">
                      <a16:creationId xmlns:a16="http://schemas.microsoft.com/office/drawing/2014/main" id="{FC12FBED-C011-4A36-B143-79900528DF7E}"/>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16" name="Elbow Connector 16">
                <a:extLst>
                  <a:ext uri="{FF2B5EF4-FFF2-40B4-BE49-F238E27FC236}">
                    <a16:creationId xmlns:a16="http://schemas.microsoft.com/office/drawing/2014/main" id="{FD40D681-61E2-4A7B-A48E-24DD470DA935}"/>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735434E-812D-4D56-AE03-B8E3596C1019}"/>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21" name="Rounded Rectangle 70">
            <a:extLst>
              <a:ext uri="{FF2B5EF4-FFF2-40B4-BE49-F238E27FC236}">
                <a16:creationId xmlns:a16="http://schemas.microsoft.com/office/drawing/2014/main" id="{24CE2422-36F4-4F27-B40D-C5FA2F89527F}"/>
              </a:ext>
            </a:extLst>
          </p:cNvPr>
          <p:cNvSpPr/>
          <p:nvPr/>
        </p:nvSpPr>
        <p:spPr bwMode="auto">
          <a:xfrm>
            <a:off x="2449485" y="2103104"/>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23" name="Straight Connector 22">
            <a:extLst>
              <a:ext uri="{FF2B5EF4-FFF2-40B4-BE49-F238E27FC236}">
                <a16:creationId xmlns:a16="http://schemas.microsoft.com/office/drawing/2014/main" id="{A5F3333C-5EF4-4020-B07D-D23FF5F6F8EF}"/>
              </a:ext>
            </a:extLst>
          </p:cNvPr>
          <p:cNvCxnSpPr>
            <a:cxnSpLocks/>
            <a:stCxn id="21" idx="3"/>
          </p:cNvCxnSpPr>
          <p:nvPr/>
        </p:nvCxnSpPr>
        <p:spPr>
          <a:xfrm>
            <a:off x="3089447" y="2318127"/>
            <a:ext cx="2352916" cy="140786"/>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E0C26B2-3387-48D3-8D9E-9F051B68F015}"/>
              </a:ext>
            </a:extLst>
          </p:cNvPr>
          <p:cNvSpPr txBox="1"/>
          <p:nvPr/>
        </p:nvSpPr>
        <p:spPr>
          <a:xfrm>
            <a:off x="-21185" y="5915689"/>
            <a:ext cx="2119234" cy="338554"/>
          </a:xfrm>
          <a:prstGeom prst="rect">
            <a:avLst/>
          </a:prstGeom>
          <a:noFill/>
        </p:spPr>
        <p:txBody>
          <a:bodyPr wrap="none" rtlCol="0">
            <a:spAutoFit/>
          </a:bodyPr>
          <a:lstStyle/>
          <a:p>
            <a:r>
              <a:rPr lang="en-US" sz="1600" b="1" dirty="0">
                <a:solidFill>
                  <a:srgbClr val="C00000"/>
                </a:solidFill>
              </a:rPr>
              <a:t>  AE: Application Entity</a:t>
            </a:r>
          </a:p>
        </p:txBody>
      </p:sp>
      <p:sp>
        <p:nvSpPr>
          <p:cNvPr id="32" name="Rounded Rectangle 71">
            <a:extLst>
              <a:ext uri="{FF2B5EF4-FFF2-40B4-BE49-F238E27FC236}">
                <a16:creationId xmlns:a16="http://schemas.microsoft.com/office/drawing/2014/main" id="{4CFE6912-5505-4B4B-9521-7FCB8A1BCC7D}"/>
              </a:ext>
            </a:extLst>
          </p:cNvPr>
          <p:cNvSpPr/>
          <p:nvPr/>
        </p:nvSpPr>
        <p:spPr bwMode="auto">
          <a:xfrm>
            <a:off x="9316364" y="2278619"/>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grpSp>
        <p:nvGrpSpPr>
          <p:cNvPr id="37" name="Group 36">
            <a:extLst>
              <a:ext uri="{FF2B5EF4-FFF2-40B4-BE49-F238E27FC236}">
                <a16:creationId xmlns:a16="http://schemas.microsoft.com/office/drawing/2014/main" id="{B58D6298-5049-4E17-A597-AAF15ABE8573}"/>
              </a:ext>
            </a:extLst>
          </p:cNvPr>
          <p:cNvGrpSpPr/>
          <p:nvPr/>
        </p:nvGrpSpPr>
        <p:grpSpPr>
          <a:xfrm>
            <a:off x="934835" y="2310841"/>
            <a:ext cx="1361177" cy="1003924"/>
            <a:chOff x="1355815" y="1211576"/>
            <a:chExt cx="1576987" cy="1282089"/>
          </a:xfrm>
        </p:grpSpPr>
        <p:pic>
          <p:nvPicPr>
            <p:cNvPr id="38" name="Picture 3">
              <a:extLst>
                <a:ext uri="{FF2B5EF4-FFF2-40B4-BE49-F238E27FC236}">
                  <a16:creationId xmlns:a16="http://schemas.microsoft.com/office/drawing/2014/main" id="{60394163-F180-42CB-8E9B-1C4813622C6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38">
              <a:extLst>
                <a:ext uri="{FF2B5EF4-FFF2-40B4-BE49-F238E27FC236}">
                  <a16:creationId xmlns:a16="http://schemas.microsoft.com/office/drawing/2014/main" id="{C12C4DB3-29A0-4722-9B4F-F7B00AA184CB}"/>
                </a:ext>
              </a:extLst>
            </p:cNvPr>
            <p:cNvGrpSpPr/>
            <p:nvPr/>
          </p:nvGrpSpPr>
          <p:grpSpPr>
            <a:xfrm>
              <a:off x="1355815" y="1299164"/>
              <a:ext cx="1571047" cy="1194501"/>
              <a:chOff x="1926510" y="2118976"/>
              <a:chExt cx="1892629" cy="1518241"/>
            </a:xfrm>
          </p:grpSpPr>
          <p:cxnSp>
            <p:nvCxnSpPr>
              <p:cNvPr id="40" name="Elbow Connector 31">
                <a:extLst>
                  <a:ext uri="{FF2B5EF4-FFF2-40B4-BE49-F238E27FC236}">
                    <a16:creationId xmlns:a16="http://schemas.microsoft.com/office/drawing/2014/main" id="{26244B2C-A226-4BEA-AF77-9138877629B7}"/>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41" name="Elbow Connector 33">
                <a:extLst>
                  <a:ext uri="{FF2B5EF4-FFF2-40B4-BE49-F238E27FC236}">
                    <a16:creationId xmlns:a16="http://schemas.microsoft.com/office/drawing/2014/main" id="{2BF580D2-D0E2-4898-BB27-D52E39CD227E}"/>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42" name="Picture 2">
                <a:extLst>
                  <a:ext uri="{FF2B5EF4-FFF2-40B4-BE49-F238E27FC236}">
                    <a16:creationId xmlns:a16="http://schemas.microsoft.com/office/drawing/2014/main" id="{5C9710BA-7104-4ED5-B29D-96536B2652A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a:extLst>
                  <a:ext uri="{FF2B5EF4-FFF2-40B4-BE49-F238E27FC236}">
                    <a16:creationId xmlns:a16="http://schemas.microsoft.com/office/drawing/2014/main" id="{6B11542C-7120-4EC2-8AEE-EBBCAD9369EE}"/>
                  </a:ext>
                </a:extLst>
              </p:cNvPr>
              <p:cNvGrpSpPr/>
              <p:nvPr/>
            </p:nvGrpSpPr>
            <p:grpSpPr>
              <a:xfrm>
                <a:off x="1940475" y="2966885"/>
                <a:ext cx="718865" cy="652789"/>
                <a:chOff x="908663" y="5209922"/>
                <a:chExt cx="718865" cy="652789"/>
              </a:xfrm>
            </p:grpSpPr>
            <p:pic>
              <p:nvPicPr>
                <p:cNvPr id="46" name="Picture 45">
                  <a:extLst>
                    <a:ext uri="{FF2B5EF4-FFF2-40B4-BE49-F238E27FC236}">
                      <a16:creationId xmlns:a16="http://schemas.microsoft.com/office/drawing/2014/main" id="{E66E850F-BEDC-474E-BB30-7D4599947C4F}"/>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47" name="Picture 46">
                  <a:extLst>
                    <a:ext uri="{FF2B5EF4-FFF2-40B4-BE49-F238E27FC236}">
                      <a16:creationId xmlns:a16="http://schemas.microsoft.com/office/drawing/2014/main" id="{52E45B40-1441-48AE-9C16-2B2AD34F4EFE}"/>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48" name="Picture 47">
                  <a:extLst>
                    <a:ext uri="{FF2B5EF4-FFF2-40B4-BE49-F238E27FC236}">
                      <a16:creationId xmlns:a16="http://schemas.microsoft.com/office/drawing/2014/main" id="{DEC10E51-079B-4F08-ACA2-82654143A6D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44" name="Elbow Connector 16">
                <a:extLst>
                  <a:ext uri="{FF2B5EF4-FFF2-40B4-BE49-F238E27FC236}">
                    <a16:creationId xmlns:a16="http://schemas.microsoft.com/office/drawing/2014/main" id="{CF62A8E7-B215-4046-A08D-0296598A5C28}"/>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649DD53-DE15-4BAE-A8CF-E1141CF55B84}"/>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49" name="Rounded Rectangle 70">
            <a:extLst>
              <a:ext uri="{FF2B5EF4-FFF2-40B4-BE49-F238E27FC236}">
                <a16:creationId xmlns:a16="http://schemas.microsoft.com/office/drawing/2014/main" id="{D3F7BA2A-4100-4C46-9DD6-C3F2D6446ABC}"/>
              </a:ext>
            </a:extLst>
          </p:cNvPr>
          <p:cNvSpPr/>
          <p:nvPr/>
        </p:nvSpPr>
        <p:spPr bwMode="auto">
          <a:xfrm>
            <a:off x="1839785" y="3141226"/>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AE-3</a:t>
            </a:r>
          </a:p>
        </p:txBody>
      </p:sp>
      <p:grpSp>
        <p:nvGrpSpPr>
          <p:cNvPr id="50" name="Group 49">
            <a:extLst>
              <a:ext uri="{FF2B5EF4-FFF2-40B4-BE49-F238E27FC236}">
                <a16:creationId xmlns:a16="http://schemas.microsoft.com/office/drawing/2014/main" id="{E746604C-2BB9-4154-B739-F724C1530855}"/>
              </a:ext>
            </a:extLst>
          </p:cNvPr>
          <p:cNvGrpSpPr/>
          <p:nvPr/>
        </p:nvGrpSpPr>
        <p:grpSpPr>
          <a:xfrm>
            <a:off x="1142422" y="3663568"/>
            <a:ext cx="1361177" cy="1003924"/>
            <a:chOff x="1355815" y="1211576"/>
            <a:chExt cx="1576987" cy="1282089"/>
          </a:xfrm>
        </p:grpSpPr>
        <p:pic>
          <p:nvPicPr>
            <p:cNvPr id="51" name="Picture 3">
              <a:extLst>
                <a:ext uri="{FF2B5EF4-FFF2-40B4-BE49-F238E27FC236}">
                  <a16:creationId xmlns:a16="http://schemas.microsoft.com/office/drawing/2014/main" id="{8F7998E6-5339-49D8-B0C3-B5C6E2CC9BE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2617108" y="1211576"/>
              <a:ext cx="315694" cy="48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 name="Group 51">
              <a:extLst>
                <a:ext uri="{FF2B5EF4-FFF2-40B4-BE49-F238E27FC236}">
                  <a16:creationId xmlns:a16="http://schemas.microsoft.com/office/drawing/2014/main" id="{BEEFEBFD-91DD-4EE0-9C30-CAD0D70FE900}"/>
                </a:ext>
              </a:extLst>
            </p:cNvPr>
            <p:cNvGrpSpPr/>
            <p:nvPr/>
          </p:nvGrpSpPr>
          <p:grpSpPr>
            <a:xfrm>
              <a:off x="1355815" y="1299164"/>
              <a:ext cx="1571047" cy="1194501"/>
              <a:chOff x="1926510" y="2118976"/>
              <a:chExt cx="1892629" cy="1518241"/>
            </a:xfrm>
          </p:grpSpPr>
          <p:cxnSp>
            <p:nvCxnSpPr>
              <p:cNvPr id="53" name="Elbow Connector 31">
                <a:extLst>
                  <a:ext uri="{FF2B5EF4-FFF2-40B4-BE49-F238E27FC236}">
                    <a16:creationId xmlns:a16="http://schemas.microsoft.com/office/drawing/2014/main" id="{82B2E773-9758-45E1-A25B-60EAFFB29DCD}"/>
                  </a:ext>
                </a:extLst>
              </p:cNvPr>
              <p:cNvCxnSpPr/>
              <p:nvPr/>
            </p:nvCxnSpPr>
            <p:spPr>
              <a:xfrm>
                <a:off x="2479216" y="3276598"/>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54" name="Elbow Connector 33">
                <a:extLst>
                  <a:ext uri="{FF2B5EF4-FFF2-40B4-BE49-F238E27FC236}">
                    <a16:creationId xmlns:a16="http://schemas.microsoft.com/office/drawing/2014/main" id="{9F362B70-2ACE-49B5-85CB-2748CD4A1875}"/>
                  </a:ext>
                </a:extLst>
              </p:cNvPr>
              <p:cNvCxnSpPr/>
              <p:nvPr/>
            </p:nvCxnSpPr>
            <p:spPr>
              <a:xfrm rot="5400000" flipH="1" flipV="1">
                <a:off x="2575463" y="3257448"/>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55" name="Picture 2">
                <a:extLst>
                  <a:ext uri="{FF2B5EF4-FFF2-40B4-BE49-F238E27FC236}">
                    <a16:creationId xmlns:a16="http://schemas.microsoft.com/office/drawing/2014/main" id="{CD7A603E-DDBB-4B8E-B305-40EDCAD8783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2300898" y="2118976"/>
                <a:ext cx="1518241" cy="1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 name="Group 55">
                <a:extLst>
                  <a:ext uri="{FF2B5EF4-FFF2-40B4-BE49-F238E27FC236}">
                    <a16:creationId xmlns:a16="http://schemas.microsoft.com/office/drawing/2014/main" id="{97947E21-6964-452F-8291-909B6F2C4B96}"/>
                  </a:ext>
                </a:extLst>
              </p:cNvPr>
              <p:cNvGrpSpPr/>
              <p:nvPr/>
            </p:nvGrpSpPr>
            <p:grpSpPr>
              <a:xfrm>
                <a:off x="1940475" y="2966885"/>
                <a:ext cx="718865" cy="652789"/>
                <a:chOff x="908663" y="5209922"/>
                <a:chExt cx="718865" cy="652789"/>
              </a:xfrm>
            </p:grpSpPr>
            <p:pic>
              <p:nvPicPr>
                <p:cNvPr id="59" name="Picture 58">
                  <a:extLst>
                    <a:ext uri="{FF2B5EF4-FFF2-40B4-BE49-F238E27FC236}">
                      <a16:creationId xmlns:a16="http://schemas.microsoft.com/office/drawing/2014/main" id="{AE7176CD-329B-4B0E-9C77-C3C32950E828}"/>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60" name="Picture 59">
                  <a:extLst>
                    <a:ext uri="{FF2B5EF4-FFF2-40B4-BE49-F238E27FC236}">
                      <a16:creationId xmlns:a16="http://schemas.microsoft.com/office/drawing/2014/main" id="{5154C411-9B0A-401F-A70F-41C23250987A}"/>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61" name="Picture 60">
                  <a:extLst>
                    <a:ext uri="{FF2B5EF4-FFF2-40B4-BE49-F238E27FC236}">
                      <a16:creationId xmlns:a16="http://schemas.microsoft.com/office/drawing/2014/main" id="{73DD9E55-D11F-4CFB-A72B-ABF7CBAE29E6}"/>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cxnSp>
            <p:nvCxnSpPr>
              <p:cNvPr id="57" name="Elbow Connector 16">
                <a:extLst>
                  <a:ext uri="{FF2B5EF4-FFF2-40B4-BE49-F238E27FC236}">
                    <a16:creationId xmlns:a16="http://schemas.microsoft.com/office/drawing/2014/main" id="{21CEFE92-A3B9-45F7-A7FA-9360443EE5F9}"/>
                  </a:ext>
                </a:extLst>
              </p:cNvPr>
              <p:cNvCxnSpPr/>
              <p:nvPr/>
            </p:nvCxnSpPr>
            <p:spPr>
              <a:xfrm>
                <a:off x="2350203" y="3125107"/>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7CEAE9F-CC03-437C-B093-DAC07DB3662A}"/>
                  </a:ext>
                </a:extLst>
              </p:cNvPr>
              <p:cNvSpPr txBox="1"/>
              <p:nvPr/>
            </p:nvSpPr>
            <p:spPr>
              <a:xfrm>
                <a:off x="1926510" y="2716782"/>
                <a:ext cx="796479" cy="499583"/>
              </a:xfrm>
              <a:prstGeom prst="rect">
                <a:avLst/>
              </a:prstGeom>
              <a:noFill/>
            </p:spPr>
            <p:txBody>
              <a:bodyPr wrap="none" rtlCol="0">
                <a:spAutoFit/>
              </a:bodyPr>
              <a:lstStyle/>
              <a:p>
                <a:r>
                  <a:rPr lang="en-US" sz="1400" dirty="0">
                    <a:solidFill>
                      <a:schemeClr val="bg1">
                        <a:lumMod val="50000"/>
                      </a:schemeClr>
                    </a:solidFill>
                  </a:rPr>
                  <a:t>temp</a:t>
                </a:r>
              </a:p>
            </p:txBody>
          </p:sp>
        </p:grpSp>
      </p:grpSp>
      <p:sp>
        <p:nvSpPr>
          <p:cNvPr id="62" name="Rounded Rectangle 70">
            <a:extLst>
              <a:ext uri="{FF2B5EF4-FFF2-40B4-BE49-F238E27FC236}">
                <a16:creationId xmlns:a16="http://schemas.microsoft.com/office/drawing/2014/main" id="{B1045486-3B7C-417C-B509-6CF4459D78B0}"/>
              </a:ext>
            </a:extLst>
          </p:cNvPr>
          <p:cNvSpPr/>
          <p:nvPr/>
        </p:nvSpPr>
        <p:spPr bwMode="auto">
          <a:xfrm>
            <a:off x="2047372" y="449395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AE-4</a:t>
            </a:r>
          </a:p>
        </p:txBody>
      </p:sp>
      <p:cxnSp>
        <p:nvCxnSpPr>
          <p:cNvPr id="77" name="Straight Connector 76">
            <a:extLst>
              <a:ext uri="{FF2B5EF4-FFF2-40B4-BE49-F238E27FC236}">
                <a16:creationId xmlns:a16="http://schemas.microsoft.com/office/drawing/2014/main" id="{201DF58C-1D73-4C82-B0A8-BFC16F0F452F}"/>
              </a:ext>
            </a:extLst>
          </p:cNvPr>
          <p:cNvCxnSpPr>
            <a:cxnSpLocks/>
            <a:stCxn id="49" idx="3"/>
          </p:cNvCxnSpPr>
          <p:nvPr/>
        </p:nvCxnSpPr>
        <p:spPr>
          <a:xfrm flipV="1">
            <a:off x="2479747" y="2458913"/>
            <a:ext cx="2962616" cy="897336"/>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0B8F8D0-B97F-44F5-BD5D-F3E7124F2558}"/>
              </a:ext>
            </a:extLst>
          </p:cNvPr>
          <p:cNvCxnSpPr>
            <a:cxnSpLocks/>
            <a:stCxn id="62" idx="3"/>
          </p:cNvCxnSpPr>
          <p:nvPr/>
        </p:nvCxnSpPr>
        <p:spPr>
          <a:xfrm flipV="1">
            <a:off x="2687334" y="2458913"/>
            <a:ext cx="2755029" cy="2250063"/>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3874421C-850B-4822-9B01-D618D5EE3103}"/>
              </a:ext>
            </a:extLst>
          </p:cNvPr>
          <p:cNvSpPr/>
          <p:nvPr/>
        </p:nvSpPr>
        <p:spPr bwMode="auto">
          <a:xfrm>
            <a:off x="5911211" y="3319199"/>
            <a:ext cx="2029457" cy="395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p>
        </p:txBody>
      </p:sp>
      <p:sp>
        <p:nvSpPr>
          <p:cNvPr id="89" name="Rectangle 88">
            <a:extLst>
              <a:ext uri="{FF2B5EF4-FFF2-40B4-BE49-F238E27FC236}">
                <a16:creationId xmlns:a16="http://schemas.microsoft.com/office/drawing/2014/main" id="{F2E7A8DB-7EA1-4EE8-80CE-A6CB65CD5378}"/>
              </a:ext>
            </a:extLst>
          </p:cNvPr>
          <p:cNvSpPr/>
          <p:nvPr/>
        </p:nvSpPr>
        <p:spPr bwMode="auto">
          <a:xfrm>
            <a:off x="5288088" y="2898123"/>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cxnSp>
        <p:nvCxnSpPr>
          <p:cNvPr id="90" name="Straight Connector 89">
            <a:extLst>
              <a:ext uri="{FF2B5EF4-FFF2-40B4-BE49-F238E27FC236}">
                <a16:creationId xmlns:a16="http://schemas.microsoft.com/office/drawing/2014/main" id="{C255DA53-3202-4567-83C4-6E257DEFC357}"/>
              </a:ext>
            </a:extLst>
          </p:cNvPr>
          <p:cNvCxnSpPr/>
          <p:nvPr/>
        </p:nvCxnSpPr>
        <p:spPr>
          <a:xfrm flipH="1">
            <a:off x="5664094" y="352006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8B76AD5-03F4-4BDB-8225-8837834D9C8C}"/>
              </a:ext>
            </a:extLst>
          </p:cNvPr>
          <p:cNvCxnSpPr>
            <a:cxnSpLocks/>
          </p:cNvCxnSpPr>
          <p:nvPr/>
        </p:nvCxnSpPr>
        <p:spPr>
          <a:xfrm>
            <a:off x="5659563" y="3216615"/>
            <a:ext cx="0" cy="209772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244AD81-1330-4F9C-A68B-65824C16B7D9}"/>
              </a:ext>
            </a:extLst>
          </p:cNvPr>
          <p:cNvCxnSpPr/>
          <p:nvPr/>
        </p:nvCxnSpPr>
        <p:spPr>
          <a:xfrm flipH="1">
            <a:off x="5659563" y="4713837"/>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9DA6C9-AC04-4FA9-979F-0BED38C82F4A}"/>
              </a:ext>
            </a:extLst>
          </p:cNvPr>
          <p:cNvCxnSpPr/>
          <p:nvPr/>
        </p:nvCxnSpPr>
        <p:spPr>
          <a:xfrm flipH="1">
            <a:off x="5659563" y="5314339"/>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510D60B3-D765-4BE5-BC24-5A830B775D89}"/>
              </a:ext>
            </a:extLst>
          </p:cNvPr>
          <p:cNvSpPr/>
          <p:nvPr/>
        </p:nvSpPr>
        <p:spPr bwMode="auto">
          <a:xfrm>
            <a:off x="5925245" y="4515843"/>
            <a:ext cx="2029457" cy="395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AE-3</a:t>
            </a:r>
          </a:p>
        </p:txBody>
      </p:sp>
      <p:sp>
        <p:nvSpPr>
          <p:cNvPr id="101" name="Rectangle 100">
            <a:extLst>
              <a:ext uri="{FF2B5EF4-FFF2-40B4-BE49-F238E27FC236}">
                <a16:creationId xmlns:a16="http://schemas.microsoft.com/office/drawing/2014/main" id="{4190BF79-3E17-4AC2-8077-CAAF9CC03B92}"/>
              </a:ext>
            </a:extLst>
          </p:cNvPr>
          <p:cNvSpPr/>
          <p:nvPr/>
        </p:nvSpPr>
        <p:spPr bwMode="auto">
          <a:xfrm>
            <a:off x="5925244" y="5127641"/>
            <a:ext cx="2029457" cy="395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AE-4</a:t>
            </a:r>
          </a:p>
        </p:txBody>
      </p:sp>
      <p:cxnSp>
        <p:nvCxnSpPr>
          <p:cNvPr id="113" name="Straight Connector 112">
            <a:extLst>
              <a:ext uri="{FF2B5EF4-FFF2-40B4-BE49-F238E27FC236}">
                <a16:creationId xmlns:a16="http://schemas.microsoft.com/office/drawing/2014/main" id="{411B7C0C-BD9F-4AA5-875E-28C5E7EA4ABC}"/>
              </a:ext>
            </a:extLst>
          </p:cNvPr>
          <p:cNvCxnSpPr>
            <a:cxnSpLocks/>
            <a:endCxn id="89" idx="1"/>
          </p:cNvCxnSpPr>
          <p:nvPr/>
        </p:nvCxnSpPr>
        <p:spPr>
          <a:xfrm flipH="1">
            <a:off x="5288088" y="2598054"/>
            <a:ext cx="244132" cy="452890"/>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3733A1E-4E9D-4315-B566-B5F471BD4A3B}"/>
              </a:ext>
            </a:extLst>
          </p:cNvPr>
          <p:cNvCxnSpPr/>
          <p:nvPr/>
        </p:nvCxnSpPr>
        <p:spPr>
          <a:xfrm flipH="1">
            <a:off x="5659562" y="411251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33666EEC-8167-4297-8D01-9E2CFE7DB68F}"/>
              </a:ext>
            </a:extLst>
          </p:cNvPr>
          <p:cNvSpPr/>
          <p:nvPr/>
        </p:nvSpPr>
        <p:spPr bwMode="auto">
          <a:xfrm>
            <a:off x="5925244" y="3914518"/>
            <a:ext cx="2029457" cy="3959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AE-2</a:t>
            </a:r>
          </a:p>
        </p:txBody>
      </p:sp>
      <p:cxnSp>
        <p:nvCxnSpPr>
          <p:cNvPr id="75" name="Straight Connector 74">
            <a:extLst>
              <a:ext uri="{FF2B5EF4-FFF2-40B4-BE49-F238E27FC236}">
                <a16:creationId xmlns:a16="http://schemas.microsoft.com/office/drawing/2014/main" id="{9401C6FB-0556-4407-8476-544279E34D7F}"/>
              </a:ext>
            </a:extLst>
          </p:cNvPr>
          <p:cNvCxnSpPr>
            <a:cxnSpLocks/>
          </p:cNvCxnSpPr>
          <p:nvPr/>
        </p:nvCxnSpPr>
        <p:spPr>
          <a:xfrm flipV="1">
            <a:off x="6365774" y="2502589"/>
            <a:ext cx="2953349" cy="20976"/>
          </a:xfrm>
          <a:prstGeom prst="line">
            <a:avLst/>
          </a:prstGeom>
          <a:ln w="38100">
            <a:solidFill>
              <a:srgbClr val="C00000"/>
            </a:solidFill>
            <a:headEnd type="none"/>
          </a:ln>
        </p:spPr>
        <p:style>
          <a:lnRef idx="1">
            <a:schemeClr val="accent1"/>
          </a:lnRef>
          <a:fillRef idx="0">
            <a:schemeClr val="accent1"/>
          </a:fillRef>
          <a:effectRef idx="0">
            <a:schemeClr val="accent1"/>
          </a:effectRef>
          <a:fontRef idx="minor">
            <a:schemeClr val="tx1"/>
          </a:fontRef>
        </p:style>
      </p:cxnSp>
      <p:sp>
        <p:nvSpPr>
          <p:cNvPr id="86" name="Rounded Rectangle 72">
            <a:extLst>
              <a:ext uri="{FF2B5EF4-FFF2-40B4-BE49-F238E27FC236}">
                <a16:creationId xmlns:a16="http://schemas.microsoft.com/office/drawing/2014/main" id="{440763C9-84B6-4048-9603-3581937AB5CC}"/>
              </a:ext>
            </a:extLst>
          </p:cNvPr>
          <p:cNvSpPr/>
          <p:nvPr/>
        </p:nvSpPr>
        <p:spPr bwMode="auto">
          <a:xfrm>
            <a:off x="5428599" y="2269068"/>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36" name="Rectangle 35">
            <a:extLst>
              <a:ext uri="{FF2B5EF4-FFF2-40B4-BE49-F238E27FC236}">
                <a16:creationId xmlns:a16="http://schemas.microsoft.com/office/drawing/2014/main" id="{AAD41952-7BE4-4F35-9027-06BB09CA11C3}"/>
              </a:ext>
            </a:extLst>
          </p:cNvPr>
          <p:cNvSpPr/>
          <p:nvPr/>
        </p:nvSpPr>
        <p:spPr>
          <a:xfrm>
            <a:off x="0" y="6160444"/>
            <a:ext cx="2651560" cy="338554"/>
          </a:xfrm>
          <a:prstGeom prst="rect">
            <a:avLst/>
          </a:prstGeom>
        </p:spPr>
        <p:txBody>
          <a:bodyPr wrap="none">
            <a:spAutoFit/>
          </a:bodyPr>
          <a:lstStyle/>
          <a:p>
            <a:r>
              <a:rPr lang="en-US" sz="1600" b="1" dirty="0">
                <a:solidFill>
                  <a:srgbClr val="C00000"/>
                </a:solidFill>
              </a:rPr>
              <a:t>CSE: Common Services Entity</a:t>
            </a:r>
          </a:p>
        </p:txBody>
      </p:sp>
      <p:sp>
        <p:nvSpPr>
          <p:cNvPr id="93" name="Speech Bubble: Rectangle with Corners Rounded 92">
            <a:extLst>
              <a:ext uri="{FF2B5EF4-FFF2-40B4-BE49-F238E27FC236}">
                <a16:creationId xmlns:a16="http://schemas.microsoft.com/office/drawing/2014/main" id="{40C605F5-B72A-4C24-93AA-70E718E9EDAC}"/>
              </a:ext>
            </a:extLst>
          </p:cNvPr>
          <p:cNvSpPr/>
          <p:nvPr/>
        </p:nvSpPr>
        <p:spPr>
          <a:xfrm>
            <a:off x="8497066" y="3788420"/>
            <a:ext cx="2724076" cy="1165119"/>
          </a:xfrm>
          <a:prstGeom prst="wedgeRoundRectCallout">
            <a:avLst>
              <a:gd name="adj1" fmla="val -57085"/>
              <a:gd name="adj2" fmla="val -2036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CSE resource tree for storing metadata/data of applications and devices</a:t>
            </a:r>
          </a:p>
        </p:txBody>
      </p:sp>
    </p:spTree>
    <p:extLst>
      <p:ext uri="{BB962C8B-B14F-4D97-AF65-F5344CB8AC3E}">
        <p14:creationId xmlns:p14="http://schemas.microsoft.com/office/powerpoint/2010/main" val="31111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animBg="1"/>
      <p:bldP spid="49" grpId="0" animBg="1"/>
      <p:bldP spid="62" grpId="0" animBg="1"/>
      <p:bldP spid="88" grpId="0" animBg="1"/>
      <p:bldP spid="89" grpId="0" animBg="1"/>
      <p:bldP spid="100" grpId="0" animBg="1"/>
      <p:bldP spid="101" grpId="0" animBg="1"/>
      <p:bldP spid="72" grpId="0" animBg="1"/>
      <p:bldP spid="86" grpId="0" animBg="1"/>
      <p:bldP spid="36" grpId="0"/>
      <p:bldP spid="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4112872"/>
          </a:xfrm>
        </p:spPr>
        <p:txBody>
          <a:bodyPr vert="horz" lIns="91440" tIns="45720" rIns="91440" bIns="45720" rtlCol="0" anchor="ctr">
            <a:normAutofit/>
          </a:bodyPr>
          <a:lstStyle/>
          <a:p>
            <a:pPr marL="457200" lvl="1" indent="0" algn="ctr">
              <a:buNone/>
            </a:pPr>
            <a:r>
              <a:rPr lang="en-US" sz="3600" b="1" dirty="0">
                <a:solidFill>
                  <a:srgbClr val="C00000"/>
                </a:solidFill>
              </a:rPr>
              <a:t>oneM2M features that enable more sustainable IoT deployments</a:t>
            </a:r>
            <a:endParaRPr lang="en-US" sz="3200" dirty="0">
              <a:latin typeface="Myriad Pro"/>
            </a:endParaRPr>
          </a:p>
          <a:p>
            <a:pPr marL="457200" lvl="1" indent="0">
              <a:buNone/>
            </a:pPr>
            <a:endParaRPr lang="en-US" dirty="0">
              <a:latin typeface="Myriad Pro"/>
            </a:endParaRPr>
          </a:p>
        </p:txBody>
      </p:sp>
    </p:spTree>
    <p:extLst>
      <p:ext uri="{BB962C8B-B14F-4D97-AF65-F5344CB8AC3E}">
        <p14:creationId xmlns:p14="http://schemas.microsoft.com/office/powerpoint/2010/main" val="104145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4AEC-DD62-4527-838C-E74E9C0B58FF}"/>
              </a:ext>
            </a:extLst>
          </p:cNvPr>
          <p:cNvSpPr>
            <a:spLocks noGrp="1"/>
          </p:cNvSpPr>
          <p:nvPr>
            <p:ph type="title"/>
          </p:nvPr>
        </p:nvSpPr>
        <p:spPr>
          <a:xfrm>
            <a:off x="334696" y="0"/>
            <a:ext cx="10351777" cy="1173570"/>
          </a:xfrm>
        </p:spPr>
        <p:txBody>
          <a:bodyPr>
            <a:normAutofit fontScale="90000"/>
          </a:bodyPr>
          <a:lstStyle/>
          <a:p>
            <a:r>
              <a:rPr lang="en-US" dirty="0"/>
              <a:t>Summary of oneM2M features enabling more sustainable IoT deployments</a:t>
            </a:r>
          </a:p>
        </p:txBody>
      </p:sp>
      <p:sp>
        <p:nvSpPr>
          <p:cNvPr id="3" name="Content Placeholder 2">
            <a:extLst>
              <a:ext uri="{FF2B5EF4-FFF2-40B4-BE49-F238E27FC236}">
                <a16:creationId xmlns:a16="http://schemas.microsoft.com/office/drawing/2014/main" id="{50A5C7E8-C859-41C6-872D-FE3A1A758B9F}"/>
              </a:ext>
            </a:extLst>
          </p:cNvPr>
          <p:cNvSpPr>
            <a:spLocks noGrp="1"/>
          </p:cNvSpPr>
          <p:nvPr>
            <p:ph sz="half" idx="1"/>
          </p:nvPr>
        </p:nvSpPr>
        <p:spPr>
          <a:xfrm>
            <a:off x="334696" y="1291361"/>
            <a:ext cx="5357380" cy="4718628"/>
          </a:xfrm>
          <a:solidFill>
            <a:srgbClr val="B3181F"/>
          </a:solidFill>
        </p:spPr>
        <p:txBody>
          <a:bodyPr>
            <a:normAutofit lnSpcReduction="10000"/>
          </a:bodyPr>
          <a:lstStyle/>
          <a:p>
            <a:pPr marL="342900" indent="-342900">
              <a:buClr>
                <a:schemeClr val="bg1"/>
              </a:buClr>
              <a:buFont typeface="+mj-lt"/>
              <a:buAutoNum type="arabicPeriod"/>
            </a:pPr>
            <a:endParaRPr lang="en-US" sz="100" dirty="0">
              <a:solidFill>
                <a:schemeClr val="bg1"/>
              </a:solidFill>
            </a:endParaRPr>
          </a:p>
          <a:p>
            <a:pPr marL="342900" indent="-342900">
              <a:buClr>
                <a:schemeClr val="bg1"/>
              </a:buClr>
              <a:buFont typeface="+mj-lt"/>
              <a:buAutoNum type="arabicPeriod"/>
            </a:pPr>
            <a:r>
              <a:rPr lang="en-US" sz="1600" dirty="0">
                <a:solidFill>
                  <a:schemeClr val="bg1"/>
                </a:solidFill>
              </a:rPr>
              <a:t>Streamlining of IoT message sizes </a:t>
            </a:r>
            <a:r>
              <a:rPr lang="en-US" sz="1200" dirty="0">
                <a:solidFill>
                  <a:schemeClr val="bg1"/>
                </a:solidFill>
              </a:rPr>
              <a:t>[&lt;</a:t>
            </a:r>
            <a:r>
              <a:rPr lang="en-US" sz="1200" dirty="0" err="1">
                <a:solidFill>
                  <a:schemeClr val="bg1"/>
                </a:solidFill>
              </a:rPr>
              <a:t>primitiveProfile</a:t>
            </a:r>
            <a:r>
              <a:rPr lang="en-US" sz="1200" dirty="0">
                <a:solidFill>
                  <a:schemeClr val="bg1"/>
                </a:solidFill>
              </a:rPr>
              <a:t>&gt;]</a:t>
            </a:r>
          </a:p>
          <a:p>
            <a:pPr marL="342900" indent="-342900">
              <a:buClr>
                <a:schemeClr val="bg1"/>
              </a:buClr>
              <a:buFont typeface="+mj-lt"/>
              <a:buAutoNum type="arabicPeriod"/>
            </a:pPr>
            <a:r>
              <a:rPr lang="en-US" sz="1600" dirty="0">
                <a:solidFill>
                  <a:schemeClr val="bg1"/>
                </a:solidFill>
              </a:rPr>
              <a:t>Offloading processes to IoT service layer </a:t>
            </a:r>
            <a:r>
              <a:rPr lang="en-US" sz="1200" dirty="0">
                <a:solidFill>
                  <a:schemeClr val="bg1"/>
                </a:solidFill>
              </a:rPr>
              <a:t>[&lt;state&gt;, &lt;</a:t>
            </a:r>
            <a:r>
              <a:rPr lang="en-US" sz="1200" dirty="0" err="1">
                <a:solidFill>
                  <a:schemeClr val="bg1"/>
                </a:solidFill>
              </a:rPr>
              <a:t>processManagement</a:t>
            </a:r>
            <a:r>
              <a:rPr lang="en-US" sz="1200" dirty="0">
                <a:solidFill>
                  <a:schemeClr val="bg1"/>
                </a:solidFill>
              </a:rPr>
              <a:t>&gt;]</a:t>
            </a:r>
          </a:p>
          <a:p>
            <a:pPr marL="342900" indent="-342900">
              <a:buClr>
                <a:schemeClr val="bg1"/>
              </a:buClr>
              <a:buFont typeface="+mj-lt"/>
              <a:buAutoNum type="arabicPeriod"/>
            </a:pPr>
            <a:r>
              <a:rPr lang="en-US" sz="1600" dirty="0">
                <a:solidFill>
                  <a:schemeClr val="bg1"/>
                </a:solidFill>
              </a:rPr>
              <a:t>Time synchronization management </a:t>
            </a:r>
            <a:r>
              <a:rPr lang="en-US" sz="1200" dirty="0">
                <a:solidFill>
                  <a:schemeClr val="bg1"/>
                </a:solidFill>
              </a:rPr>
              <a:t>[&lt;</a:t>
            </a:r>
            <a:r>
              <a:rPr lang="en-US" sz="1200" dirty="0" err="1">
                <a:solidFill>
                  <a:schemeClr val="bg1"/>
                </a:solidFill>
              </a:rPr>
              <a:t>timeSyncBeacon</a:t>
            </a:r>
            <a:r>
              <a:rPr lang="en-US" sz="1200" dirty="0">
                <a:solidFill>
                  <a:schemeClr val="bg1"/>
                </a:solidFill>
              </a:rPr>
              <a:t>&gt;]</a:t>
            </a:r>
            <a:endParaRPr lang="en-US" sz="1600" dirty="0">
              <a:solidFill>
                <a:schemeClr val="bg1"/>
              </a:solidFill>
            </a:endParaRPr>
          </a:p>
          <a:p>
            <a:pPr marL="342900" indent="-342900">
              <a:buClr>
                <a:schemeClr val="bg1"/>
              </a:buClr>
              <a:buFont typeface="+mj-lt"/>
              <a:buAutoNum type="arabicPeriod"/>
            </a:pPr>
            <a:r>
              <a:rPr lang="en-US" sz="1800" dirty="0">
                <a:solidFill>
                  <a:schemeClr val="bg1"/>
                </a:solidFill>
              </a:rPr>
              <a:t>Digital twins </a:t>
            </a:r>
            <a:r>
              <a:rPr lang="en-US" sz="1200" dirty="0">
                <a:solidFill>
                  <a:schemeClr val="bg1"/>
                </a:solidFill>
              </a:rPr>
              <a:t>[&lt;AE&gt;, &lt;node&gt;, &lt;container&gt;, &lt;</a:t>
            </a:r>
            <a:r>
              <a:rPr lang="en-US" sz="1200" dirty="0" err="1">
                <a:solidFill>
                  <a:schemeClr val="bg1"/>
                </a:solidFill>
              </a:rPr>
              <a:t>contentInstance</a:t>
            </a:r>
            <a:r>
              <a:rPr lang="en-US" sz="1200" dirty="0">
                <a:solidFill>
                  <a:schemeClr val="bg1"/>
                </a:solidFill>
              </a:rPr>
              <a:t>&gt;, &lt;</a:t>
            </a:r>
            <a:r>
              <a:rPr lang="en-US" sz="1200" dirty="0" err="1">
                <a:solidFill>
                  <a:schemeClr val="bg1"/>
                </a:solidFill>
              </a:rPr>
              <a:t>flexContainer</a:t>
            </a:r>
            <a:r>
              <a:rPr lang="en-US" sz="1200" dirty="0">
                <a:solidFill>
                  <a:schemeClr val="bg1"/>
                </a:solidFill>
              </a:rPr>
              <a:t>&gt;, etc.]</a:t>
            </a:r>
          </a:p>
          <a:p>
            <a:pPr marL="342900" indent="-342900">
              <a:buClr>
                <a:schemeClr val="bg1"/>
              </a:buClr>
              <a:buFont typeface="+mj-lt"/>
              <a:buAutoNum type="arabicPeriod"/>
            </a:pPr>
            <a:r>
              <a:rPr lang="en-US" sz="1800" dirty="0">
                <a:solidFill>
                  <a:schemeClr val="bg1"/>
                </a:solidFill>
              </a:rPr>
              <a:t>Subscription and notifications </a:t>
            </a:r>
            <a:r>
              <a:rPr lang="en-US" sz="1200" dirty="0">
                <a:solidFill>
                  <a:schemeClr val="bg1"/>
                </a:solidFill>
              </a:rPr>
              <a:t>[&lt;subscription&gt;, &lt;</a:t>
            </a:r>
            <a:r>
              <a:rPr lang="en-US" sz="1200" dirty="0" err="1">
                <a:solidFill>
                  <a:schemeClr val="bg1"/>
                </a:solidFill>
              </a:rPr>
              <a:t>crossResourceSubscription</a:t>
            </a:r>
            <a:r>
              <a:rPr lang="en-US" sz="1200" dirty="0">
                <a:solidFill>
                  <a:schemeClr val="bg1"/>
                </a:solidFill>
              </a:rPr>
              <a:t>&gt;]</a:t>
            </a:r>
            <a:endParaRPr lang="en-US" sz="1800" dirty="0">
              <a:solidFill>
                <a:schemeClr val="bg1"/>
              </a:solidFill>
            </a:endParaRPr>
          </a:p>
          <a:p>
            <a:pPr marL="342900" indent="-342900">
              <a:buClr>
                <a:schemeClr val="bg1"/>
              </a:buClr>
              <a:buFont typeface="+mj-lt"/>
              <a:buAutoNum type="arabicPeriod"/>
            </a:pPr>
            <a:r>
              <a:rPr lang="en-US" sz="1800" dirty="0">
                <a:solidFill>
                  <a:srgbClr val="FFC000"/>
                </a:solidFill>
              </a:rPr>
              <a:t>Managing sleep schedules and wake-up of devices </a:t>
            </a:r>
            <a:r>
              <a:rPr lang="en-US" sz="1300" dirty="0">
                <a:solidFill>
                  <a:srgbClr val="FFC000"/>
                </a:solidFill>
              </a:rPr>
              <a:t>[&lt;schedule&gt;, &lt;</a:t>
            </a:r>
            <a:r>
              <a:rPr lang="en-US" sz="1300" dirty="0" err="1">
                <a:solidFill>
                  <a:srgbClr val="FFC000"/>
                </a:solidFill>
              </a:rPr>
              <a:t>triggerRequest</a:t>
            </a:r>
            <a:r>
              <a:rPr lang="en-US" sz="1300" dirty="0">
                <a:solidFill>
                  <a:srgbClr val="FFC000"/>
                </a:solidFill>
              </a:rPr>
              <a:t>&gt;]</a:t>
            </a:r>
          </a:p>
          <a:p>
            <a:pPr marL="342900" indent="-342900">
              <a:buClr>
                <a:schemeClr val="bg1"/>
              </a:buClr>
              <a:buFont typeface="+mj-lt"/>
              <a:buAutoNum type="arabicPeriod"/>
            </a:pPr>
            <a:r>
              <a:rPr lang="en-US" sz="1600" dirty="0">
                <a:solidFill>
                  <a:srgbClr val="FFC000"/>
                </a:solidFill>
              </a:rPr>
              <a:t>IoT message delivery scheduling and aggregation </a:t>
            </a:r>
            <a:r>
              <a:rPr lang="en-US" sz="1200" dirty="0">
                <a:solidFill>
                  <a:srgbClr val="FFC000"/>
                </a:solidFill>
              </a:rPr>
              <a:t>[&lt;schedule&gt;, &lt;delivery&gt;]</a:t>
            </a:r>
            <a:endParaRPr lang="en-US" sz="1600" dirty="0">
              <a:solidFill>
                <a:srgbClr val="FFC000"/>
              </a:solidFill>
            </a:endParaRPr>
          </a:p>
          <a:p>
            <a:pPr marL="342900" indent="-342900">
              <a:buClr>
                <a:schemeClr val="bg1"/>
              </a:buClr>
              <a:buFont typeface="+mj-lt"/>
              <a:buAutoNum type="arabicPeriod"/>
            </a:pPr>
            <a:r>
              <a:rPr lang="en-US" sz="1600" dirty="0">
                <a:solidFill>
                  <a:srgbClr val="FFC000"/>
                </a:solidFill>
              </a:rPr>
              <a:t>Interworking to different IoT technologies </a:t>
            </a:r>
            <a:r>
              <a:rPr lang="en-US" sz="1200" dirty="0">
                <a:solidFill>
                  <a:srgbClr val="FFC000"/>
                </a:solidFill>
              </a:rPr>
              <a:t>[IPEs]</a:t>
            </a:r>
          </a:p>
          <a:p>
            <a:pPr marL="342900" indent="-342900">
              <a:buClr>
                <a:schemeClr val="bg1"/>
              </a:buClr>
              <a:buFont typeface="+mj-lt"/>
              <a:buAutoNum type="arabicPeriod"/>
            </a:pPr>
            <a:r>
              <a:rPr lang="en-US" sz="1600" dirty="0">
                <a:solidFill>
                  <a:srgbClr val="FFC000"/>
                </a:solidFill>
              </a:rPr>
              <a:t>Performing optimized operations on groups of devices </a:t>
            </a:r>
            <a:r>
              <a:rPr lang="en-US" sz="1300" dirty="0">
                <a:solidFill>
                  <a:srgbClr val="FFC000"/>
                </a:solidFill>
              </a:rPr>
              <a:t>[&lt;group&gt;, &lt;</a:t>
            </a:r>
            <a:r>
              <a:rPr lang="en-US" sz="1300" dirty="0" err="1">
                <a:solidFill>
                  <a:srgbClr val="FFC000"/>
                </a:solidFill>
              </a:rPr>
              <a:t>fanoutPoint</a:t>
            </a:r>
            <a:r>
              <a:rPr lang="en-US" sz="1300" dirty="0">
                <a:solidFill>
                  <a:srgbClr val="FFC000"/>
                </a:solidFill>
              </a:rPr>
              <a:t>&gt;]</a:t>
            </a:r>
          </a:p>
          <a:p>
            <a:pPr marL="342900" indent="-342900">
              <a:buClr>
                <a:schemeClr val="bg1"/>
              </a:buClr>
              <a:buFont typeface="+mj-lt"/>
              <a:buAutoNum type="arabicPeriod"/>
            </a:pPr>
            <a:r>
              <a:rPr lang="en-US" sz="1400" dirty="0">
                <a:solidFill>
                  <a:srgbClr val="FFC000"/>
                </a:solidFill>
              </a:rPr>
              <a:t>Managing end-to-end sessions between applications </a:t>
            </a:r>
            <a:r>
              <a:rPr lang="en-US" sz="1200" dirty="0">
                <a:solidFill>
                  <a:srgbClr val="FFC000"/>
                </a:solidFill>
              </a:rPr>
              <a:t>[&lt;e2eQosSession&gt;]</a:t>
            </a:r>
            <a:endParaRPr lang="en-US" sz="1300" dirty="0">
              <a:solidFill>
                <a:srgbClr val="FFC000"/>
              </a:solidFill>
            </a:endParaRPr>
          </a:p>
          <a:p>
            <a:pPr>
              <a:buClr>
                <a:schemeClr val="bg1"/>
              </a:buClr>
            </a:pPr>
            <a:endParaRPr lang="en-US" sz="1600" dirty="0">
              <a:solidFill>
                <a:schemeClr val="bg1"/>
              </a:solidFill>
            </a:endParaRPr>
          </a:p>
          <a:p>
            <a:pPr>
              <a:buClr>
                <a:schemeClr val="bg1"/>
              </a:buClr>
            </a:pPr>
            <a:endParaRPr lang="en-US" sz="1600" dirty="0">
              <a:solidFill>
                <a:schemeClr val="bg1"/>
              </a:solidFill>
            </a:endParaRPr>
          </a:p>
          <a:p>
            <a:pPr>
              <a:buClr>
                <a:schemeClr val="bg1"/>
              </a:buClr>
            </a:pPr>
            <a:endParaRPr lang="en-US" sz="1600" dirty="0">
              <a:solidFill>
                <a:schemeClr val="bg1"/>
              </a:solidFill>
            </a:endParaRPr>
          </a:p>
        </p:txBody>
      </p:sp>
      <p:sp>
        <p:nvSpPr>
          <p:cNvPr id="5" name="Content Placeholder 2">
            <a:extLst>
              <a:ext uri="{FF2B5EF4-FFF2-40B4-BE49-F238E27FC236}">
                <a16:creationId xmlns:a16="http://schemas.microsoft.com/office/drawing/2014/main" id="{EAD0DB56-A560-4DA7-AE54-DA2094D9A704}"/>
              </a:ext>
            </a:extLst>
          </p:cNvPr>
          <p:cNvSpPr txBox="1">
            <a:spLocks/>
          </p:cNvSpPr>
          <p:nvPr/>
        </p:nvSpPr>
        <p:spPr>
          <a:xfrm>
            <a:off x="6389086" y="1291361"/>
            <a:ext cx="5468218" cy="4718628"/>
          </a:xfrm>
          <a:prstGeom prst="rect">
            <a:avLst/>
          </a:prstGeom>
          <a:solidFill>
            <a:srgbClr val="B3181F"/>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Clr>
                <a:schemeClr val="bg1"/>
              </a:buClr>
              <a:buFont typeface="+mj-lt"/>
              <a:buAutoNum type="arabicPeriod" startAt="11"/>
            </a:pPr>
            <a:endParaRPr lang="en-US" sz="500" dirty="0">
              <a:solidFill>
                <a:srgbClr val="FFC000"/>
              </a:solidFill>
            </a:endParaRPr>
          </a:p>
          <a:p>
            <a:pPr marL="342900" indent="-342900">
              <a:spcBef>
                <a:spcPts val="1200"/>
              </a:spcBef>
              <a:buClr>
                <a:schemeClr val="bg1"/>
              </a:buClr>
              <a:buFont typeface="+mj-lt"/>
              <a:buAutoNum type="arabicPeriod" startAt="11"/>
            </a:pPr>
            <a:r>
              <a:rPr lang="en-US" sz="1400" dirty="0">
                <a:solidFill>
                  <a:schemeClr val="accent6">
                    <a:lumMod val="40000"/>
                    <a:lumOff val="60000"/>
                  </a:schemeClr>
                </a:solidFill>
              </a:rPr>
              <a:t>Offloading a software management campaign targeting a set of devices from an application to service layer </a:t>
            </a:r>
            <a:r>
              <a:rPr lang="en-US" sz="900" dirty="0">
                <a:solidFill>
                  <a:schemeClr val="accent6">
                    <a:lumMod val="40000"/>
                    <a:lumOff val="60000"/>
                  </a:schemeClr>
                </a:solidFill>
              </a:rPr>
              <a:t>[&lt;</a:t>
            </a:r>
            <a:r>
              <a:rPr lang="en-US" sz="900" dirty="0" err="1">
                <a:solidFill>
                  <a:schemeClr val="accent6">
                    <a:lumMod val="40000"/>
                    <a:lumOff val="60000"/>
                  </a:schemeClr>
                </a:solidFill>
              </a:rPr>
              <a:t>softwareCampaign</a:t>
            </a:r>
            <a:r>
              <a:rPr lang="en-US" sz="900" dirty="0">
                <a:solidFill>
                  <a:schemeClr val="accent6">
                    <a:lumMod val="40000"/>
                    <a:lumOff val="60000"/>
                  </a:schemeClr>
                </a:solidFill>
              </a:rPr>
              <a:t>&gt;, &lt;</a:t>
            </a:r>
            <a:r>
              <a:rPr lang="en-US" sz="900" dirty="0" err="1">
                <a:solidFill>
                  <a:schemeClr val="accent6">
                    <a:lumMod val="40000"/>
                    <a:lumOff val="60000"/>
                  </a:schemeClr>
                </a:solidFill>
              </a:rPr>
              <a:t>mgmtObj</a:t>
            </a:r>
            <a:r>
              <a:rPr lang="en-US" sz="900" dirty="0">
                <a:solidFill>
                  <a:schemeClr val="accent6">
                    <a:lumMod val="40000"/>
                    <a:lumOff val="60000"/>
                  </a:schemeClr>
                </a:solidFill>
              </a:rPr>
              <a:t>&gt;]</a:t>
            </a:r>
          </a:p>
          <a:p>
            <a:pPr marL="342900" indent="-342900">
              <a:spcBef>
                <a:spcPts val="1200"/>
              </a:spcBef>
              <a:buClr>
                <a:schemeClr val="bg1"/>
              </a:buClr>
              <a:buFont typeface="+mj-lt"/>
              <a:buAutoNum type="arabicPeriod" startAt="11"/>
            </a:pPr>
            <a:r>
              <a:rPr lang="en-US" sz="1400" dirty="0">
                <a:solidFill>
                  <a:schemeClr val="accent6">
                    <a:lumMod val="40000"/>
                    <a:lumOff val="60000"/>
                  </a:schemeClr>
                </a:solidFill>
              </a:rPr>
              <a:t>Managing network connectivity used to communicate with devices </a:t>
            </a:r>
            <a:r>
              <a:rPr lang="en-US" sz="1100" dirty="0">
                <a:solidFill>
                  <a:schemeClr val="accent6">
                    <a:lumMod val="40000"/>
                    <a:lumOff val="60000"/>
                  </a:schemeClr>
                </a:solidFill>
              </a:rPr>
              <a:t>[CMDH]</a:t>
            </a:r>
          </a:p>
          <a:p>
            <a:pPr marL="342900" indent="-342900">
              <a:buClr>
                <a:schemeClr val="bg1"/>
              </a:buClr>
              <a:buFont typeface="+mj-lt"/>
              <a:buAutoNum type="arabicPeriod" startAt="11"/>
            </a:pPr>
            <a:r>
              <a:rPr lang="en-US" sz="1400" dirty="0">
                <a:solidFill>
                  <a:schemeClr val="accent6">
                    <a:lumMod val="40000"/>
                    <a:lumOff val="60000"/>
                  </a:schemeClr>
                </a:solidFill>
              </a:rPr>
              <a:t>Assist with managing congestion in underlying network transports </a:t>
            </a:r>
            <a:r>
              <a:rPr lang="en-US" sz="1100" dirty="0">
                <a:solidFill>
                  <a:schemeClr val="accent6">
                    <a:lumMod val="40000"/>
                    <a:lumOff val="60000"/>
                  </a:schemeClr>
                </a:solidFill>
              </a:rPr>
              <a:t>[&lt;</a:t>
            </a:r>
            <a:r>
              <a:rPr lang="en-US" sz="1100" dirty="0" err="1">
                <a:solidFill>
                  <a:schemeClr val="accent6">
                    <a:lumMod val="40000"/>
                    <a:lumOff val="60000"/>
                  </a:schemeClr>
                </a:solidFill>
              </a:rPr>
              <a:t>nwMonitoringRequest</a:t>
            </a:r>
            <a:r>
              <a:rPr lang="en-US" sz="1100" dirty="0">
                <a:solidFill>
                  <a:schemeClr val="accent6">
                    <a:lumMod val="40000"/>
                    <a:lumOff val="60000"/>
                  </a:schemeClr>
                </a:solidFill>
              </a:rPr>
              <a:t>&gt;]</a:t>
            </a:r>
            <a:endParaRPr lang="en-US" sz="1400" dirty="0">
              <a:solidFill>
                <a:schemeClr val="accent6">
                  <a:lumMod val="40000"/>
                  <a:lumOff val="60000"/>
                </a:schemeClr>
              </a:solidFill>
            </a:endParaRPr>
          </a:p>
          <a:p>
            <a:pPr marL="342900" indent="-342900">
              <a:buClr>
                <a:schemeClr val="bg1"/>
              </a:buClr>
              <a:buFont typeface="+mj-lt"/>
              <a:buAutoNum type="arabicPeriod" startAt="11"/>
            </a:pPr>
            <a:r>
              <a:rPr lang="en-US" sz="1400" dirty="0">
                <a:solidFill>
                  <a:schemeClr val="accent6">
                    <a:lumMod val="40000"/>
                    <a:lumOff val="60000"/>
                  </a:schemeClr>
                </a:solidFill>
              </a:rPr>
              <a:t>Offloading and managing data storage and brokering on behalf of devices and applications (e.g., storage, discovery, authorization, stats collection, charging of data) </a:t>
            </a:r>
            <a:r>
              <a:rPr lang="en-US" sz="1000" dirty="0">
                <a:solidFill>
                  <a:schemeClr val="accent6">
                    <a:lumMod val="40000"/>
                    <a:lumOff val="60000"/>
                  </a:schemeClr>
                </a:solidFill>
              </a:rPr>
              <a:t>[data management resources, &lt;</a:t>
            </a:r>
            <a:r>
              <a:rPr lang="en-US" sz="1000" dirty="0" err="1">
                <a:solidFill>
                  <a:schemeClr val="accent6">
                    <a:lumMod val="40000"/>
                    <a:lumOff val="60000"/>
                  </a:schemeClr>
                </a:solidFill>
              </a:rPr>
              <a:t>accessControlPolicy</a:t>
            </a:r>
            <a:r>
              <a:rPr lang="en-US" sz="1000" dirty="0">
                <a:solidFill>
                  <a:schemeClr val="accent6">
                    <a:lumMod val="40000"/>
                    <a:lumOff val="60000"/>
                  </a:schemeClr>
                </a:solidFill>
              </a:rPr>
              <a:t>&gt;, &lt;</a:t>
            </a:r>
            <a:r>
              <a:rPr lang="en-US" sz="1000" dirty="0" err="1">
                <a:solidFill>
                  <a:schemeClr val="accent6">
                    <a:lumMod val="40000"/>
                    <a:lumOff val="60000"/>
                  </a:schemeClr>
                </a:solidFill>
              </a:rPr>
              <a:t>statsConfig</a:t>
            </a:r>
            <a:r>
              <a:rPr lang="en-US" sz="1000" dirty="0">
                <a:solidFill>
                  <a:schemeClr val="accent6">
                    <a:lumMod val="40000"/>
                    <a:lumOff val="60000"/>
                  </a:schemeClr>
                </a:solidFill>
              </a:rPr>
              <a:t>&gt;, &lt;</a:t>
            </a:r>
            <a:r>
              <a:rPr lang="en-US" sz="1000" dirty="0" err="1">
                <a:solidFill>
                  <a:schemeClr val="accent6">
                    <a:lumMod val="40000"/>
                    <a:lumOff val="60000"/>
                  </a:schemeClr>
                </a:solidFill>
              </a:rPr>
              <a:t>eventConfig</a:t>
            </a:r>
            <a:r>
              <a:rPr lang="en-US" sz="1000" dirty="0">
                <a:solidFill>
                  <a:schemeClr val="accent6">
                    <a:lumMod val="40000"/>
                    <a:lumOff val="60000"/>
                  </a:schemeClr>
                </a:solidFill>
              </a:rPr>
              <a:t>&gt;, &lt;</a:t>
            </a:r>
            <a:r>
              <a:rPr lang="en-US" sz="1000" dirty="0" err="1">
                <a:solidFill>
                  <a:schemeClr val="accent6">
                    <a:lumMod val="40000"/>
                    <a:lumOff val="60000"/>
                  </a:schemeClr>
                </a:solidFill>
              </a:rPr>
              <a:t>statsCollect</a:t>
            </a:r>
            <a:r>
              <a:rPr lang="en-US" sz="1000" dirty="0">
                <a:solidFill>
                  <a:schemeClr val="accent6">
                    <a:lumMod val="40000"/>
                    <a:lumOff val="60000"/>
                  </a:schemeClr>
                </a:solidFill>
              </a:rPr>
              <a:t>&gt;]</a:t>
            </a:r>
          </a:p>
          <a:p>
            <a:pPr marL="342900" indent="-342900">
              <a:buClr>
                <a:schemeClr val="bg1"/>
              </a:buClr>
              <a:buFont typeface="+mj-lt"/>
              <a:buAutoNum type="arabicPeriod" startAt="11"/>
            </a:pPr>
            <a:r>
              <a:rPr lang="en-US" sz="1400" dirty="0">
                <a:solidFill>
                  <a:schemeClr val="accent6">
                    <a:lumMod val="40000"/>
                    <a:lumOff val="60000"/>
                  </a:schemeClr>
                </a:solidFill>
              </a:rPr>
              <a:t>Offloading the execution of individual requests from applications to service layer </a:t>
            </a:r>
            <a:r>
              <a:rPr lang="en-US" sz="900" dirty="0">
                <a:solidFill>
                  <a:schemeClr val="accent6">
                    <a:lumMod val="40000"/>
                    <a:lumOff val="60000"/>
                  </a:schemeClr>
                </a:solidFill>
              </a:rPr>
              <a:t>[&lt;</a:t>
            </a:r>
            <a:r>
              <a:rPr lang="en-US" sz="900" dirty="0" err="1">
                <a:solidFill>
                  <a:schemeClr val="accent6">
                    <a:lumMod val="40000"/>
                    <a:lumOff val="60000"/>
                  </a:schemeClr>
                </a:solidFill>
              </a:rPr>
              <a:t>mgmtCmd</a:t>
            </a:r>
            <a:r>
              <a:rPr lang="en-US" sz="900" dirty="0">
                <a:solidFill>
                  <a:schemeClr val="accent6">
                    <a:lumMod val="40000"/>
                    <a:lumOff val="60000"/>
                  </a:schemeClr>
                </a:solidFill>
              </a:rPr>
              <a:t>&gt;, &lt;action&gt;, &lt;dependency&gt;, &lt;</a:t>
            </a:r>
            <a:r>
              <a:rPr lang="en-US" sz="900" dirty="0" err="1">
                <a:solidFill>
                  <a:schemeClr val="accent6">
                    <a:lumMod val="40000"/>
                    <a:lumOff val="60000"/>
                  </a:schemeClr>
                </a:solidFill>
              </a:rPr>
              <a:t>transactionMgmt</a:t>
            </a:r>
            <a:r>
              <a:rPr lang="en-US" sz="900" dirty="0">
                <a:solidFill>
                  <a:schemeClr val="accent6">
                    <a:lumMod val="40000"/>
                    <a:lumOff val="60000"/>
                  </a:schemeClr>
                </a:solidFill>
              </a:rPr>
              <a:t>&gt;, &lt;transaction&gt;]</a:t>
            </a:r>
          </a:p>
          <a:p>
            <a:pPr marL="342900" indent="-342900">
              <a:buClr>
                <a:schemeClr val="bg1"/>
              </a:buClr>
              <a:buFont typeface="+mj-lt"/>
              <a:buAutoNum type="arabicPeriod" startAt="11"/>
            </a:pPr>
            <a:r>
              <a:rPr lang="en-US" sz="1400" dirty="0">
                <a:solidFill>
                  <a:schemeClr val="accent6">
                    <a:lumMod val="40000"/>
                    <a:lumOff val="60000"/>
                  </a:schemeClr>
                </a:solidFill>
              </a:rPr>
              <a:t>Offloading data analytics operations from devices and applications to service layer </a:t>
            </a:r>
            <a:r>
              <a:rPr lang="en-US" sz="900" dirty="0">
                <a:solidFill>
                  <a:schemeClr val="accent6">
                    <a:lumMod val="40000"/>
                    <a:lumOff val="60000"/>
                  </a:schemeClr>
                </a:solidFill>
              </a:rPr>
              <a:t>[&lt;</a:t>
            </a:r>
            <a:r>
              <a:rPr lang="en-US" sz="900" dirty="0" err="1">
                <a:solidFill>
                  <a:schemeClr val="accent6">
                    <a:lumMod val="40000"/>
                    <a:lumOff val="60000"/>
                  </a:schemeClr>
                </a:solidFill>
              </a:rPr>
              <a:t>timeSeries</a:t>
            </a:r>
            <a:r>
              <a:rPr lang="en-US" sz="900" dirty="0">
                <a:solidFill>
                  <a:schemeClr val="accent6">
                    <a:lumMod val="40000"/>
                    <a:lumOff val="60000"/>
                  </a:schemeClr>
                </a:solidFill>
              </a:rPr>
              <a:t>&gt;, &lt;</a:t>
            </a:r>
            <a:r>
              <a:rPr lang="en-US" sz="900" dirty="0" err="1">
                <a:solidFill>
                  <a:schemeClr val="accent6">
                    <a:lumMod val="40000"/>
                    <a:lumOff val="60000"/>
                  </a:schemeClr>
                </a:solidFill>
              </a:rPr>
              <a:t>timeSeriesInstance</a:t>
            </a:r>
            <a:r>
              <a:rPr lang="en-US" sz="900" dirty="0">
                <a:solidFill>
                  <a:schemeClr val="accent6">
                    <a:lumMod val="40000"/>
                    <a:lumOff val="60000"/>
                  </a:schemeClr>
                </a:solidFill>
              </a:rPr>
              <a:t>&gt;]</a:t>
            </a:r>
            <a:endParaRPr lang="en-US" sz="1400" dirty="0">
              <a:solidFill>
                <a:schemeClr val="accent6">
                  <a:lumMod val="40000"/>
                  <a:lumOff val="60000"/>
                </a:schemeClr>
              </a:solidFill>
            </a:endParaRPr>
          </a:p>
          <a:p>
            <a:pPr marL="342900" indent="-342900">
              <a:buClr>
                <a:schemeClr val="bg1"/>
              </a:buClr>
              <a:buFont typeface="+mj-lt"/>
              <a:buAutoNum type="arabicPeriod" startAt="11"/>
            </a:pPr>
            <a:r>
              <a:rPr lang="en-US" sz="1400" dirty="0">
                <a:solidFill>
                  <a:schemeClr val="accent6">
                    <a:lumMod val="40000"/>
                    <a:lumOff val="60000"/>
                  </a:schemeClr>
                </a:solidFill>
              </a:rPr>
              <a:t>Offloading semantic mashup operations from applications to service layer </a:t>
            </a:r>
            <a:r>
              <a:rPr lang="en-US" sz="900" dirty="0">
                <a:solidFill>
                  <a:schemeClr val="accent6">
                    <a:lumMod val="40000"/>
                    <a:lumOff val="60000"/>
                  </a:schemeClr>
                </a:solidFill>
              </a:rPr>
              <a:t>[&lt;</a:t>
            </a:r>
            <a:r>
              <a:rPr lang="en-US" sz="900" dirty="0" err="1">
                <a:solidFill>
                  <a:schemeClr val="accent6">
                    <a:lumMod val="40000"/>
                    <a:lumOff val="60000"/>
                  </a:schemeClr>
                </a:solidFill>
              </a:rPr>
              <a:t>semanticMashupJobProfile</a:t>
            </a:r>
            <a:r>
              <a:rPr lang="en-US" sz="900" dirty="0">
                <a:solidFill>
                  <a:schemeClr val="accent6">
                    <a:lumMod val="40000"/>
                    <a:lumOff val="60000"/>
                  </a:schemeClr>
                </a:solidFill>
              </a:rPr>
              <a:t>&gt;, &lt;</a:t>
            </a:r>
            <a:r>
              <a:rPr lang="en-US" sz="900" dirty="0" err="1">
                <a:solidFill>
                  <a:schemeClr val="accent6">
                    <a:lumMod val="40000"/>
                    <a:lumOff val="60000"/>
                  </a:schemeClr>
                </a:solidFill>
              </a:rPr>
              <a:t>semanticMashupInstance</a:t>
            </a:r>
            <a:r>
              <a:rPr lang="en-US" sz="900" dirty="0">
                <a:solidFill>
                  <a:schemeClr val="accent6">
                    <a:lumMod val="40000"/>
                    <a:lumOff val="60000"/>
                  </a:schemeClr>
                </a:solidFill>
              </a:rPr>
              <a:t>&gt;, &lt;</a:t>
            </a:r>
            <a:r>
              <a:rPr lang="en-US" sz="900" dirty="0" err="1">
                <a:solidFill>
                  <a:schemeClr val="accent6">
                    <a:lumMod val="40000"/>
                    <a:lumOff val="60000"/>
                  </a:schemeClr>
                </a:solidFill>
              </a:rPr>
              <a:t>semanticMashupResult</a:t>
            </a:r>
            <a:r>
              <a:rPr lang="en-US" sz="900" dirty="0">
                <a:solidFill>
                  <a:schemeClr val="accent6">
                    <a:lumMod val="40000"/>
                    <a:lumOff val="60000"/>
                  </a:schemeClr>
                </a:solidFill>
              </a:rPr>
              <a:t>&gt;]</a:t>
            </a:r>
            <a:endParaRPr lang="en-US" sz="1400" dirty="0">
              <a:solidFill>
                <a:schemeClr val="accent6">
                  <a:lumMod val="40000"/>
                  <a:lumOff val="60000"/>
                </a:schemeClr>
              </a:solidFill>
            </a:endParaRPr>
          </a:p>
          <a:p>
            <a:pPr marL="342900" indent="-342900">
              <a:buClr>
                <a:schemeClr val="bg1"/>
              </a:buClr>
              <a:buFont typeface="+mj-lt"/>
              <a:buAutoNum type="arabicPeriod" startAt="11"/>
            </a:pPr>
            <a:r>
              <a:rPr lang="en-US" sz="1400" dirty="0">
                <a:solidFill>
                  <a:schemeClr val="accent6">
                    <a:lumMod val="40000"/>
                    <a:lumOff val="60000"/>
                  </a:schemeClr>
                </a:solidFill>
              </a:rPr>
              <a:t>Offloading semantic reasoning operations from applications to service layer </a:t>
            </a:r>
            <a:r>
              <a:rPr lang="en-US" sz="900" dirty="0">
                <a:solidFill>
                  <a:schemeClr val="accent6">
                    <a:lumMod val="40000"/>
                    <a:lumOff val="60000"/>
                  </a:schemeClr>
                </a:solidFill>
              </a:rPr>
              <a:t>[&lt;</a:t>
            </a:r>
            <a:r>
              <a:rPr lang="en-US" sz="900" dirty="0" err="1">
                <a:solidFill>
                  <a:schemeClr val="accent6">
                    <a:lumMod val="40000"/>
                    <a:lumOff val="60000"/>
                  </a:schemeClr>
                </a:solidFill>
              </a:rPr>
              <a:t>reasoningRules</a:t>
            </a:r>
            <a:r>
              <a:rPr lang="en-US" sz="900" dirty="0">
                <a:solidFill>
                  <a:schemeClr val="accent6">
                    <a:lumMod val="40000"/>
                    <a:lumOff val="60000"/>
                  </a:schemeClr>
                </a:solidFill>
              </a:rPr>
              <a:t>&gt;, &lt;</a:t>
            </a:r>
            <a:r>
              <a:rPr lang="en-US" sz="900" dirty="0" err="1">
                <a:solidFill>
                  <a:schemeClr val="accent6">
                    <a:lumMod val="40000"/>
                    <a:lumOff val="60000"/>
                  </a:schemeClr>
                </a:solidFill>
              </a:rPr>
              <a:t>reasoningJobInstance</a:t>
            </a:r>
            <a:r>
              <a:rPr lang="en-US" sz="900" dirty="0">
                <a:solidFill>
                  <a:schemeClr val="accent6">
                    <a:lumMod val="40000"/>
                    <a:lumOff val="60000"/>
                  </a:schemeClr>
                </a:solidFill>
              </a:rPr>
              <a:t>&gt;]</a:t>
            </a:r>
            <a:endParaRPr lang="en-US" sz="1400" dirty="0">
              <a:solidFill>
                <a:schemeClr val="accent6">
                  <a:lumMod val="40000"/>
                  <a:lumOff val="60000"/>
                </a:schemeClr>
              </a:solidFill>
            </a:endParaRPr>
          </a:p>
          <a:p>
            <a:pPr marL="342900" indent="-342900">
              <a:buClr>
                <a:schemeClr val="bg1"/>
              </a:buClr>
              <a:buFont typeface="+mj-lt"/>
              <a:buAutoNum type="arabicPeriod" startAt="11"/>
            </a:pPr>
            <a:r>
              <a:rPr lang="en-US" sz="1400" dirty="0">
                <a:solidFill>
                  <a:schemeClr val="accent6">
                    <a:lumMod val="40000"/>
                    <a:lumOff val="60000"/>
                  </a:schemeClr>
                </a:solidFill>
              </a:rPr>
              <a:t>Sending requests to 3GPP devices using Non-IP Data Delivery (use of 3GPP control plane to deliver messages)</a:t>
            </a:r>
          </a:p>
          <a:p>
            <a:pPr marL="342900" indent="-342900">
              <a:buClr>
                <a:schemeClr val="bg1"/>
              </a:buClr>
              <a:buFont typeface="+mj-lt"/>
              <a:buAutoNum type="arabicPeriod" startAt="11"/>
            </a:pPr>
            <a:r>
              <a:rPr lang="en-US" sz="1400" dirty="0">
                <a:solidFill>
                  <a:schemeClr val="accent6">
                    <a:lumMod val="40000"/>
                    <a:lumOff val="60000"/>
                  </a:schemeClr>
                </a:solidFill>
              </a:rPr>
              <a:t>Detect network congestion and throttle messages to help alleviate congestion</a:t>
            </a:r>
          </a:p>
          <a:p>
            <a:pPr>
              <a:buClr>
                <a:schemeClr val="bg1"/>
              </a:buClr>
            </a:pPr>
            <a:endParaRPr lang="en-US" sz="1400" dirty="0">
              <a:solidFill>
                <a:srgbClr val="FFC000"/>
              </a:solidFill>
            </a:endParaRPr>
          </a:p>
          <a:p>
            <a:pPr>
              <a:buClr>
                <a:schemeClr val="bg1"/>
              </a:buClr>
            </a:pPr>
            <a:endParaRPr lang="en-US" sz="1400" dirty="0">
              <a:solidFill>
                <a:schemeClr val="bg1"/>
              </a:solidFill>
            </a:endParaRPr>
          </a:p>
        </p:txBody>
      </p:sp>
      <p:sp>
        <p:nvSpPr>
          <p:cNvPr id="7" name="TextBox 6">
            <a:extLst>
              <a:ext uri="{FF2B5EF4-FFF2-40B4-BE49-F238E27FC236}">
                <a16:creationId xmlns:a16="http://schemas.microsoft.com/office/drawing/2014/main" id="{1B7BDFC7-8E0D-4595-B909-2EE2AF85CD94}"/>
              </a:ext>
            </a:extLst>
          </p:cNvPr>
          <p:cNvSpPr txBox="1"/>
          <p:nvPr/>
        </p:nvSpPr>
        <p:spPr>
          <a:xfrm>
            <a:off x="334696" y="5943114"/>
            <a:ext cx="11085779" cy="369332"/>
          </a:xfrm>
          <a:prstGeom prst="rect">
            <a:avLst/>
          </a:prstGeom>
          <a:noFill/>
        </p:spPr>
        <p:txBody>
          <a:bodyPr wrap="square">
            <a:spAutoFit/>
          </a:bodyPr>
          <a:lstStyle/>
          <a:p>
            <a:pPr>
              <a:buClr>
                <a:schemeClr val="bg1"/>
              </a:buClr>
            </a:pPr>
            <a:r>
              <a:rPr lang="en-US" sz="1800" dirty="0">
                <a:solidFill>
                  <a:srgbClr val="FFC000"/>
                </a:solidFill>
              </a:rPr>
              <a:t>* Features that have been added to the slide deck but not yet been reviewed and discussed with SSC group members</a:t>
            </a:r>
          </a:p>
        </p:txBody>
      </p:sp>
      <p:sp>
        <p:nvSpPr>
          <p:cNvPr id="8" name="TextBox 7">
            <a:extLst>
              <a:ext uri="{FF2B5EF4-FFF2-40B4-BE49-F238E27FC236}">
                <a16:creationId xmlns:a16="http://schemas.microsoft.com/office/drawing/2014/main" id="{5095DD9B-C6B7-4E06-89B2-3E35E53053BB}"/>
              </a:ext>
            </a:extLst>
          </p:cNvPr>
          <p:cNvSpPr txBox="1"/>
          <p:nvPr/>
        </p:nvSpPr>
        <p:spPr>
          <a:xfrm>
            <a:off x="334696" y="6175405"/>
            <a:ext cx="11085779" cy="369332"/>
          </a:xfrm>
          <a:prstGeom prst="rect">
            <a:avLst/>
          </a:prstGeom>
          <a:noFill/>
        </p:spPr>
        <p:txBody>
          <a:bodyPr wrap="square">
            <a:spAutoFit/>
          </a:bodyPr>
          <a:lstStyle/>
          <a:p>
            <a:pPr>
              <a:buClr>
                <a:schemeClr val="bg1"/>
              </a:buClr>
            </a:pPr>
            <a:r>
              <a:rPr lang="en-US" sz="1800" dirty="0">
                <a:solidFill>
                  <a:srgbClr val="00B0F0"/>
                </a:solidFill>
              </a:rPr>
              <a:t>* </a:t>
            </a:r>
            <a:r>
              <a:rPr lang="en-US" sz="1800" dirty="0">
                <a:solidFill>
                  <a:schemeClr val="accent6">
                    <a:lumMod val="40000"/>
                    <a:lumOff val="60000"/>
                  </a:schemeClr>
                </a:solidFill>
              </a:rPr>
              <a:t>Features that still need to be added to the slide deck</a:t>
            </a:r>
          </a:p>
        </p:txBody>
      </p:sp>
    </p:spTree>
    <p:extLst>
      <p:ext uri="{BB962C8B-B14F-4D97-AF65-F5344CB8AC3E}">
        <p14:creationId xmlns:p14="http://schemas.microsoft.com/office/powerpoint/2010/main" val="292241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3" y="-15248"/>
            <a:ext cx="9901518" cy="1325563"/>
          </a:xfrm>
        </p:spPr>
        <p:txBody>
          <a:bodyPr>
            <a:normAutofit/>
          </a:bodyPr>
          <a:lstStyle/>
          <a:p>
            <a:r>
              <a:rPr lang="en-US" sz="3600" b="1" dirty="0">
                <a:solidFill>
                  <a:srgbClr val="C00000"/>
                </a:solidFill>
              </a:rPr>
              <a:t>1. Streamlining IoT message </a:t>
            </a:r>
            <a:r>
              <a:rPr lang="en-US" sz="3600" dirty="0">
                <a:solidFill>
                  <a:srgbClr val="C00000"/>
                </a:solidFill>
              </a:rPr>
              <a:t>s</a:t>
            </a:r>
            <a:r>
              <a:rPr lang="en-US" sz="3600" b="1" dirty="0">
                <a:solidFill>
                  <a:srgbClr val="C00000"/>
                </a:solidFill>
              </a:rPr>
              <a:t>izes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052671" y="234730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4368546" y="2472310"/>
            <a:ext cx="859236" cy="61221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3121892" y="1208099"/>
            <a:ext cx="6317674" cy="1264211"/>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Feature: A message profile is used to reduce the size of messages IoT devices transmit and receive. Message profile is used by service layer to </a:t>
            </a:r>
            <a:r>
              <a:rPr lang="en-US" sz="1100" b="1" dirty="0">
                <a:solidFill>
                  <a:schemeClr val="bg1"/>
                </a:solidFill>
              </a:rPr>
              <a:t>enrich message with additional metadata </a:t>
            </a:r>
            <a:r>
              <a:rPr lang="en-US" sz="1100" b="1" dirty="0">
                <a:solidFill>
                  <a:schemeClr val="bg1"/>
                </a:solidFill>
                <a:latin typeface="Arial" panose="020B0604020202020204"/>
              </a:rPr>
              <a:t>after message is received from a device (e.g., static information elements in messages).</a:t>
            </a:r>
          </a:p>
          <a:p>
            <a:endParaRPr lang="en-US" sz="1100" b="1" dirty="0">
              <a:solidFill>
                <a:schemeClr val="bg1"/>
              </a:solidFill>
              <a:latin typeface="Arial" panose="020B0604020202020204"/>
            </a:endParaRPr>
          </a:p>
          <a:p>
            <a:r>
              <a:rPr lang="en-US" sz="1100" b="1" dirty="0">
                <a:solidFill>
                  <a:schemeClr val="bg1"/>
                </a:solidFill>
                <a:latin typeface="Arial" panose="020B0604020202020204"/>
              </a:rPr>
              <a:t>Sustainability Impact: Size of messages transmitted and received by devices can be reduced. Results in reduced energy </a:t>
            </a:r>
            <a:r>
              <a:rPr lang="en-US" sz="1100" b="1" dirty="0">
                <a:solidFill>
                  <a:schemeClr val="bg1"/>
                </a:solidFill>
              </a:rPr>
              <a:t>consumption by </a:t>
            </a:r>
            <a:r>
              <a:rPr lang="en-US" sz="1100" b="1" dirty="0">
                <a:solidFill>
                  <a:schemeClr val="bg1"/>
                </a:solidFill>
                <a:latin typeface="Arial" panose="020B0604020202020204"/>
              </a:rPr>
              <a:t>devices and reduced load on networks without sacrificing useful information within messages.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a:off x="7642148" y="2450379"/>
            <a:ext cx="33254" cy="634143"/>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09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2156394" y="3259047"/>
            <a:ext cx="2879609" cy="1173569"/>
          </a:xfrm>
          <a:prstGeom prst="wedgeRoundRectCallout">
            <a:avLst>
              <a:gd name="adj1" fmla="val 106244"/>
              <a:gd name="adj2" fmla="val 77974"/>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endParaRPr>
          </a:p>
        </p:txBody>
      </p:sp>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230910" y="0"/>
            <a:ext cx="10076872" cy="1173570"/>
          </a:xfrm>
        </p:spPr>
        <p:txBody>
          <a:bodyPr>
            <a:noAutofit/>
          </a:bodyPr>
          <a:lstStyle/>
          <a:p>
            <a:pPr algn="ctr"/>
            <a:r>
              <a:rPr lang="en-US" sz="3600" dirty="0"/>
              <a:t>1. </a:t>
            </a:r>
            <a:r>
              <a:rPr lang="en-US" sz="3600" b="1" dirty="0">
                <a:solidFill>
                  <a:srgbClr val="C00000"/>
                </a:solidFill>
              </a:rPr>
              <a:t>Streamlining IoT message </a:t>
            </a:r>
            <a:r>
              <a:rPr lang="en-US" sz="3600" dirty="0">
                <a:solidFill>
                  <a:srgbClr val="C00000"/>
                </a:solidFill>
              </a:rPr>
              <a:t>s</a:t>
            </a:r>
            <a:r>
              <a:rPr lang="en-US" sz="3600" b="1" dirty="0">
                <a:solidFill>
                  <a:srgbClr val="C00000"/>
                </a:solidFill>
              </a:rPr>
              <a:t>izes</a:t>
            </a:r>
            <a:endParaRPr lang="en-US" sz="3600" dirty="0"/>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042358" y="3693791"/>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131B42-8FBF-4C17-8449-18899638A632}"/>
              </a:ext>
            </a:extLst>
          </p:cNvPr>
          <p:cNvCxnSpPr/>
          <p:nvPr/>
        </p:nvCxnSpPr>
        <p:spPr>
          <a:xfrm flipH="1">
            <a:off x="6374052" y="407197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4A688D4-3142-423E-9959-34076F8D4D44}"/>
              </a:ext>
            </a:extLst>
          </p:cNvPr>
          <p:cNvSpPr/>
          <p:nvPr/>
        </p:nvSpPr>
        <p:spPr bwMode="auto">
          <a:xfrm>
            <a:off x="6598951" y="3940931"/>
            <a:ext cx="3215144" cy="12620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primitiveProfile</a:t>
            </a:r>
            <a:endParaRPr lang="de-DE" altLang="ko-KR" sz="1400" dirty="0">
              <a:solidFill>
                <a:srgbClr val="FFFFFF"/>
              </a:solidFill>
              <a:ea typeface="Gulim" pitchFamily="34" charset="-127"/>
            </a:endParaRPr>
          </a:p>
          <a:p>
            <a:pPr marL="285750">
              <a:buFont typeface="Arial" panose="020B0604020202020204" pitchFamily="34" charset="0"/>
              <a:buChar char="•"/>
              <a:defRPr/>
            </a:pPr>
            <a:r>
              <a:rPr lang="en-GB" altLang="ko-KR" sz="1200" dirty="0">
                <a:solidFill>
                  <a:srgbClr val="FFFFFF"/>
                </a:solidFill>
                <a:ea typeface="Gulim" pitchFamily="34" charset="-127"/>
              </a:rPr>
              <a:t> </a:t>
            </a:r>
            <a:r>
              <a:rPr lang="en-GB" altLang="ko-KR" sz="1200" i="1" dirty="0" err="1">
                <a:solidFill>
                  <a:srgbClr val="FFFFFF"/>
                </a:solidFill>
                <a:ea typeface="Gulim" pitchFamily="34" charset="-127"/>
              </a:rPr>
              <a:t>resourceTypes</a:t>
            </a:r>
            <a:r>
              <a:rPr lang="en-GB" altLang="ko-KR" sz="1200" i="1" dirty="0">
                <a:solidFill>
                  <a:srgbClr val="FFFFFF"/>
                </a:solidFill>
                <a:ea typeface="Gulim" pitchFamily="34" charset="-127"/>
              </a:rPr>
              <a:t> = </a:t>
            </a:r>
            <a:r>
              <a:rPr lang="en-GB" altLang="ko-KR" sz="1200" i="1" dirty="0" err="1">
                <a:solidFill>
                  <a:srgbClr val="FFFFFF"/>
                </a:solidFill>
                <a:ea typeface="Gulim" pitchFamily="34" charset="-127"/>
              </a:rPr>
              <a:t>contentInstance</a:t>
            </a:r>
            <a:endParaRPr lang="en-GB" altLang="ko-KR" sz="1200" i="1" dirty="0">
              <a:solidFill>
                <a:srgbClr val="FFFFFF"/>
              </a:solidFill>
              <a:ea typeface="Gulim" pitchFamily="34" charset="-127"/>
            </a:endParaRPr>
          </a:p>
          <a:p>
            <a:pPr marL="285750">
              <a:buFont typeface="Arial" panose="020B0604020202020204" pitchFamily="34" charset="0"/>
              <a:buChar char="•"/>
              <a:defRPr/>
            </a:pPr>
            <a:r>
              <a:rPr lang="en-GB" altLang="ko-KR" sz="1200" i="1" dirty="0">
                <a:solidFill>
                  <a:srgbClr val="FFFFFF"/>
                </a:solidFill>
                <a:ea typeface="Gulim" pitchFamily="34" charset="-127"/>
              </a:rPr>
              <a:t> operations = CREATE</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00"/>
                </a:solidFill>
                <a:ea typeface="Gulim" pitchFamily="34" charset="-127"/>
              </a:rPr>
              <a:t>additions = </a:t>
            </a:r>
          </a:p>
          <a:p>
            <a:pPr marL="285750">
              <a:defRPr/>
            </a:pPr>
            <a:r>
              <a:rPr lang="en-GB" altLang="ko-KR" sz="1200" b="1" i="1" dirty="0">
                <a:solidFill>
                  <a:srgbClr val="FFFF00"/>
                </a:solidFill>
                <a:ea typeface="Gulim" pitchFamily="34" charset="-127"/>
              </a:rPr>
              <a:t>	labels=temperature, </a:t>
            </a:r>
          </a:p>
          <a:p>
            <a:pPr marL="285750">
              <a:defRPr/>
            </a:pPr>
            <a:r>
              <a:rPr lang="en-GB" altLang="ko-KR" sz="1200" b="1" i="1" dirty="0">
                <a:solidFill>
                  <a:srgbClr val="FFFF00"/>
                </a:solidFill>
                <a:ea typeface="Gulim" pitchFamily="34" charset="-127"/>
              </a:rPr>
              <a:t>	creator=AE-1,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=application/xml:1 …</a:t>
            </a:r>
          </a:p>
        </p:txBody>
      </p:sp>
      <p:sp>
        <p:nvSpPr>
          <p:cNvPr id="26" name="Rectangle 25">
            <a:extLst>
              <a:ext uri="{FF2B5EF4-FFF2-40B4-BE49-F238E27FC236}">
                <a16:creationId xmlns:a16="http://schemas.microsoft.com/office/drawing/2014/main" id="{57DC3C5D-FC4D-4553-9184-68BB692D0B57}"/>
              </a:ext>
            </a:extLst>
          </p:cNvPr>
          <p:cNvSpPr/>
          <p:nvPr/>
        </p:nvSpPr>
        <p:spPr bwMode="auto">
          <a:xfrm>
            <a:off x="5993780" y="3593035"/>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746661" y="3503355"/>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746662" y="374627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8A509A1-E148-4B4A-980C-54453CE71416}"/>
              </a:ext>
            </a:extLst>
          </p:cNvPr>
          <p:cNvSpPr/>
          <p:nvPr/>
        </p:nvSpPr>
        <p:spPr bwMode="auto">
          <a:xfrm>
            <a:off x="5193680" y="3209614"/>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2236917" y="2001791"/>
            <a:ext cx="3112775" cy="461665"/>
          </a:xfrm>
          <a:prstGeom prst="rect">
            <a:avLst/>
          </a:prstGeom>
        </p:spPr>
        <p:txBody>
          <a:bodyPr wrap="none">
            <a:spAutoFit/>
          </a:bodyPr>
          <a:lstStyle/>
          <a:p>
            <a:pPr algn="ctr"/>
            <a:r>
              <a:rPr lang="en-US" sz="1200" b="1" dirty="0">
                <a:solidFill>
                  <a:srgbClr val="C00000"/>
                </a:solidFill>
              </a:rPr>
              <a:t>1) Request to create </a:t>
            </a:r>
            <a:r>
              <a:rPr lang="en-US" sz="1200" b="1" dirty="0" err="1">
                <a:solidFill>
                  <a:srgbClr val="C00000"/>
                </a:solidFill>
              </a:rPr>
              <a:t>contentInstance</a:t>
            </a:r>
            <a:r>
              <a:rPr lang="en-US" sz="1200" b="1" dirty="0">
                <a:solidFill>
                  <a:srgbClr val="C00000"/>
                </a:solidFill>
              </a:rPr>
              <a:t> resource</a:t>
            </a:r>
          </a:p>
          <a:p>
            <a:pPr algn="ctr"/>
            <a:r>
              <a:rPr lang="en-US" sz="1200" b="1" dirty="0">
                <a:solidFill>
                  <a:srgbClr val="C00000"/>
                </a:solidFill>
              </a:rPr>
              <a:t>[</a:t>
            </a:r>
            <a:r>
              <a:rPr lang="en-US" sz="1200" b="1" dirty="0">
                <a:solidFill>
                  <a:srgbClr val="C00000"/>
                </a:solidFill>
                <a:highlight>
                  <a:srgbClr val="FFFF00"/>
                </a:highlight>
              </a:rPr>
              <a:t>content = 32</a:t>
            </a:r>
            <a:r>
              <a:rPr lang="en-US" sz="1200" b="1" dirty="0">
                <a:solidFill>
                  <a:srgbClr val="C00000"/>
                </a:solidFill>
              </a:rPr>
              <a:t>]</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357673" y="2938622"/>
            <a:ext cx="207732" cy="434610"/>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075658" y="2960799"/>
            <a:ext cx="3040391" cy="2660761"/>
          </a:xfrm>
          <a:prstGeom prst="wedgeRoundRectCallout">
            <a:avLst>
              <a:gd name="adj1" fmla="val 59776"/>
              <a:gd name="adj2" fmla="val -6150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2) CSE uses </a:t>
            </a:r>
            <a:r>
              <a:rPr lang="en-US" sz="1200" b="1" dirty="0" err="1">
                <a:solidFill>
                  <a:schemeClr val="bg1"/>
                </a:solidFill>
              </a:rPr>
              <a:t>primitiveProfile</a:t>
            </a:r>
            <a:r>
              <a:rPr lang="en-US" sz="1200" b="1" dirty="0">
                <a:solidFill>
                  <a:schemeClr val="bg1"/>
                </a:solidFill>
              </a:rPr>
              <a:t> to add additional useful metadata to message.</a:t>
            </a:r>
          </a:p>
          <a:p>
            <a:endParaRPr lang="en-US" sz="1200" b="1" dirty="0">
              <a:solidFill>
                <a:schemeClr val="bg1"/>
              </a:solidFill>
            </a:endParaRPr>
          </a:p>
          <a:p>
            <a:r>
              <a:rPr lang="en-US" sz="1200" b="1" dirty="0">
                <a:solidFill>
                  <a:schemeClr val="bg1"/>
                </a:solidFill>
              </a:rPr>
              <a:t>A </a:t>
            </a:r>
            <a:r>
              <a:rPr lang="en-US" sz="1200" b="1" dirty="0" err="1">
                <a:solidFill>
                  <a:schemeClr val="bg1"/>
                </a:solidFill>
              </a:rPr>
              <a:t>primitiveProfile</a:t>
            </a:r>
            <a:r>
              <a:rPr lang="en-US" sz="1200" b="1" dirty="0">
                <a:solidFill>
                  <a:schemeClr val="bg1"/>
                </a:solidFill>
              </a:rPr>
              <a:t> is used by a CSE to add, modify and delete attributes of messages flowing to/from constrained IoT devices.  This helps minimize size of messages without sacrificing useful info needed by apps interacting with these devices  </a:t>
            </a:r>
          </a:p>
          <a:p>
            <a:endParaRPr lang="en-US" sz="1200" b="1" dirty="0">
              <a:solidFill>
                <a:schemeClr val="bg1"/>
              </a:solidFill>
            </a:endParaRPr>
          </a:p>
        </p:txBody>
      </p:sp>
      <p:sp>
        <p:nvSpPr>
          <p:cNvPr id="46" name="Rectangle 45">
            <a:extLst>
              <a:ext uri="{FF2B5EF4-FFF2-40B4-BE49-F238E27FC236}">
                <a16:creationId xmlns:a16="http://schemas.microsoft.com/office/drawing/2014/main" id="{6E9E7FB9-D19E-4414-86B9-1209478F25A7}"/>
              </a:ext>
            </a:extLst>
          </p:cNvPr>
          <p:cNvSpPr/>
          <p:nvPr/>
        </p:nvSpPr>
        <p:spPr>
          <a:xfrm>
            <a:off x="7130671" y="1705905"/>
            <a:ext cx="2660985" cy="276999"/>
          </a:xfrm>
          <a:prstGeom prst="rect">
            <a:avLst/>
          </a:prstGeom>
        </p:spPr>
        <p:txBody>
          <a:bodyPr wrap="none">
            <a:spAutoFit/>
          </a:bodyPr>
          <a:lstStyle/>
          <a:p>
            <a:pPr algn="ctr"/>
            <a:r>
              <a:rPr lang="en-US" sz="1200" b="1" dirty="0">
                <a:solidFill>
                  <a:srgbClr val="C00000"/>
                </a:solidFill>
              </a:rPr>
              <a:t>3) Request to Retrieve </a:t>
            </a:r>
            <a:r>
              <a:rPr lang="en-US" sz="1200" b="1" dirty="0" err="1">
                <a:solidFill>
                  <a:srgbClr val="C00000"/>
                </a:solidFill>
              </a:rPr>
              <a:t>contentInstance</a:t>
            </a:r>
            <a:endParaRPr lang="en-US" sz="1200" b="1" dirty="0">
              <a:solidFill>
                <a:srgbClr val="C00000"/>
              </a:solidFill>
            </a:endParaRPr>
          </a:p>
        </p:txBody>
      </p:sp>
      <p:sp>
        <p:nvSpPr>
          <p:cNvPr id="48" name="Speech Bubble: Rectangle with Corners Rounded 47">
            <a:extLst>
              <a:ext uri="{FF2B5EF4-FFF2-40B4-BE49-F238E27FC236}">
                <a16:creationId xmlns:a16="http://schemas.microsoft.com/office/drawing/2014/main" id="{7EB98A36-D257-4D73-BEC3-D8220592E311}"/>
              </a:ext>
            </a:extLst>
          </p:cNvPr>
          <p:cNvSpPr/>
          <p:nvPr/>
        </p:nvSpPr>
        <p:spPr>
          <a:xfrm>
            <a:off x="7324437" y="3026709"/>
            <a:ext cx="2802544" cy="502224"/>
          </a:xfrm>
          <a:prstGeom prst="wedgeRoundRectCallout">
            <a:avLst>
              <a:gd name="adj1" fmla="val -39958"/>
              <a:gd name="adj2" fmla="val -1093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Rich set of information needed by AE-2 included in response</a:t>
            </a: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734304" y="2122036"/>
            <a:ext cx="3215144" cy="646331"/>
          </a:xfrm>
          <a:prstGeom prst="rect">
            <a:avLst/>
          </a:prstGeom>
        </p:spPr>
        <p:txBody>
          <a:bodyPr wrap="square">
            <a:spAutoFit/>
          </a:bodyPr>
          <a:lstStyle/>
          <a:p>
            <a:pPr algn="ctr"/>
            <a:r>
              <a:rPr lang="en-US" sz="1200" b="1" dirty="0">
                <a:solidFill>
                  <a:srgbClr val="C00000"/>
                </a:solidFill>
              </a:rPr>
              <a:t>4) Response</a:t>
            </a:r>
          </a:p>
          <a:p>
            <a:pPr algn="ctr"/>
            <a:r>
              <a:rPr lang="en-US" sz="1200" b="1" dirty="0">
                <a:solidFill>
                  <a:srgbClr val="C00000"/>
                </a:solidFill>
              </a:rPr>
              <a:t>[</a:t>
            </a:r>
            <a:r>
              <a:rPr lang="it-IT" sz="1200" b="1" dirty="0">
                <a:solidFill>
                  <a:srgbClr val="C00000"/>
                </a:solidFill>
                <a:highlight>
                  <a:srgbClr val="FFFF00"/>
                </a:highlight>
              </a:rPr>
              <a:t>labels = temperature, creator =  AE-1,</a:t>
            </a:r>
          </a:p>
          <a:p>
            <a:pPr algn="ctr"/>
            <a:r>
              <a:rPr lang="it-IT" sz="1200" b="1" dirty="0">
                <a:solidFill>
                  <a:srgbClr val="C00000"/>
                </a:solidFill>
                <a:highlight>
                  <a:srgbClr val="FFFF00"/>
                </a:highlight>
              </a:rPr>
              <a:t> contentInfo = application/xml:1, content=32</a:t>
            </a:r>
            <a:r>
              <a:rPr lang="it-IT" sz="1200" b="1" dirty="0">
                <a:solidFill>
                  <a:srgbClr val="C00000"/>
                </a:solidFill>
              </a:rPr>
              <a:t>]</a:t>
            </a:r>
          </a:p>
        </p:txBody>
      </p:sp>
      <p:pic>
        <p:nvPicPr>
          <p:cNvPr id="52" name="Picture 51">
            <a:extLst>
              <a:ext uri="{FF2B5EF4-FFF2-40B4-BE49-F238E27FC236}">
                <a16:creationId xmlns:a16="http://schemas.microsoft.com/office/drawing/2014/main" id="{BD701150-4E63-43A0-B35A-70CBE58D2B9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33361" y="3123193"/>
            <a:ext cx="291917" cy="298915"/>
          </a:xfrm>
          <a:prstGeom prst="rect">
            <a:avLst/>
          </a:prstGeom>
        </p:spPr>
      </p:pic>
      <p:sp>
        <p:nvSpPr>
          <p:cNvPr id="53" name="Speech Bubble: Rectangle with Corners Rounded 52">
            <a:extLst>
              <a:ext uri="{FF2B5EF4-FFF2-40B4-BE49-F238E27FC236}">
                <a16:creationId xmlns:a16="http://schemas.microsoft.com/office/drawing/2014/main" id="{AA75AB67-0B76-4AD2-A912-21B1444B084F}"/>
              </a:ext>
            </a:extLst>
          </p:cNvPr>
          <p:cNvSpPr/>
          <p:nvPr/>
        </p:nvSpPr>
        <p:spPr>
          <a:xfrm>
            <a:off x="2277071" y="1293867"/>
            <a:ext cx="2997066" cy="623705"/>
          </a:xfrm>
          <a:prstGeom prst="wedgeRoundRectCallout">
            <a:avLst>
              <a:gd name="adj1" fmla="val 5694"/>
              <a:gd name="adj2" fmla="val 705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1) Only bare minimal amount of info needed in request (i.e., just the sensor reading)</a:t>
            </a: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44925" y="3194737"/>
            <a:ext cx="291917" cy="298915"/>
          </a:xfrm>
          <a:prstGeom prst="rect">
            <a:avLst/>
          </a:prstGeom>
        </p:spPr>
      </p:pic>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368423" y="3871480"/>
            <a:ext cx="4763" cy="151657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368423" y="53880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598951" y="5255362"/>
            <a:ext cx="1447775"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endParaRPr lang="de-DE" altLang="ko-KR" sz="1400" dirty="0">
              <a:solidFill>
                <a:srgbClr val="FFFFFF"/>
              </a:solidFill>
              <a:ea typeface="Gulim" pitchFamily="34" charset="-127"/>
            </a:endParaRPr>
          </a:p>
        </p:txBody>
      </p:sp>
      <p:sp>
        <p:nvSpPr>
          <p:cNvPr id="63" name="Rectangle 62">
            <a:extLst>
              <a:ext uri="{FF2B5EF4-FFF2-40B4-BE49-F238E27FC236}">
                <a16:creationId xmlns:a16="http://schemas.microsoft.com/office/drawing/2014/main" id="{7D4866C4-3C3F-4C13-8447-FCA7147CB7E2}"/>
              </a:ext>
            </a:extLst>
          </p:cNvPr>
          <p:cNvSpPr/>
          <p:nvPr/>
        </p:nvSpPr>
        <p:spPr bwMode="auto">
          <a:xfrm>
            <a:off x="7068510" y="5583364"/>
            <a:ext cx="3613771" cy="91055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dirty="0">
                <a:solidFill>
                  <a:srgbClr val="FFFF00"/>
                </a:solidFill>
                <a:ea typeface="Gulim" pitchFamily="34" charset="-127"/>
              </a:rPr>
              <a:t> </a:t>
            </a:r>
            <a:r>
              <a:rPr lang="en-GB" altLang="ko-KR" sz="1200" b="1" i="1" dirty="0">
                <a:solidFill>
                  <a:srgbClr val="FFFF00"/>
                </a:solidFill>
                <a:ea typeface="Gulim" pitchFamily="34" charset="-127"/>
              </a:rPr>
              <a:t>labels = temperature</a:t>
            </a:r>
          </a:p>
          <a:p>
            <a:pPr marL="285750">
              <a:buFont typeface="Arial" panose="020B0604020202020204" pitchFamily="34" charset="0"/>
              <a:buChar char="•"/>
              <a:defRPr/>
            </a:pPr>
            <a:r>
              <a:rPr lang="en-GB" altLang="ko-KR" sz="1200" b="1" i="1" dirty="0">
                <a:solidFill>
                  <a:srgbClr val="FFFF00"/>
                </a:solidFill>
                <a:ea typeface="Gulim" pitchFamily="34" charset="-127"/>
              </a:rPr>
              <a:t> creator =  AE-1</a:t>
            </a:r>
          </a:p>
          <a:p>
            <a:pPr marL="285750">
              <a:buFont typeface="Arial" panose="020B0604020202020204" pitchFamily="34" charset="0"/>
              <a:buChar char="•"/>
              <a:defRPr/>
            </a:pPr>
            <a:r>
              <a:rPr lang="en-GB" altLang="ko-KR" sz="1200" b="1" i="1" dirty="0">
                <a:solidFill>
                  <a:srgbClr val="FFFF00"/>
                </a:solidFill>
                <a:ea typeface="Gulim" pitchFamily="34" charset="-127"/>
              </a:rPr>
              <a:t>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 = application/xml:1 …</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FF"/>
                </a:solidFill>
                <a:ea typeface="Gulim" pitchFamily="34" charset="-127"/>
              </a:rPr>
              <a:t>content=32</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01811" y="5421198"/>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01811" y="57309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6" grpId="0"/>
      <p:bldP spid="48" grpId="0" animBg="1"/>
      <p:bldP spid="51" grpId="0"/>
      <p:bldP spid="53"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997251" y="131031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2154345" y="5138489"/>
            <a:ext cx="7469945" cy="1178266"/>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Feature: Applications can offload application defined processes to the service layer to perform on their behalf. </a:t>
            </a:r>
          </a:p>
          <a:p>
            <a:endParaRPr lang="en-US" sz="1100" b="1" dirty="0">
              <a:solidFill>
                <a:schemeClr val="bg1"/>
              </a:solidFill>
              <a:latin typeface="Arial" panose="020B0604020202020204"/>
            </a:endParaRPr>
          </a:p>
          <a:p>
            <a:r>
              <a:rPr lang="en-US" sz="1100" b="1" dirty="0">
                <a:solidFill>
                  <a:schemeClr val="bg1"/>
                </a:solidFill>
                <a:latin typeface="Arial" panose="020B0604020202020204"/>
              </a:rPr>
              <a:t>Sustainability Impact: Offloading of processes reduces the amount of processing performed by devices/apps and the network traffic flowing between the devices/apps and service layer. For example, an app no longer needs to pull data from service layer and process it. Instead, service layer is instructed by app which operations to perform on the locally stored data and when to perform these operations.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8554326" y="4536061"/>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03C28901-969F-4E19-A768-9445F2D86B3B}"/>
              </a:ext>
            </a:extLst>
          </p:cNvPr>
          <p:cNvSpPr>
            <a:spLocks noGrp="1"/>
          </p:cNvSpPr>
          <p:nvPr>
            <p:ph type="title"/>
          </p:nvPr>
        </p:nvSpPr>
        <p:spPr>
          <a:xfrm>
            <a:off x="242462" y="-15248"/>
            <a:ext cx="10471719" cy="1325563"/>
          </a:xfrm>
        </p:spPr>
        <p:txBody>
          <a:bodyPr>
            <a:normAutofit/>
          </a:bodyPr>
          <a:lstStyle/>
          <a:p>
            <a:r>
              <a:rPr lang="en-US" sz="3200" b="1" dirty="0">
                <a:solidFill>
                  <a:srgbClr val="C00000"/>
                </a:solidFill>
              </a:rPr>
              <a:t>2. Offloading processes to service layer </a:t>
            </a:r>
          </a:p>
        </p:txBody>
      </p:sp>
    </p:spTree>
    <p:extLst>
      <p:ext uri="{BB962C8B-B14F-4D97-AF65-F5344CB8AC3E}">
        <p14:creationId xmlns:p14="http://schemas.microsoft.com/office/powerpoint/2010/main" val="202074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0" y="0"/>
            <a:ext cx="10926618" cy="1173570"/>
          </a:xfrm>
        </p:spPr>
        <p:txBody>
          <a:bodyPr>
            <a:noAutofit/>
          </a:bodyPr>
          <a:lstStyle/>
          <a:p>
            <a:pPr algn="ctr"/>
            <a:r>
              <a:rPr lang="en-US" sz="3200" dirty="0"/>
              <a:t>2. Offloading processes to service layer</a:t>
            </a:r>
          </a:p>
        </p:txBody>
      </p:sp>
      <p:pic>
        <p:nvPicPr>
          <p:cNvPr id="55" name="Picture 54">
            <a:extLst>
              <a:ext uri="{FF2B5EF4-FFF2-40B4-BE49-F238E27FC236}">
                <a16:creationId xmlns:a16="http://schemas.microsoft.com/office/drawing/2014/main" id="{6EA17E49-A32C-4772-8039-AD4F8A92124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024964" y="1720671"/>
            <a:ext cx="1040241" cy="1054223"/>
          </a:xfrm>
          <a:prstGeom prst="rect">
            <a:avLst/>
          </a:prstGeom>
        </p:spPr>
      </p:pic>
      <p:grpSp>
        <p:nvGrpSpPr>
          <p:cNvPr id="56" name="Group 55">
            <a:extLst>
              <a:ext uri="{FF2B5EF4-FFF2-40B4-BE49-F238E27FC236}">
                <a16:creationId xmlns:a16="http://schemas.microsoft.com/office/drawing/2014/main" id="{7D7196B2-4203-4AE5-B98D-0821A47E2D7F}"/>
              </a:ext>
            </a:extLst>
          </p:cNvPr>
          <p:cNvGrpSpPr/>
          <p:nvPr/>
        </p:nvGrpSpPr>
        <p:grpSpPr>
          <a:xfrm>
            <a:off x="5163432" y="1620621"/>
            <a:ext cx="1261908" cy="1154273"/>
            <a:chOff x="5059712" y="2481167"/>
            <a:chExt cx="1261908" cy="1154273"/>
          </a:xfrm>
        </p:grpSpPr>
        <p:pic>
          <p:nvPicPr>
            <p:cNvPr id="57" name="Picture 5">
              <a:extLst>
                <a:ext uri="{FF2B5EF4-FFF2-40B4-BE49-F238E27FC236}">
                  <a16:creationId xmlns:a16="http://schemas.microsoft.com/office/drawing/2014/main" id="{38ED587A-3657-4C54-8205-F406D157D5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059712" y="248116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72">
              <a:extLst>
                <a:ext uri="{FF2B5EF4-FFF2-40B4-BE49-F238E27FC236}">
                  <a16:creationId xmlns:a16="http://schemas.microsoft.com/office/drawing/2014/main" id="{7D162BD9-EE6F-4189-BACE-1B98320A633A}"/>
                </a:ext>
              </a:extLst>
            </p:cNvPr>
            <p:cNvSpPr/>
            <p:nvPr/>
          </p:nvSpPr>
          <p:spPr bwMode="auto">
            <a:xfrm>
              <a:off x="5169315" y="3205394"/>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000" b="1" kern="0" dirty="0">
                  <a:solidFill>
                    <a:prstClr val="white"/>
                  </a:solidFill>
                  <a:latin typeface="Arial" panose="020B0604020202020204"/>
                </a:rPr>
                <a:t>CSE</a:t>
              </a:r>
              <a:endParaRPr lang="en-US" sz="1200" b="1" kern="0" dirty="0">
                <a:solidFill>
                  <a:prstClr val="white"/>
                </a:solidFill>
                <a:latin typeface="Arial" panose="020B0604020202020204"/>
              </a:endParaRPr>
            </a:p>
          </p:txBody>
        </p:sp>
      </p:grpSp>
      <p:sp>
        <p:nvSpPr>
          <p:cNvPr id="59" name="TextBox 58">
            <a:extLst>
              <a:ext uri="{FF2B5EF4-FFF2-40B4-BE49-F238E27FC236}">
                <a16:creationId xmlns:a16="http://schemas.microsoft.com/office/drawing/2014/main" id="{51A7D024-9BDE-4CFF-9D5E-938E2958CC13}"/>
              </a:ext>
            </a:extLst>
          </p:cNvPr>
          <p:cNvSpPr txBox="1"/>
          <p:nvPr/>
        </p:nvSpPr>
        <p:spPr>
          <a:xfrm>
            <a:off x="90" y="5959982"/>
            <a:ext cx="3353803" cy="584775"/>
          </a:xfrm>
          <a:prstGeom prst="rect">
            <a:avLst/>
          </a:prstGeom>
          <a:noFill/>
        </p:spPr>
        <p:txBody>
          <a:bodyPr wrap="none" rtlCol="0">
            <a:spAutoFit/>
          </a:bodyPr>
          <a:lstStyle/>
          <a:p>
            <a:r>
              <a:rPr lang="en-US" sz="1600" dirty="0">
                <a:solidFill>
                  <a:srgbClr val="C00000"/>
                </a:solidFill>
                <a:latin typeface="Arial" panose="020B0604020202020204"/>
              </a:rPr>
              <a:t>AE:	Application Entity</a:t>
            </a:r>
          </a:p>
          <a:p>
            <a:r>
              <a:rPr lang="en-US" sz="1600" dirty="0">
                <a:solidFill>
                  <a:srgbClr val="C00000"/>
                </a:solidFill>
                <a:latin typeface="Arial" panose="020B0604020202020204"/>
              </a:rPr>
              <a:t>CSE:	Common Services Entity</a:t>
            </a:r>
          </a:p>
        </p:txBody>
      </p:sp>
      <p:sp>
        <p:nvSpPr>
          <p:cNvPr id="60" name="Rectangle 59">
            <a:extLst>
              <a:ext uri="{FF2B5EF4-FFF2-40B4-BE49-F238E27FC236}">
                <a16:creationId xmlns:a16="http://schemas.microsoft.com/office/drawing/2014/main" id="{3350CDAC-CF1B-4C22-B548-90B42E115B58}"/>
              </a:ext>
            </a:extLst>
          </p:cNvPr>
          <p:cNvSpPr/>
          <p:nvPr/>
        </p:nvSpPr>
        <p:spPr bwMode="auto">
          <a:xfrm>
            <a:off x="5753167" y="3449842"/>
            <a:ext cx="1733705"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processManagement</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61" name="Straight Connector 60">
            <a:extLst>
              <a:ext uri="{FF2B5EF4-FFF2-40B4-BE49-F238E27FC236}">
                <a16:creationId xmlns:a16="http://schemas.microsoft.com/office/drawing/2014/main" id="{EEBF65A2-0A26-404A-B4B6-47C4A36E6386}"/>
              </a:ext>
            </a:extLst>
          </p:cNvPr>
          <p:cNvCxnSpPr/>
          <p:nvPr/>
        </p:nvCxnSpPr>
        <p:spPr>
          <a:xfrm>
            <a:off x="5506049" y="3360162"/>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62" name="Straight Connector 61">
            <a:extLst>
              <a:ext uri="{FF2B5EF4-FFF2-40B4-BE49-F238E27FC236}">
                <a16:creationId xmlns:a16="http://schemas.microsoft.com/office/drawing/2014/main" id="{CA0CE0F1-2F7C-43EC-9B9D-1490520F8A80}"/>
              </a:ext>
            </a:extLst>
          </p:cNvPr>
          <p:cNvCxnSpPr/>
          <p:nvPr/>
        </p:nvCxnSpPr>
        <p:spPr>
          <a:xfrm flipH="1">
            <a:off x="5506050" y="3603084"/>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63" name="Rectangle 62">
            <a:extLst>
              <a:ext uri="{FF2B5EF4-FFF2-40B4-BE49-F238E27FC236}">
                <a16:creationId xmlns:a16="http://schemas.microsoft.com/office/drawing/2014/main" id="{6078F71A-4D54-4F98-8654-2C59386188FA}"/>
              </a:ext>
            </a:extLst>
          </p:cNvPr>
          <p:cNvSpPr/>
          <p:nvPr/>
        </p:nvSpPr>
        <p:spPr>
          <a:xfrm>
            <a:off x="6816893" y="1924041"/>
            <a:ext cx="2669320" cy="461665"/>
          </a:xfrm>
          <a:prstGeom prst="rect">
            <a:avLst/>
          </a:prstGeom>
        </p:spPr>
        <p:txBody>
          <a:bodyPr wrap="none">
            <a:spAutoFit/>
          </a:bodyPr>
          <a:lstStyle/>
          <a:p>
            <a:pPr algn="ctr"/>
            <a:r>
              <a:rPr lang="en-US" sz="1200" b="1" dirty="0">
                <a:solidFill>
                  <a:srgbClr val="C00000"/>
                </a:solidFill>
                <a:latin typeface="Arial" panose="020B0604020202020204"/>
              </a:rPr>
              <a:t>1. Create &lt;</a:t>
            </a:r>
            <a:r>
              <a:rPr lang="en-US" sz="1200" b="1" dirty="0" err="1">
                <a:solidFill>
                  <a:srgbClr val="C00000"/>
                </a:solidFill>
                <a:latin typeface="Arial" panose="020B0604020202020204"/>
              </a:rPr>
              <a:t>processManagement</a:t>
            </a:r>
            <a:r>
              <a:rPr lang="en-US" sz="1200" b="1" dirty="0">
                <a:solidFill>
                  <a:srgbClr val="C00000"/>
                </a:solidFill>
                <a:latin typeface="Arial" panose="020B0604020202020204"/>
              </a:rPr>
              <a:t>&gt;, </a:t>
            </a:r>
          </a:p>
          <a:p>
            <a:pPr algn="ctr"/>
            <a:r>
              <a:rPr lang="en-US" sz="1200" b="1" dirty="0">
                <a:solidFill>
                  <a:srgbClr val="C00000"/>
                </a:solidFill>
                <a:latin typeface="Arial" panose="020B0604020202020204"/>
              </a:rPr>
              <a:t>&lt;state&gt;, &lt;action&gt; resources</a:t>
            </a:r>
          </a:p>
        </p:txBody>
      </p:sp>
      <p:cxnSp>
        <p:nvCxnSpPr>
          <p:cNvPr id="64" name="Straight Arrow Connector 63">
            <a:extLst>
              <a:ext uri="{FF2B5EF4-FFF2-40B4-BE49-F238E27FC236}">
                <a16:creationId xmlns:a16="http://schemas.microsoft.com/office/drawing/2014/main" id="{E636897C-2A20-4F5E-BC39-BA00521D08AD}"/>
              </a:ext>
            </a:extLst>
          </p:cNvPr>
          <p:cNvCxnSpPr>
            <a:cxnSpLocks/>
          </p:cNvCxnSpPr>
          <p:nvPr/>
        </p:nvCxnSpPr>
        <p:spPr>
          <a:xfrm>
            <a:off x="6425340" y="2454365"/>
            <a:ext cx="3452427" cy="0"/>
          </a:xfrm>
          <a:prstGeom prst="straightConnector1">
            <a:avLst/>
          </a:prstGeom>
          <a:noFill/>
          <a:ln w="38100" cap="flat" cmpd="sng" algn="ctr">
            <a:solidFill>
              <a:srgbClr val="C00000"/>
            </a:solidFill>
            <a:prstDash val="solid"/>
            <a:miter lim="800000"/>
            <a:headEnd type="triangle"/>
            <a:tailEnd type="none"/>
          </a:ln>
          <a:effectLst/>
        </p:spPr>
      </p:cxnSp>
      <p:sp>
        <p:nvSpPr>
          <p:cNvPr id="65" name="Rectangle 64">
            <a:extLst>
              <a:ext uri="{FF2B5EF4-FFF2-40B4-BE49-F238E27FC236}">
                <a16:creationId xmlns:a16="http://schemas.microsoft.com/office/drawing/2014/main" id="{93B6CFF9-38D1-4AA8-BA4B-08CB1B2F1BBD}"/>
              </a:ext>
            </a:extLst>
          </p:cNvPr>
          <p:cNvSpPr/>
          <p:nvPr/>
        </p:nvSpPr>
        <p:spPr bwMode="auto">
          <a:xfrm>
            <a:off x="5285577" y="3028258"/>
            <a:ext cx="1019400"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67" name="Rounded Rectangle 71">
            <a:extLst>
              <a:ext uri="{FF2B5EF4-FFF2-40B4-BE49-F238E27FC236}">
                <a16:creationId xmlns:a16="http://schemas.microsoft.com/office/drawing/2014/main" id="{E763085E-FAEF-4A28-AEF2-A8BBAA2762D3}"/>
              </a:ext>
            </a:extLst>
          </p:cNvPr>
          <p:cNvSpPr/>
          <p:nvPr/>
        </p:nvSpPr>
        <p:spPr bwMode="auto">
          <a:xfrm>
            <a:off x="10203275" y="2403670"/>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Arial" panose="020B0604020202020204"/>
              </a:rPr>
              <a:t>AE-1</a:t>
            </a:r>
          </a:p>
        </p:txBody>
      </p:sp>
      <p:sp>
        <p:nvSpPr>
          <p:cNvPr id="77" name="Rectangle 76">
            <a:extLst>
              <a:ext uri="{FF2B5EF4-FFF2-40B4-BE49-F238E27FC236}">
                <a16:creationId xmlns:a16="http://schemas.microsoft.com/office/drawing/2014/main" id="{9FBBC342-B954-46A0-9101-B6D9202B87A2}"/>
              </a:ext>
            </a:extLst>
          </p:cNvPr>
          <p:cNvSpPr/>
          <p:nvPr/>
        </p:nvSpPr>
        <p:spPr bwMode="auto">
          <a:xfrm>
            <a:off x="6319431" y="3858889"/>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78" name="Straight Connector 77">
            <a:extLst>
              <a:ext uri="{FF2B5EF4-FFF2-40B4-BE49-F238E27FC236}">
                <a16:creationId xmlns:a16="http://schemas.microsoft.com/office/drawing/2014/main" id="{B6B3EA58-438C-43B6-A253-8E65452CE86B}"/>
              </a:ext>
            </a:extLst>
          </p:cNvPr>
          <p:cNvCxnSpPr/>
          <p:nvPr/>
        </p:nvCxnSpPr>
        <p:spPr>
          <a:xfrm>
            <a:off x="6063259" y="376920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79" name="Straight Connector 78">
            <a:extLst>
              <a:ext uri="{FF2B5EF4-FFF2-40B4-BE49-F238E27FC236}">
                <a16:creationId xmlns:a16="http://schemas.microsoft.com/office/drawing/2014/main" id="{255B0FB6-BDB7-4CE2-9C88-259FF96F374B}"/>
              </a:ext>
            </a:extLst>
          </p:cNvPr>
          <p:cNvCxnSpPr/>
          <p:nvPr/>
        </p:nvCxnSpPr>
        <p:spPr>
          <a:xfrm flipH="1">
            <a:off x="6063260" y="4012131"/>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0" name="Rectangle 79">
            <a:extLst>
              <a:ext uri="{FF2B5EF4-FFF2-40B4-BE49-F238E27FC236}">
                <a16:creationId xmlns:a16="http://schemas.microsoft.com/office/drawing/2014/main" id="{09E49DDC-669F-4CBB-9718-2F9F5AA955DC}"/>
              </a:ext>
            </a:extLst>
          </p:cNvPr>
          <p:cNvSpPr/>
          <p:nvPr/>
        </p:nvSpPr>
        <p:spPr bwMode="auto">
          <a:xfrm>
            <a:off x="6307366" y="480500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state-2</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1" name="Straight Connector 80">
            <a:extLst>
              <a:ext uri="{FF2B5EF4-FFF2-40B4-BE49-F238E27FC236}">
                <a16:creationId xmlns:a16="http://schemas.microsoft.com/office/drawing/2014/main" id="{85F05FFB-F78D-4F16-A71E-8D159A6450FD}"/>
              </a:ext>
            </a:extLst>
          </p:cNvPr>
          <p:cNvCxnSpPr>
            <a:cxnSpLocks/>
          </p:cNvCxnSpPr>
          <p:nvPr/>
        </p:nvCxnSpPr>
        <p:spPr>
          <a:xfrm flipH="1">
            <a:off x="6060247" y="4012131"/>
            <a:ext cx="1" cy="946119"/>
          </a:xfrm>
          <a:prstGeom prst="line">
            <a:avLst/>
          </a:prstGeom>
          <a:solidFill>
            <a:srgbClr val="A0A0A3"/>
          </a:solidFill>
          <a:ln w="12700" cap="flat" cmpd="sng" algn="ctr">
            <a:solidFill>
              <a:srgbClr val="A0A0A3">
                <a:shade val="50000"/>
              </a:srgbClr>
            </a:solidFill>
            <a:prstDash val="solid"/>
            <a:miter lim="800000"/>
          </a:ln>
          <a:effectLst/>
        </p:spPr>
      </p:cxnSp>
      <p:cxnSp>
        <p:nvCxnSpPr>
          <p:cNvPr id="82" name="Straight Connector 81">
            <a:extLst>
              <a:ext uri="{FF2B5EF4-FFF2-40B4-BE49-F238E27FC236}">
                <a16:creationId xmlns:a16="http://schemas.microsoft.com/office/drawing/2014/main" id="{7E7EF5AF-CF14-42FC-99E3-E79BE46A9D7A}"/>
              </a:ext>
            </a:extLst>
          </p:cNvPr>
          <p:cNvCxnSpPr/>
          <p:nvPr/>
        </p:nvCxnSpPr>
        <p:spPr>
          <a:xfrm flipH="1">
            <a:off x="6060248" y="4958249"/>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3" name="Rectangle 82">
            <a:extLst>
              <a:ext uri="{FF2B5EF4-FFF2-40B4-BE49-F238E27FC236}">
                <a16:creationId xmlns:a16="http://schemas.microsoft.com/office/drawing/2014/main" id="{67700997-135A-4E84-8EBD-80E744A18CAC}"/>
              </a:ext>
            </a:extLst>
          </p:cNvPr>
          <p:cNvSpPr/>
          <p:nvPr/>
        </p:nvSpPr>
        <p:spPr bwMode="auto">
          <a:xfrm>
            <a:off x="6862653" y="427067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action-1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4" name="Straight Connector 83">
            <a:extLst>
              <a:ext uri="{FF2B5EF4-FFF2-40B4-BE49-F238E27FC236}">
                <a16:creationId xmlns:a16="http://schemas.microsoft.com/office/drawing/2014/main" id="{0B47DD51-1E2C-4A1F-8666-7AB0E8CADF47}"/>
              </a:ext>
            </a:extLst>
          </p:cNvPr>
          <p:cNvCxnSpPr/>
          <p:nvPr/>
        </p:nvCxnSpPr>
        <p:spPr>
          <a:xfrm>
            <a:off x="6606481" y="4180997"/>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5" name="Straight Connector 84">
            <a:extLst>
              <a:ext uri="{FF2B5EF4-FFF2-40B4-BE49-F238E27FC236}">
                <a16:creationId xmlns:a16="http://schemas.microsoft.com/office/drawing/2014/main" id="{FD7DDFE9-DBAD-433A-8B7A-42AA9479629D}"/>
              </a:ext>
            </a:extLst>
          </p:cNvPr>
          <p:cNvCxnSpPr/>
          <p:nvPr/>
        </p:nvCxnSpPr>
        <p:spPr>
          <a:xfrm flipH="1">
            <a:off x="6606482" y="4423919"/>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7" name="Straight Connector 86">
            <a:extLst>
              <a:ext uri="{FF2B5EF4-FFF2-40B4-BE49-F238E27FC236}">
                <a16:creationId xmlns:a16="http://schemas.microsoft.com/office/drawing/2014/main" id="{0A93A776-07EB-4628-B424-363F8C15BB26}"/>
              </a:ext>
            </a:extLst>
          </p:cNvPr>
          <p:cNvCxnSpPr/>
          <p:nvPr/>
        </p:nvCxnSpPr>
        <p:spPr>
          <a:xfrm>
            <a:off x="6601730" y="511064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8" name="Straight Connector 87">
            <a:extLst>
              <a:ext uri="{FF2B5EF4-FFF2-40B4-BE49-F238E27FC236}">
                <a16:creationId xmlns:a16="http://schemas.microsoft.com/office/drawing/2014/main" id="{E9A3900C-6D87-4743-A32D-FA695D13744A}"/>
              </a:ext>
            </a:extLst>
          </p:cNvPr>
          <p:cNvCxnSpPr/>
          <p:nvPr/>
        </p:nvCxnSpPr>
        <p:spPr>
          <a:xfrm flipH="1">
            <a:off x="6601731" y="5353571"/>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9" name="Straight Connector 88">
            <a:extLst>
              <a:ext uri="{FF2B5EF4-FFF2-40B4-BE49-F238E27FC236}">
                <a16:creationId xmlns:a16="http://schemas.microsoft.com/office/drawing/2014/main" id="{ADFFEBA3-DE83-405A-AE93-F30BBF0E736C}"/>
              </a:ext>
            </a:extLst>
          </p:cNvPr>
          <p:cNvCxnSpPr>
            <a:cxnSpLocks/>
          </p:cNvCxnSpPr>
          <p:nvPr/>
        </p:nvCxnSpPr>
        <p:spPr>
          <a:xfrm>
            <a:off x="6060247" y="4957828"/>
            <a:ext cx="0" cy="820564"/>
          </a:xfrm>
          <a:prstGeom prst="line">
            <a:avLst/>
          </a:prstGeom>
          <a:solidFill>
            <a:srgbClr val="A0A0A3"/>
          </a:solidFill>
          <a:ln w="12700" cap="flat" cmpd="sng" algn="ctr">
            <a:solidFill>
              <a:srgbClr val="A0A0A3">
                <a:shade val="50000"/>
              </a:srgbClr>
            </a:solidFill>
            <a:prstDash val="solid"/>
            <a:miter lim="800000"/>
          </a:ln>
          <a:effectLst/>
        </p:spPr>
      </p:cxnSp>
      <p:cxnSp>
        <p:nvCxnSpPr>
          <p:cNvPr id="90" name="Straight Connector 89">
            <a:extLst>
              <a:ext uri="{FF2B5EF4-FFF2-40B4-BE49-F238E27FC236}">
                <a16:creationId xmlns:a16="http://schemas.microsoft.com/office/drawing/2014/main" id="{A5DC09F2-B9E3-42FB-958C-31CDF4AE4207}"/>
              </a:ext>
            </a:extLst>
          </p:cNvPr>
          <p:cNvCxnSpPr>
            <a:cxnSpLocks/>
          </p:cNvCxnSpPr>
          <p:nvPr/>
        </p:nvCxnSpPr>
        <p:spPr>
          <a:xfrm flipH="1">
            <a:off x="6060249" y="5778391"/>
            <a:ext cx="262394" cy="0"/>
          </a:xfrm>
          <a:prstGeom prst="line">
            <a:avLst/>
          </a:prstGeom>
          <a:solidFill>
            <a:srgbClr val="A0A0A3"/>
          </a:solidFill>
          <a:ln w="12700" cap="flat" cmpd="sng" algn="ctr">
            <a:solidFill>
              <a:srgbClr val="A0A0A3">
                <a:shade val="50000"/>
              </a:srgbClr>
            </a:solidFill>
            <a:prstDash val="solid"/>
            <a:miter lim="800000"/>
          </a:ln>
          <a:effectLst/>
        </p:spPr>
      </p:cxnSp>
      <p:sp>
        <p:nvSpPr>
          <p:cNvPr id="91" name="TextBox 90">
            <a:extLst>
              <a:ext uri="{FF2B5EF4-FFF2-40B4-BE49-F238E27FC236}">
                <a16:creationId xmlns:a16="http://schemas.microsoft.com/office/drawing/2014/main" id="{68C9133D-30BB-48B0-9ED7-1AB14C920D85}"/>
              </a:ext>
            </a:extLst>
          </p:cNvPr>
          <p:cNvSpPr txBox="1"/>
          <p:nvPr/>
        </p:nvSpPr>
        <p:spPr>
          <a:xfrm>
            <a:off x="6875897" y="6105206"/>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2" name="TextBox 91">
            <a:extLst>
              <a:ext uri="{FF2B5EF4-FFF2-40B4-BE49-F238E27FC236}">
                <a16:creationId xmlns:a16="http://schemas.microsoft.com/office/drawing/2014/main" id="{7AB1CD5B-1860-4F7E-B33D-1FDF5A8B4429}"/>
              </a:ext>
            </a:extLst>
          </p:cNvPr>
          <p:cNvSpPr txBox="1"/>
          <p:nvPr/>
        </p:nvSpPr>
        <p:spPr>
          <a:xfrm>
            <a:off x="6820880" y="5104721"/>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9" name="Speech Bubble: Rectangle with Corners Rounded 98">
            <a:extLst>
              <a:ext uri="{FF2B5EF4-FFF2-40B4-BE49-F238E27FC236}">
                <a16:creationId xmlns:a16="http://schemas.microsoft.com/office/drawing/2014/main" id="{8C977D36-16E4-442C-8330-3558F2D9C239}"/>
              </a:ext>
            </a:extLst>
          </p:cNvPr>
          <p:cNvSpPr/>
          <p:nvPr/>
        </p:nvSpPr>
        <p:spPr>
          <a:xfrm>
            <a:off x="1462027" y="4210803"/>
            <a:ext cx="3999159" cy="1068969"/>
          </a:xfrm>
          <a:prstGeom prst="wedgeRoundRectCallout">
            <a:avLst>
              <a:gd name="adj1" fmla="val 70578"/>
              <a:gd name="adj2" fmla="val -55400"/>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02" name="Speech Bubble: Rectangle with Corners Rounded 101">
            <a:extLst>
              <a:ext uri="{FF2B5EF4-FFF2-40B4-BE49-F238E27FC236}">
                <a16:creationId xmlns:a16="http://schemas.microsoft.com/office/drawing/2014/main" id="{70C20348-E34D-41ED-B410-C8DFAD8C2577}"/>
              </a:ext>
            </a:extLst>
          </p:cNvPr>
          <p:cNvSpPr/>
          <p:nvPr/>
        </p:nvSpPr>
        <p:spPr>
          <a:xfrm>
            <a:off x="1979742" y="3360162"/>
            <a:ext cx="3278722" cy="584317"/>
          </a:xfrm>
          <a:prstGeom prst="wedgeRoundRectCallout">
            <a:avLst>
              <a:gd name="adj1" fmla="val 60159"/>
              <a:gd name="adj2" fmla="val 2122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3</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CSE monitors start/stop conditions to determine if/when to perform the process</a:t>
            </a:r>
          </a:p>
        </p:txBody>
      </p:sp>
      <p:sp>
        <p:nvSpPr>
          <p:cNvPr id="157" name="Speech Bubble: Rectangle with Corners Rounded 156">
            <a:extLst>
              <a:ext uri="{FF2B5EF4-FFF2-40B4-BE49-F238E27FC236}">
                <a16:creationId xmlns:a16="http://schemas.microsoft.com/office/drawing/2014/main" id="{7EDA1FE0-D199-43F6-90A5-BF091F08DFDB}"/>
              </a:ext>
            </a:extLst>
          </p:cNvPr>
          <p:cNvSpPr/>
          <p:nvPr/>
        </p:nvSpPr>
        <p:spPr>
          <a:xfrm>
            <a:off x="9032357" y="2984690"/>
            <a:ext cx="2341835" cy="750944"/>
          </a:xfrm>
          <a:prstGeom prst="wedgeRoundRectCallout">
            <a:avLst>
              <a:gd name="adj1" fmla="val 7253"/>
              <a:gd name="adj2" fmla="val -63982"/>
              <a:gd name="adj3" fmla="val 16667"/>
            </a:avLst>
          </a:prstGeom>
          <a:solidFill>
            <a:schemeClr val="accent3"/>
          </a:solidFill>
          <a:ln w="12700" cap="flat" cmpd="sng" algn="ctr">
            <a:solidFill>
              <a:schemeClr val="accent3"/>
            </a:solidFill>
            <a:prstDash val="solid"/>
          </a:ln>
          <a:effectLst>
            <a:outerShdw blurRad="50800" dist="20000" dir="5400000" rotWithShape="0">
              <a:srgbClr val="000000">
                <a:alpha val="42000"/>
              </a:srgbClr>
            </a:outerShdw>
          </a:effectLst>
        </p:spPr>
        <p:txBody>
          <a:bodyPr lIns="91440" tIns="0" rIns="0" bIns="0" anchor="ctr"/>
          <a:lstStyle/>
          <a:p>
            <a:r>
              <a:rPr lang="en-US" sz="1200" b="1" dirty="0">
                <a:solidFill>
                  <a:schemeClr val="lt1"/>
                </a:solidFill>
              </a:rPr>
              <a:t>1.An AE can offload to a CSE a process that the CSE performs on the AE’s behalf.  </a:t>
            </a:r>
          </a:p>
        </p:txBody>
      </p:sp>
      <p:sp>
        <p:nvSpPr>
          <p:cNvPr id="158" name="Speech Bubble: Rectangle with Corners Rounded 157">
            <a:extLst>
              <a:ext uri="{FF2B5EF4-FFF2-40B4-BE49-F238E27FC236}">
                <a16:creationId xmlns:a16="http://schemas.microsoft.com/office/drawing/2014/main" id="{E7DB6A4B-3B26-4348-BB22-225857C3E874}"/>
              </a:ext>
            </a:extLst>
          </p:cNvPr>
          <p:cNvSpPr/>
          <p:nvPr/>
        </p:nvSpPr>
        <p:spPr>
          <a:xfrm>
            <a:off x="8499820" y="4471376"/>
            <a:ext cx="2565385" cy="760734"/>
          </a:xfrm>
          <a:prstGeom prst="wedgeRoundRectCallout">
            <a:avLst>
              <a:gd name="adj1" fmla="val -65235"/>
              <a:gd name="adj2" fmla="val -27667"/>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2. A process consists of a set of states and actions much like a state machine</a:t>
            </a:r>
          </a:p>
        </p:txBody>
      </p:sp>
      <p:sp>
        <p:nvSpPr>
          <p:cNvPr id="159" name="Speech Bubble: Rectangle with Corners Rounded 158">
            <a:extLst>
              <a:ext uri="{FF2B5EF4-FFF2-40B4-BE49-F238E27FC236}">
                <a16:creationId xmlns:a16="http://schemas.microsoft.com/office/drawing/2014/main" id="{39A11382-BA7A-4889-AFA1-E8F51B8B0663}"/>
              </a:ext>
            </a:extLst>
          </p:cNvPr>
          <p:cNvSpPr/>
          <p:nvPr/>
        </p:nvSpPr>
        <p:spPr>
          <a:xfrm>
            <a:off x="1462027" y="4210802"/>
            <a:ext cx="3999159" cy="1068969"/>
          </a:xfrm>
          <a:prstGeom prst="wedgeRoundRectCallout">
            <a:avLst>
              <a:gd name="adj1" fmla="val 83281"/>
              <a:gd name="adj2" fmla="val -1928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60" name="Speech Bubble: Rectangle with Corners Rounded 159">
            <a:extLst>
              <a:ext uri="{FF2B5EF4-FFF2-40B4-BE49-F238E27FC236}">
                <a16:creationId xmlns:a16="http://schemas.microsoft.com/office/drawing/2014/main" id="{81ED3185-61BC-4BBD-9C27-F2A7E937B075}"/>
              </a:ext>
            </a:extLst>
          </p:cNvPr>
          <p:cNvSpPr/>
          <p:nvPr/>
        </p:nvSpPr>
        <p:spPr>
          <a:xfrm>
            <a:off x="1450201" y="4210801"/>
            <a:ext cx="3999159" cy="1068969"/>
          </a:xfrm>
          <a:prstGeom prst="wedgeRoundRectCallout">
            <a:avLst>
              <a:gd name="adj1" fmla="val 71849"/>
              <a:gd name="adj2" fmla="val 32041"/>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4</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While performing the process, CSE transitions to individual process states based on transition criteria and performs actions defined for each state if/when</a:t>
            </a:r>
            <a:r>
              <a:rPr kumimoji="0" lang="en-US" sz="1200" b="1" i="0" u="none" strike="noStrike" kern="0" cap="none" spc="0" normalizeH="0" noProof="0" dirty="0">
                <a:ln>
                  <a:noFill/>
                </a:ln>
                <a:solidFill>
                  <a:prstClr val="white"/>
                </a:solidFill>
                <a:effectLst/>
                <a:uLnTx/>
                <a:uFillTx/>
                <a:latin typeface="Arial" panose="020B0604020202020204"/>
                <a:ea typeface="+mn-ea"/>
                <a:cs typeface="+mn-cs"/>
              </a:rPr>
              <a:t> specified conditions have been met</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a:t>
            </a:r>
          </a:p>
        </p:txBody>
      </p:sp>
      <p:cxnSp>
        <p:nvCxnSpPr>
          <p:cNvPr id="161" name="Straight Arrow Connector 160">
            <a:extLst>
              <a:ext uri="{FF2B5EF4-FFF2-40B4-BE49-F238E27FC236}">
                <a16:creationId xmlns:a16="http://schemas.microsoft.com/office/drawing/2014/main" id="{82240085-E912-4259-B3D7-69C14A1C304F}"/>
              </a:ext>
            </a:extLst>
          </p:cNvPr>
          <p:cNvCxnSpPr>
            <a:cxnSpLocks/>
          </p:cNvCxnSpPr>
          <p:nvPr/>
        </p:nvCxnSpPr>
        <p:spPr>
          <a:xfrm>
            <a:off x="1899820" y="2403670"/>
            <a:ext cx="3436369" cy="0"/>
          </a:xfrm>
          <a:prstGeom prst="straightConnector1">
            <a:avLst/>
          </a:prstGeom>
          <a:noFill/>
          <a:ln w="38100" cap="flat" cmpd="sng" algn="ctr">
            <a:solidFill>
              <a:srgbClr val="C00000"/>
            </a:solidFill>
            <a:prstDash val="solid"/>
            <a:miter lim="800000"/>
            <a:headEnd type="triangle"/>
            <a:tailEnd type="none"/>
          </a:ln>
          <a:effectLst/>
        </p:spPr>
      </p:cxnSp>
      <p:pic>
        <p:nvPicPr>
          <p:cNvPr id="163" name="Picture 2" descr="Kwikset 925 KEVO CONVERT">
            <a:extLst>
              <a:ext uri="{FF2B5EF4-FFF2-40B4-BE49-F238E27FC236}">
                <a16:creationId xmlns:a16="http://schemas.microsoft.com/office/drawing/2014/main" id="{52B8ED6B-187F-424A-9B8F-21B842F12B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3607" y="1623959"/>
            <a:ext cx="720889" cy="720889"/>
          </a:xfrm>
          <a:prstGeom prst="rect">
            <a:avLst/>
          </a:prstGeom>
          <a:noFill/>
          <a:extLst>
            <a:ext uri="{909E8E84-426E-40DD-AFC4-6F175D3DCCD1}">
              <a14:hiddenFill xmlns:a14="http://schemas.microsoft.com/office/drawing/2010/main">
                <a:solidFill>
                  <a:srgbClr val="FFFFFF"/>
                </a:solidFill>
              </a14:hiddenFill>
            </a:ext>
          </a:extLst>
        </p:spPr>
      </p:pic>
      <p:sp>
        <p:nvSpPr>
          <p:cNvPr id="164" name="Rounded Rectangle 71">
            <a:extLst>
              <a:ext uri="{FF2B5EF4-FFF2-40B4-BE49-F238E27FC236}">
                <a16:creationId xmlns:a16="http://schemas.microsoft.com/office/drawing/2014/main" id="{AD535BFA-0716-439F-87CB-B4B4FA8CC75F}"/>
              </a:ext>
            </a:extLst>
          </p:cNvPr>
          <p:cNvSpPr/>
          <p:nvPr/>
        </p:nvSpPr>
        <p:spPr bwMode="auto">
          <a:xfrm>
            <a:off x="1122562" y="2268972"/>
            <a:ext cx="639962" cy="385298"/>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sp>
        <p:nvSpPr>
          <p:cNvPr id="165" name="Rectangle 164">
            <a:extLst>
              <a:ext uri="{FF2B5EF4-FFF2-40B4-BE49-F238E27FC236}">
                <a16:creationId xmlns:a16="http://schemas.microsoft.com/office/drawing/2014/main" id="{9642D7F1-CAA9-4704-A089-97434DB85493}"/>
              </a:ext>
            </a:extLst>
          </p:cNvPr>
          <p:cNvSpPr/>
          <p:nvPr/>
        </p:nvSpPr>
        <p:spPr>
          <a:xfrm>
            <a:off x="2807605" y="2072855"/>
            <a:ext cx="1271502" cy="276999"/>
          </a:xfrm>
          <a:prstGeom prst="rect">
            <a:avLst/>
          </a:prstGeom>
        </p:spPr>
        <p:txBody>
          <a:bodyPr wrap="none">
            <a:spAutoFit/>
          </a:bodyPr>
          <a:lstStyle/>
          <a:p>
            <a:pPr algn="ctr"/>
            <a:r>
              <a:rPr lang="en-US" sz="1200" b="1" dirty="0">
                <a:solidFill>
                  <a:srgbClr val="C00000"/>
                </a:solidFill>
                <a:latin typeface="Arial" panose="020B0604020202020204"/>
              </a:rPr>
              <a:t>5. Unlock Door</a:t>
            </a:r>
          </a:p>
        </p:txBody>
      </p:sp>
    </p:spTree>
    <p:extLst>
      <p:ext uri="{BB962C8B-B14F-4D97-AF65-F5344CB8AC3E}">
        <p14:creationId xmlns:p14="http://schemas.microsoft.com/office/powerpoint/2010/main" val="1277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p:bldP spid="77" grpId="0" animBg="1"/>
      <p:bldP spid="80" grpId="0" animBg="1"/>
      <p:bldP spid="83" grpId="0" animBg="1"/>
      <p:bldP spid="91" grpId="0"/>
      <p:bldP spid="92" grpId="0"/>
      <p:bldP spid="99" grpId="0" animBg="1"/>
      <p:bldP spid="102" grpId="0" animBg="1"/>
      <p:bldP spid="157" grpId="0" animBg="1"/>
      <p:bldP spid="158" grpId="0" animBg="1"/>
      <p:bldP spid="159" grpId="0" animBg="1"/>
      <p:bldP spid="160" grpId="0" animBg="1"/>
      <p:bldP spid="165" grpId="0"/>
    </p:bld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neM2M_design Farben">
      <a:dk1>
        <a:srgbClr val="A0A0A3"/>
      </a:dk1>
      <a:lt1>
        <a:sysClr val="window" lastClr="FFFFFF"/>
      </a:lt1>
      <a:dk2>
        <a:srgbClr val="A0A0A3"/>
      </a:dk2>
      <a:lt2>
        <a:srgbClr val="E7E6E6"/>
      </a:lt2>
      <a:accent1>
        <a:srgbClr val="A0A0A3"/>
      </a:accent1>
      <a:accent2>
        <a:srgbClr val="B42025"/>
      </a:accent2>
      <a:accent3>
        <a:srgbClr val="F5921E"/>
      </a:accent3>
      <a:accent4>
        <a:srgbClr val="716896"/>
      </a:accent4>
      <a:accent5>
        <a:srgbClr val="005480"/>
      </a:accent5>
      <a:accent6>
        <a:srgbClr val="545054"/>
      </a:accent6>
      <a:hlink>
        <a:srgbClr val="668C97"/>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329974-4425-4489-ACCA-8193D30BDEC7}">
  <ds:schemaRefs>
    <ds:schemaRef ds:uri="http://schemas.microsoft.com/sharepoint/v3/contenttype/forms"/>
  </ds:schemaRefs>
</ds:datastoreItem>
</file>

<file path=customXml/itemProps3.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8531</TotalTime>
  <Words>3215</Words>
  <Application>Microsoft Office PowerPoint</Application>
  <PresentationFormat>Widescreen</PresentationFormat>
  <Paragraphs>586</Paragraphs>
  <Slides>27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Myriad Pro</vt:lpstr>
      <vt:lpstr>Myriad Pro Light</vt:lpstr>
      <vt:lpstr>Arial</vt:lpstr>
      <vt:lpstr>Calibri</vt:lpstr>
      <vt:lpstr>Office Theme</vt:lpstr>
      <vt:lpstr>1_Office Theme</vt:lpstr>
      <vt:lpstr>2_Office Theme</vt:lpstr>
      <vt:lpstr>oneM2M Sustainability  Case Study</vt:lpstr>
      <vt:lpstr>Outline</vt:lpstr>
      <vt:lpstr>First, a quick refresher on oneM2M entities</vt:lpstr>
      <vt:lpstr>PowerPoint Presentation</vt:lpstr>
      <vt:lpstr>Summary of oneM2M features enabling more sustainable IoT deployments</vt:lpstr>
      <vt:lpstr>1. Streamlining IoT message sizes</vt:lpstr>
      <vt:lpstr>1. Streamlining IoT message sizes</vt:lpstr>
      <vt:lpstr>2. Offloading processes to service layer </vt:lpstr>
      <vt:lpstr>2. Offloading processes to service layer</vt:lpstr>
      <vt:lpstr>PowerPoint Presentation</vt:lpstr>
      <vt:lpstr>3. Time synchronization management</vt:lpstr>
      <vt:lpstr>4. Digital twins of devices </vt:lpstr>
      <vt:lpstr>4. Digital twins of devices</vt:lpstr>
      <vt:lpstr>5. Subscriptions and notifications</vt:lpstr>
      <vt:lpstr>5. Subscriptions and notifications</vt:lpstr>
      <vt:lpstr>6. Managing sleep schedules and wake-up of devices </vt:lpstr>
      <vt:lpstr>6. Managing sleep schedules and wake-up of devices</vt:lpstr>
      <vt:lpstr>7. IoT message delivery scheduling and aggregation</vt:lpstr>
      <vt:lpstr>7. IoT message delivery scheduling and aggregation</vt:lpstr>
      <vt:lpstr>8. Interworking to different IoT technologies </vt:lpstr>
      <vt:lpstr>8. Interworking to different IoT technologies </vt:lpstr>
      <vt:lpstr>9. Performing optimized operations on groups of devices</vt:lpstr>
      <vt:lpstr>9. Performing optimized operations on groups of devices</vt:lpstr>
      <vt:lpstr>10. Managing end-to-end sessions between applications </vt:lpstr>
      <vt:lpstr>10. Managing end-to-end sessions between applications </vt:lpstr>
      <vt:lpstr>PowerPoint Presentation</vt:lpstr>
      <vt:lpstr>Next Steps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 Seed</cp:lastModifiedBy>
  <cp:revision>132</cp:revision>
  <dcterms:created xsi:type="dcterms:W3CDTF">2017-09-21T15:46:31Z</dcterms:created>
  <dcterms:modified xsi:type="dcterms:W3CDTF">2022-02-21T21:34:22Z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