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739" r:id="rId5"/>
  </p:sldMasterIdLst>
  <p:notesMasterIdLst>
    <p:notesMasterId r:id="rId19"/>
  </p:notesMasterIdLst>
  <p:handoutMasterIdLst>
    <p:handoutMasterId r:id="rId20"/>
  </p:handoutMasterIdLst>
  <p:sldIdLst>
    <p:sldId id="3839" r:id="rId6"/>
    <p:sldId id="939" r:id="rId7"/>
    <p:sldId id="3841" r:id="rId8"/>
    <p:sldId id="940" r:id="rId9"/>
    <p:sldId id="941" r:id="rId10"/>
    <p:sldId id="944" r:id="rId11"/>
    <p:sldId id="945" r:id="rId12"/>
    <p:sldId id="949" r:id="rId13"/>
    <p:sldId id="946" r:id="rId14"/>
    <p:sldId id="948" r:id="rId15"/>
    <p:sldId id="947" r:id="rId16"/>
    <p:sldId id="405" r:id="rId17"/>
    <p:sldId id="912" r:id="rId18"/>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Myriad Pro" panose="020B0503030403020204" charset="0"/>
      <p:regular r:id="rId25"/>
      <p:bold r:id="rId26"/>
      <p:italic r:id="rId27"/>
      <p:boldItalic r:id="rId28"/>
    </p:embeddedFont>
    <p:embeddedFont>
      <p:font typeface="Myriad Pro Light" panose="020B0403030403020204" charset="0"/>
      <p:regular r:id="rId29"/>
      <p:bold r:id="rId30"/>
      <p:italic r:id="rId31"/>
      <p:boldItalic r:id="rId32"/>
    </p:embeddedFont>
    <p:embeddedFont>
      <p:font typeface="Poppins" panose="00000500000000000000" pitchFamily="2" charset="0"/>
      <p:regular r:id="rId33"/>
      <p:bold r:id="rId34"/>
      <p:italic r:id="rId35"/>
      <p:boldItalic r:id="rId36"/>
    </p:embeddedFont>
    <p:embeddedFont>
      <p:font typeface="Poppins Medium" panose="00000600000000000000" pitchFamily="2" charset="0"/>
      <p:regular r:id="rId37"/>
      <p:italic r:id="rId38"/>
    </p:embeddedFont>
    <p:embeddedFont>
      <p:font typeface="Poppins SemiBold" panose="00000700000000000000" pitchFamily="2" charset="0"/>
      <p:regular r:id="rId39"/>
      <p:bold r:id="rId40"/>
      <p:italic r:id="rId41"/>
      <p:boldItalic r:id="rId42"/>
    </p:embeddedFont>
    <p:embeddedFont>
      <p:font typeface="Verdana" panose="020B060403050404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Kounakoff" initials="NK" lastIdx="1" clrIdx="0">
    <p:extLst>
      <p:ext uri="{19B8F6BF-5375-455C-9EA6-DF929625EA0E}">
        <p15:presenceInfo xmlns:p15="http://schemas.microsoft.com/office/powerpoint/2012/main" userId="S::Nathalie.Kounakoff@etsi.org::dde9859f-d57e-4ade-b270-3ae9b08e96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2598" autoAdjust="0"/>
  </p:normalViewPr>
  <p:slideViewPr>
    <p:cSldViewPr snapToGrid="0" showGuides="1">
      <p:cViewPr varScale="1">
        <p:scale>
          <a:sx n="82" d="100"/>
          <a:sy n="82" d="100"/>
        </p:scale>
        <p:origin x="1596" y="60"/>
      </p:cViewPr>
      <p:guideLst>
        <p:guide pos="3888"/>
        <p:guide orient="horz" pos="213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7402"/>
    </p:cViewPr>
  </p:sorterViewPr>
  <p:notesViewPr>
    <p:cSldViewPr snapToGrid="0">
      <p:cViewPr varScale="1">
        <p:scale>
          <a:sx n="87" d="100"/>
          <a:sy n="87" d="100"/>
        </p:scale>
        <p:origin x="295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0B635A-77AC-2846-B400-8355467F8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Poppins" pitchFamily="2" charset="77"/>
            </a:endParaRPr>
          </a:p>
        </p:txBody>
      </p:sp>
      <p:sp>
        <p:nvSpPr>
          <p:cNvPr id="3" name="Date Placeholder 2">
            <a:extLst>
              <a:ext uri="{FF2B5EF4-FFF2-40B4-BE49-F238E27FC236}">
                <a16:creationId xmlns:a16="http://schemas.microsoft.com/office/drawing/2014/main" id="{515CFB15-08CB-2641-883D-A867504B00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CCD18C-C4B9-A549-B7F5-BAC691202E45}" type="datetimeFigureOut">
              <a:rPr lang="fr-FR" smtClean="0">
                <a:latin typeface="Poppins" pitchFamily="2" charset="77"/>
              </a:rPr>
              <a:t>10/10/2022</a:t>
            </a:fld>
            <a:endParaRPr lang="fr-FR" dirty="0">
              <a:latin typeface="Poppins" pitchFamily="2" charset="77"/>
            </a:endParaRPr>
          </a:p>
        </p:txBody>
      </p:sp>
      <p:sp>
        <p:nvSpPr>
          <p:cNvPr id="4" name="Footer Placeholder 3">
            <a:extLst>
              <a:ext uri="{FF2B5EF4-FFF2-40B4-BE49-F238E27FC236}">
                <a16:creationId xmlns:a16="http://schemas.microsoft.com/office/drawing/2014/main" id="{054535AC-C521-C642-858B-CD7181556E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Poppins" pitchFamily="2" charset="77"/>
            </a:endParaRPr>
          </a:p>
        </p:txBody>
      </p:sp>
      <p:sp>
        <p:nvSpPr>
          <p:cNvPr id="5" name="Slide Number Placeholder 4">
            <a:extLst>
              <a:ext uri="{FF2B5EF4-FFF2-40B4-BE49-F238E27FC236}">
                <a16:creationId xmlns:a16="http://schemas.microsoft.com/office/drawing/2014/main" id="{229EFCA5-3A02-0445-B301-6FF6DB42E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AF50BF-530F-C640-BAB0-437AA614B157}" type="slidenum">
              <a:rPr lang="fr-FR" smtClean="0">
                <a:latin typeface="Poppins" pitchFamily="2" charset="77"/>
              </a:rPr>
              <a:t>‹#›</a:t>
            </a:fld>
            <a:endParaRPr lang="fr-FR" dirty="0">
              <a:latin typeface="Poppins" pitchFamily="2" charset="77"/>
            </a:endParaRPr>
          </a:p>
        </p:txBody>
      </p:sp>
    </p:spTree>
    <p:extLst>
      <p:ext uri="{BB962C8B-B14F-4D97-AF65-F5344CB8AC3E}">
        <p14:creationId xmlns:p14="http://schemas.microsoft.com/office/powerpoint/2010/main" val="107169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oppins"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oppins" pitchFamily="2" charset="77"/>
              </a:defRPr>
            </a:lvl1pPr>
          </a:lstStyle>
          <a:p>
            <a:fld id="{B2C8F33C-395D-49DE-BFCA-75C79E84CF48}" type="datetimeFigureOut">
              <a:rPr lang="en-US" smtClean="0"/>
              <a:pPr/>
              <a:t>10/10/2022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oppins"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oppins" pitchFamily="2" charset="77"/>
              </a:defRPr>
            </a:lvl1pPr>
          </a:lstStyle>
          <a:p>
            <a:fld id="{7341FE7A-8EF3-4502-8788-3F64DADF0B65}" type="slidenum">
              <a:rPr lang="en-US" smtClean="0"/>
              <a:pPr/>
              <a:t>‹#›</a:t>
            </a:fld>
            <a:endParaRPr lang="en-US" dirty="0"/>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S1 - Hello everyone, again my name is Dale Seed and it’s a pleasure to have the opportunity to speak with you today and provide you with some insight into how IoT deployments can be made more sustainable leveraging the oneM2M standard.</a:t>
            </a:r>
          </a:p>
          <a:p>
            <a:pPr marL="0" marR="0">
              <a:spcBef>
                <a:spcPts val="0"/>
              </a:spcBef>
              <a:spcAft>
                <a:spcPts val="0"/>
              </a:spcAft>
            </a:pPr>
            <a:r>
              <a:rPr lang="en-US" sz="1800" dirty="0">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1</a:t>
            </a:fld>
            <a:endParaRPr lang="en-US" dirty="0"/>
          </a:p>
        </p:txBody>
      </p:sp>
    </p:spTree>
    <p:extLst>
      <p:ext uri="{BB962C8B-B14F-4D97-AF65-F5344CB8AC3E}">
        <p14:creationId xmlns:p14="http://schemas.microsoft.com/office/powerpoint/2010/main" val="262021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S10 -  IoT Interworking</a:t>
            </a:r>
          </a:p>
          <a:p>
            <a:pPr marL="0" marR="0">
              <a:spcBef>
                <a:spcPts val="0"/>
              </a:spcBef>
              <a:spcAft>
                <a:spcPts val="0"/>
              </a:spcAft>
            </a:pPr>
            <a:r>
              <a:rPr lang="en-US" sz="1800" dirty="0">
                <a:effectLst/>
                <a:latin typeface="Calibri" panose="020F0502020204030204" pitchFamily="34" charset="0"/>
              </a:rPr>
              <a:t>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Interworking different IoT platforms together with one another can be challenging, especially newer and older platforms.</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This typically requires developing complex and costly custom over-the-top application code to glue these platforms together.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This can lead to frustration which in turn can lead to frequent swapping out and replacing of older platforms with new ones.</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This is problematic from a sustainability perspective since frequent refreshing of older platforms with newer ones can generate a significant amount of e-waste</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oneM2M helps extend the life of IoT deployments by standardizing and simplifying how IoT platforms are interworked with one another.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For example, oneM2M has standardized interworking proxies to popular IoT technologies as well as supports an extensible framework which can be used to build additional interworking proxies with less time, less cost and less complexity.</a:t>
            </a:r>
          </a:p>
        </p:txBody>
      </p:sp>
      <p:sp>
        <p:nvSpPr>
          <p:cNvPr id="4" name="Slide Number Placeholder 3"/>
          <p:cNvSpPr>
            <a:spLocks noGrp="1"/>
          </p:cNvSpPr>
          <p:nvPr>
            <p:ph type="sldNum" sz="quarter" idx="5"/>
          </p:nvPr>
        </p:nvSpPr>
        <p:spPr/>
        <p:txBody>
          <a:bodyPr/>
          <a:lstStyle/>
          <a:p>
            <a:fld id="{7341FE7A-8EF3-4502-8788-3F64DADF0B65}" type="slidenum">
              <a:rPr lang="en-US" smtClean="0"/>
              <a:pPr/>
              <a:t>10</a:t>
            </a:fld>
            <a:endParaRPr lang="en-US" dirty="0"/>
          </a:p>
        </p:txBody>
      </p:sp>
    </p:spTree>
    <p:extLst>
      <p:ext uri="{BB962C8B-B14F-4D97-AF65-F5344CB8AC3E}">
        <p14:creationId xmlns:p14="http://schemas.microsoft.com/office/powerpoint/2010/main" val="347394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S11 - IoT Group Management</a:t>
            </a:r>
          </a:p>
          <a:p>
            <a:pPr marL="0" marR="0">
              <a:spcBef>
                <a:spcPts val="0"/>
              </a:spcBef>
              <a:spcAft>
                <a:spcPts val="0"/>
              </a:spcAft>
            </a:pPr>
            <a:r>
              <a:rPr lang="en-US" sz="1800" dirty="0">
                <a:effectLst/>
                <a:latin typeface="Calibri" panose="020F0502020204030204" pitchFamily="34" charset="0"/>
              </a:rPr>
              <a:t>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Deploying IoT devices in groups can extend overall lifetime of an IoT deployment and reduce its carbon footprint.</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For example, deploying the same type of device in proximity to one another provides the opportunity to split the load between the devices</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This allows devices to sleep for longer durations and extend their battery lifetime which in turn extends </a:t>
            </a:r>
            <a:r>
              <a:rPr lang="en-US" sz="1800" b="0" dirty="0">
                <a:effectLst/>
                <a:latin typeface="Calibri" panose="020F0502020204030204" pitchFamily="34" charset="0"/>
              </a:rPr>
              <a:t>the service time of the IoT deployment before maintenance such as battery swaps are needed.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oneM2M supports the formation and management of groups of IoT devices and also supports the load balancing of requests across a group devices.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For example, in the smart agricultural use case I’m showing here, monitoring the soil moisture level can be achieved by doing a round-robin sampling of a group of sensors which extends the lifetime of the individual sensors as well as the time between maintenance such as battery replacements.</a:t>
            </a:r>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11</a:t>
            </a:fld>
            <a:endParaRPr lang="en-US" dirty="0"/>
          </a:p>
        </p:txBody>
      </p:sp>
    </p:spTree>
    <p:extLst>
      <p:ext uri="{BB962C8B-B14F-4D97-AF65-F5344CB8AC3E}">
        <p14:creationId xmlns:p14="http://schemas.microsoft.com/office/powerpoint/2010/main" val="675832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S12 - So let me wrap-up here and leave you with a few takeaways</a:t>
            </a:r>
          </a:p>
          <a:p>
            <a:pPr marL="0" marR="0">
              <a:spcBef>
                <a:spcPts val="0"/>
              </a:spcBef>
              <a:spcAft>
                <a:spcPts val="0"/>
              </a:spcAft>
            </a:pPr>
            <a:r>
              <a:rPr lang="en-US" sz="1800" dirty="0">
                <a:effectLst/>
                <a:latin typeface="Calibri" panose="020F0502020204030204" pitchFamily="34" charset="0"/>
              </a:rPr>
              <a:t>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First off, it's important for us all to realize that IoT deployments themselves have their own carbon footprint, which if not optimized, can undermine and chip away at the sustainability benefits of an IoT deployment.</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Secondly, oneM2M provides several key features that can enable more sustainable IoT deployments.</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Lastly, these standardized oneM2M features can reduce energy consumption, maximize deployment lifetime, and minimize the amount of e-waste of IoT deployments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I'm including a link here to the latest oneM2M sustainability white paper that was just published and where you can find additional information expanding further upon the features and information I presented today.</a:t>
            </a:r>
          </a:p>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12</a:t>
            </a:fld>
            <a:endParaRPr lang="en-US" dirty="0"/>
          </a:p>
        </p:txBody>
      </p:sp>
    </p:spTree>
    <p:extLst>
      <p:ext uri="{BB962C8B-B14F-4D97-AF65-F5344CB8AC3E}">
        <p14:creationId xmlns:p14="http://schemas.microsoft.com/office/powerpoint/2010/main" val="3512007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S13 - And finally I'd like to say thank you to the ETSI IoT Week organizers for the invite and the time to share my presentation with you today.  </a:t>
            </a:r>
          </a:p>
          <a:p>
            <a:endParaRPr lang="en-US" sz="1800" dirty="0">
              <a:effectLst/>
              <a:latin typeface="Calibri" panose="020F0502020204030204" pitchFamily="34" charset="0"/>
            </a:endParaRPr>
          </a:p>
          <a:p>
            <a:r>
              <a:rPr lang="en-US" sz="1800" dirty="0">
                <a:effectLst/>
                <a:latin typeface="Calibri" panose="020F0502020204030204" pitchFamily="34" charset="0"/>
              </a:rPr>
              <a:t>If you would like to reach out to me for further discussion, I'm also providing my contact info here for you.</a:t>
            </a:r>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13</a:t>
            </a:fld>
            <a:endParaRPr lang="en-US" dirty="0"/>
          </a:p>
        </p:txBody>
      </p:sp>
    </p:spTree>
    <p:extLst>
      <p:ext uri="{BB962C8B-B14F-4D97-AF65-F5344CB8AC3E}">
        <p14:creationId xmlns:p14="http://schemas.microsoft.com/office/powerpoint/2010/main" val="305404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S2 - Given this is an IoT conference and most of you have a good bit of experience and appreciation for  IoT technologies, I probably don't have to spend a lot of time convincing you of the important role that IoT has in helping society reduce the environmental impact and inefficiencies of many of our everyday use cases such as industrial, healthcare and shipping to name a few. </a:t>
            </a:r>
          </a:p>
          <a:p>
            <a:pPr marL="0" marR="0">
              <a:spcBef>
                <a:spcPts val="0"/>
              </a:spcBef>
              <a:spcAft>
                <a:spcPts val="0"/>
              </a:spcAft>
            </a:pPr>
            <a:r>
              <a:rPr lang="en-US" sz="1800" dirty="0">
                <a:effectLst/>
                <a:latin typeface="Calibri" panose="020F0502020204030204" pitchFamily="34" charset="0"/>
              </a:rPr>
              <a:t> </a:t>
            </a:r>
          </a:p>
          <a:p>
            <a:pPr marL="342900" marR="0">
              <a:spcBef>
                <a:spcPts val="0"/>
              </a:spcBef>
              <a:spcAft>
                <a:spcPts val="0"/>
              </a:spcAft>
            </a:pPr>
            <a:r>
              <a:rPr lang="en-US" sz="1800" dirty="0">
                <a:effectLst/>
                <a:latin typeface="Calibri" panose="020F0502020204030204" pitchFamily="34" charset="0"/>
              </a:rPr>
              <a:t>For example, if we look at smart agriculture, IoT technologies are helping us reduce the water consumption and amount of chemicals and fertilizers being used to grow crops</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However, what's often overlooked is the fact that IoT technologies themselves have their own carbon footprint which can undermine and negate some of their benefits if not deployed responsibly.</a:t>
            </a:r>
          </a:p>
          <a:p>
            <a:pPr marL="0" indent="0">
              <a:buFont typeface="Arial" panose="020B0604020202020204" pitchFamily="34" charset="0"/>
              <a:buNone/>
            </a:pPr>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E0F78-8107-3B48-82E2-C6200A11A9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37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rPr>
              <a:t>S3 - This brings me to the focus of my talk today - Which is to provide you with some insight into how IoT deployments can be made more sustainable through the use of the oneM2M standard.</a:t>
            </a:r>
          </a:p>
          <a:p>
            <a:pPr marL="0" marR="0">
              <a:spcBef>
                <a:spcPts val="0"/>
              </a:spcBef>
              <a:spcAft>
                <a:spcPts val="0"/>
              </a:spcAft>
            </a:pPr>
            <a:r>
              <a:rPr lang="en-US" sz="1200" dirty="0">
                <a:effectLst/>
                <a:latin typeface="Calibri" panose="020F0502020204030204" pitchFamily="34" charset="0"/>
              </a:rPr>
              <a:t> </a:t>
            </a:r>
          </a:p>
          <a:p>
            <a:pPr marL="342900" marR="0">
              <a:spcBef>
                <a:spcPts val="0"/>
              </a:spcBef>
              <a:spcAft>
                <a:spcPts val="0"/>
              </a:spcAft>
            </a:pPr>
            <a:r>
              <a:rPr lang="en-US" sz="1200" dirty="0">
                <a:effectLst/>
                <a:latin typeface="Calibri" panose="020F0502020204030204" pitchFamily="34" charset="0"/>
              </a:rPr>
              <a:t>I plan to introduce you to some of the key features supported by the standardized oneM2M service layer and hopefully provide you with a better appreciation of the sustainability benefits of these features.</a:t>
            </a:r>
          </a:p>
          <a:p>
            <a:pPr marL="342900" marR="0">
              <a:spcBef>
                <a:spcPts val="0"/>
              </a:spcBef>
              <a:spcAft>
                <a:spcPts val="0"/>
              </a:spcAft>
            </a:pPr>
            <a:r>
              <a:rPr lang="en-US" sz="1200" dirty="0">
                <a:effectLst/>
                <a:latin typeface="Calibri" panose="020F0502020204030204" pitchFamily="34" charset="0"/>
              </a:rPr>
              <a:t> </a:t>
            </a:r>
          </a:p>
          <a:p>
            <a:pPr marL="342900" marR="0">
              <a:spcBef>
                <a:spcPts val="0"/>
              </a:spcBef>
              <a:spcAft>
                <a:spcPts val="0"/>
              </a:spcAft>
            </a:pPr>
            <a:r>
              <a:rPr lang="en-US" sz="1200" dirty="0">
                <a:effectLst/>
                <a:latin typeface="Calibri" panose="020F0502020204030204" pitchFamily="34" charset="0"/>
              </a:rPr>
              <a:t>By using these features, IoT deployments can reduce their own energy consumption as well as their carbon footprints.</a:t>
            </a:r>
          </a:p>
          <a:p>
            <a:pPr marL="0" indent="0">
              <a:buFont typeface="Arial" panose="020B0604020202020204" pitchFamily="34" charset="0"/>
              <a:buNone/>
            </a:pPr>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E0F78-8107-3B48-82E2-C6200A11A9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17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rPr>
              <a:t>S4 - So with that intro, let me jump right into the first feature I'd like to discuss with you and that is IoT Digital Twins</a:t>
            </a:r>
          </a:p>
          <a:p>
            <a:pPr marL="0" marR="0">
              <a:spcBef>
                <a:spcPts val="0"/>
              </a:spcBef>
              <a:spcAft>
                <a:spcPts val="0"/>
              </a:spcAft>
            </a:pPr>
            <a:r>
              <a:rPr lang="en-US" sz="1200" dirty="0">
                <a:effectLst/>
                <a:latin typeface="Calibri" panose="020F0502020204030204" pitchFamily="34" charset="0"/>
              </a:rPr>
              <a:t> </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This is a well-known feature being used by many IoT deployments which I’m sure many of you are familiar with.</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However, when it comes to sustainable IoT deployments it’s a very important feature and deserves some attention in my talk today. </a:t>
            </a:r>
          </a:p>
          <a:p>
            <a:pPr marL="171450" marR="0" indent="-171450">
              <a:spcBef>
                <a:spcPts val="0"/>
              </a:spcBef>
              <a:spcAft>
                <a:spcPts val="0"/>
              </a:spcAft>
              <a:buFont typeface="Arial" panose="020B0604020202020204" pitchFamily="34" charset="0"/>
              <a:buChar char="•"/>
            </a:pPr>
            <a:r>
              <a:rPr lang="en-US" sz="1200" dirty="0">
                <a:effectLst/>
                <a:latin typeface="Calibri" panose="020F0502020204030204" pitchFamily="34" charset="0"/>
              </a:rPr>
              <a:t>From an IoT perspective, a digital twin provides a representation of physical IoT devices in the digital world which are stored off device typically within the cloud and/or on a gateway. </a:t>
            </a:r>
          </a:p>
          <a:p>
            <a:pPr marL="171450" marR="0" indent="-171450">
              <a:spcBef>
                <a:spcPts val="0"/>
              </a:spcBef>
              <a:spcAft>
                <a:spcPts val="0"/>
              </a:spcAft>
              <a:buFont typeface="Arial" panose="020B0604020202020204" pitchFamily="34" charset="0"/>
              <a:buChar char="•"/>
            </a:pPr>
            <a:r>
              <a:rPr lang="en-US" sz="1200" dirty="0">
                <a:effectLst/>
                <a:latin typeface="Calibri" panose="020F0502020204030204" pitchFamily="34" charset="0"/>
              </a:rPr>
              <a:t>For example, I’m showing streetlamp digital twins here on this slide.  </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Why digital representations of devices are so important from a sustainability perspective, is they allow physical IoT devices to disconnect, power down and sleep for long durations of time while their digital twins remain accessible to applications to access. </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Using digital twins, applications can access sensor readings from the device even while the device is sleeping and powered down. </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This can have huge sustainability benefits since it reduces energy consumption of devices and in turn increases battery life and overall deployment lifetime of devices. </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Digital twins also reduce the carbon footprint of devices by reducing the frequency of having to swap out or recharge batteries. </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When it comes to the oneM2M standard, it supports a </a:t>
            </a:r>
            <a:r>
              <a:rPr lang="en-US" sz="1200" b="1" u="sng" dirty="0">
                <a:effectLst/>
                <a:latin typeface="Calibri" panose="020F0502020204030204" pitchFamily="34" charset="0"/>
              </a:rPr>
              <a:t>standardized</a:t>
            </a:r>
            <a:r>
              <a:rPr lang="en-US" sz="1200" dirty="0">
                <a:effectLst/>
                <a:latin typeface="Calibri" panose="020F0502020204030204" pitchFamily="34" charset="0"/>
              </a:rPr>
              <a:t> as well as an </a:t>
            </a:r>
            <a:r>
              <a:rPr lang="en-US" sz="1200" b="1" u="sng" dirty="0">
                <a:effectLst/>
                <a:latin typeface="Calibri" panose="020F0502020204030204" pitchFamily="34" charset="0"/>
              </a:rPr>
              <a:t>extensible</a:t>
            </a:r>
            <a:r>
              <a:rPr lang="en-US" sz="1200" dirty="0">
                <a:effectLst/>
                <a:latin typeface="Calibri" panose="020F0502020204030204" pitchFamily="34" charset="0"/>
              </a:rPr>
              <a:t> framework for IoT digital twins. </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It provides developers with flexible options for representing their devices and applications as digital counterparts in the oneM2M service layer</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oneM2M supports various types of digital twin resources, information models and ontologies standardized by oneM2M as well as other standards bodies which oneM2M collaborates with such as ETSI SAREF.</a:t>
            </a:r>
          </a:p>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4</a:t>
            </a:fld>
            <a:endParaRPr lang="en-US" dirty="0"/>
          </a:p>
        </p:txBody>
      </p:sp>
    </p:spTree>
    <p:extLst>
      <p:ext uri="{BB962C8B-B14F-4D97-AF65-F5344CB8AC3E}">
        <p14:creationId xmlns:p14="http://schemas.microsoft.com/office/powerpoint/2010/main" val="240561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rPr>
              <a:t>S5 - The next feature I'd like to cover is IoT Message Profiles</a:t>
            </a:r>
          </a:p>
          <a:p>
            <a:pPr marL="0" marR="0">
              <a:spcBef>
                <a:spcPts val="0"/>
              </a:spcBef>
              <a:spcAft>
                <a:spcPts val="0"/>
              </a:spcAft>
            </a:pPr>
            <a:r>
              <a:rPr lang="en-US" sz="1200" dirty="0">
                <a:effectLst/>
                <a:latin typeface="Calibri" panose="020F0502020204030204" pitchFamily="34" charset="0"/>
              </a:rPr>
              <a:t> </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The number of bytes included within each message a device sends or receives has a major impact on the time a device needs to stay connected to the network and how long the device needs to keep its transceiver powered </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This can greatly impact the battery life of the device.</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The number of bytes also contributes to the amount of congestion and overhead an IoT device introduces into the network, especially as the number IoT devices scales out to large numbers. </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In many IoT use cases, there is a certain amount of static and repetitive data present in each and every IoT message. </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For example, it is not uncommon for IoT message payloads to include a device identifier or location which seldom if ever changes.</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To address this inefficiency, oneM2M defines message profiles to help streamline message sizes.  </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The oneM2M service layer can be configured with a message profile which includes information the service layer uses to enrich messages it receives from IoT devices</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Devices send only the bare minimum amount of data that is dynamically changing to the oneM2M service layer. </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The service layer then enriches messages with static information using the message profiles.</a:t>
            </a:r>
          </a:p>
          <a:p>
            <a:pPr marL="171450" indent="-171450" rtl="0" fontAlgn="ctr">
              <a:spcBef>
                <a:spcPts val="0"/>
              </a:spcBef>
              <a:spcAft>
                <a:spcPts val="0"/>
              </a:spcAft>
              <a:buFont typeface="Arial" panose="020B0604020202020204" pitchFamily="34" charset="0"/>
              <a:buChar char="•"/>
            </a:pPr>
            <a:r>
              <a:rPr lang="en-US" sz="1200" dirty="0">
                <a:effectLst/>
                <a:latin typeface="Calibri" panose="020F0502020204030204" pitchFamily="34" charset="0"/>
              </a:rPr>
              <a:t>These enriched messages are then consumed by backend applications which benefit from the additional information</a:t>
            </a:r>
          </a:p>
          <a:p>
            <a:pPr marL="0" marR="0">
              <a:spcBef>
                <a:spcPts val="0"/>
              </a:spcBef>
              <a:spcAft>
                <a:spcPts val="0"/>
              </a:spcAft>
            </a:pPr>
            <a:r>
              <a:rPr lang="en-US" sz="1200" dirty="0">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5</a:t>
            </a:fld>
            <a:endParaRPr lang="en-US" dirty="0"/>
          </a:p>
        </p:txBody>
      </p:sp>
    </p:spTree>
    <p:extLst>
      <p:ext uri="{BB962C8B-B14F-4D97-AF65-F5344CB8AC3E}">
        <p14:creationId xmlns:p14="http://schemas.microsoft.com/office/powerpoint/2010/main" val="123395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Calibri" panose="020F0502020204030204" pitchFamily="34" charset="0"/>
              </a:rPr>
              <a:t>S6 - The next feature I'm going to cover is IoT Device Triggering</a:t>
            </a:r>
          </a:p>
          <a:p>
            <a:pPr marL="0" marR="0">
              <a:spcBef>
                <a:spcPts val="0"/>
              </a:spcBef>
              <a:spcAft>
                <a:spcPts val="0"/>
              </a:spcAft>
            </a:pPr>
            <a:r>
              <a:rPr lang="en-US" sz="1100" dirty="0">
                <a:effectLst/>
                <a:latin typeface="Calibri" panose="020F0502020204030204" pitchFamily="34" charset="0"/>
              </a:rPr>
              <a:t> </a:t>
            </a:r>
          </a:p>
          <a:p>
            <a:pPr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oneM2M supports device triggering which enables an IoT device to “sleep” for long periods of time when not in use, and be woken up by the service layer in an on-demand fashion if/when applications need to interact with the device.</a:t>
            </a:r>
          </a:p>
          <a:p>
            <a:pPr marL="342900" marR="0">
              <a:spcBef>
                <a:spcPts val="0"/>
              </a:spcBef>
              <a:spcAft>
                <a:spcPts val="0"/>
              </a:spcAft>
            </a:pPr>
            <a:r>
              <a:rPr lang="en-US" sz="1100" dirty="0">
                <a:effectLst/>
                <a:latin typeface="Calibri" panose="020F0502020204030204" pitchFamily="34" charset="0"/>
              </a:rPr>
              <a:t> </a:t>
            </a:r>
          </a:p>
          <a:p>
            <a:pPr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For example, if/when a device requires a software update, the oneM2M service layer can trigger a device to have the device to wake-up and reconnect to the oneM2M service layer.</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oneM2M does this via its support for interworking with underlying networks like 3GPP to send messages to devices to trigger them to wake-up and reconnect </a:t>
            </a:r>
          </a:p>
          <a:p>
            <a:pPr marL="685800" marR="0">
              <a:spcBef>
                <a:spcPts val="0"/>
              </a:spcBef>
              <a:spcAft>
                <a:spcPts val="0"/>
              </a:spcAft>
            </a:pPr>
            <a:r>
              <a:rPr lang="en-US" sz="1100" dirty="0">
                <a:effectLst/>
                <a:latin typeface="Calibri" panose="020F0502020204030204" pitchFamily="34" charset="0"/>
              </a:rPr>
              <a:t> </a:t>
            </a:r>
          </a:p>
          <a:p>
            <a:pPr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When a device receives the trigger, it fully powers-up, re-connects to the network and receives the software update messages. </a:t>
            </a:r>
          </a:p>
          <a:p>
            <a:pPr marL="342900" marR="0">
              <a:spcBef>
                <a:spcPts val="0"/>
              </a:spcBef>
              <a:spcAft>
                <a:spcPts val="0"/>
              </a:spcAft>
            </a:pPr>
            <a:r>
              <a:rPr lang="en-US" sz="1100" dirty="0">
                <a:effectLst/>
                <a:latin typeface="Calibri" panose="020F0502020204030204" pitchFamily="34" charset="0"/>
              </a:rPr>
              <a:t> </a:t>
            </a:r>
          </a:p>
          <a:p>
            <a:pPr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Once finished, the device can return to a sleep state and conserve power until the next time it needs to wakes up </a:t>
            </a:r>
          </a:p>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6</a:t>
            </a:fld>
            <a:endParaRPr lang="en-US" dirty="0"/>
          </a:p>
        </p:txBody>
      </p:sp>
    </p:spTree>
    <p:extLst>
      <p:ext uri="{BB962C8B-B14F-4D97-AF65-F5344CB8AC3E}">
        <p14:creationId xmlns:p14="http://schemas.microsoft.com/office/powerpoint/2010/main" val="69181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S7 -  The next feature is IoT Event Processing</a:t>
            </a:r>
          </a:p>
          <a:p>
            <a:pPr marL="0" marR="0">
              <a:spcBef>
                <a:spcPts val="0"/>
              </a:spcBef>
              <a:spcAft>
                <a:spcPts val="0"/>
              </a:spcAft>
            </a:pPr>
            <a:r>
              <a:rPr lang="en-US" sz="1800" dirty="0">
                <a:effectLst/>
                <a:latin typeface="Calibri" panose="020F0502020204030204" pitchFamily="34" charset="0"/>
              </a:rPr>
              <a:t>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oneM2M supports the capability for offloading event detection and processing from devices and applications to the oneM2M service layer.</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This offloading of processes to the oneM2M service layer greatly reduces the amount of messaging and data exchanged in the system.</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rPr>
              <a:t> For example, the oneM2M service layer can be configured with events of interests to an application (e.g., an intruder alert from a security camera)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The service layer can also be configured to perform one or more actions if/when the event occurs (e.g., enabling a security alarm and turning on lights).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This can all be configured to be performed within service layer rather than the application having to fetch and analyze data from the service layer and issue commands to perform actions on devices if when events occur. Hence this can greatly reduce the amount of messaging in the overall system.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It can also enable the reuse and sharing of data stored within the service layer across multiple processes and applications. E.g. data from the same device can be shared efficiently between applications.</a:t>
            </a:r>
          </a:p>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7</a:t>
            </a:fld>
            <a:endParaRPr lang="en-US" dirty="0"/>
          </a:p>
        </p:txBody>
      </p:sp>
    </p:spTree>
    <p:extLst>
      <p:ext uri="{BB962C8B-B14F-4D97-AF65-F5344CB8AC3E}">
        <p14:creationId xmlns:p14="http://schemas.microsoft.com/office/powerpoint/2010/main" val="425035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Calibri" panose="020F0502020204030204" pitchFamily="34" charset="0"/>
              </a:rPr>
              <a:t>S8 - The next feature is IoT Scheduling and Throttling of Messages</a:t>
            </a:r>
          </a:p>
          <a:p>
            <a:pPr marL="0" marR="0">
              <a:spcBef>
                <a:spcPts val="0"/>
              </a:spcBef>
              <a:spcAft>
                <a:spcPts val="0"/>
              </a:spcAft>
            </a:pPr>
            <a:r>
              <a:rPr lang="en-US" sz="1100" dirty="0">
                <a:effectLst/>
                <a:latin typeface="Calibri" panose="020F0502020204030204" pitchFamily="34" charset="0"/>
              </a:rPr>
              <a:t> </a:t>
            </a:r>
          </a:p>
          <a:p>
            <a:pPr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By managing peak demands on communication networks, network operators can optimize the amount of network equipment (e.g., switches, routers, servers, cell towers and base stations) required to meet their customer demands. This can significantly reduce the energy consumption and carbon footprints of their networks and equipment.</a:t>
            </a:r>
          </a:p>
          <a:p>
            <a:pPr marL="342900" marR="0">
              <a:spcBef>
                <a:spcPts val="0"/>
              </a:spcBef>
              <a:spcAft>
                <a:spcPts val="0"/>
              </a:spcAft>
            </a:pPr>
            <a:r>
              <a:rPr lang="en-US" sz="1100" dirty="0">
                <a:effectLst/>
                <a:latin typeface="Calibri" panose="020F0502020204030204" pitchFamily="34" charset="0"/>
              </a:rPr>
              <a:t> </a:t>
            </a:r>
          </a:p>
          <a:p>
            <a:pPr rtl="0" fontAlgn="ctr">
              <a:spcBef>
                <a:spcPts val="0"/>
              </a:spcBef>
              <a:spcAft>
                <a:spcPts val="0"/>
              </a:spcAft>
              <a:buFont typeface="Arial" panose="020B0604020202020204" pitchFamily="34" charset="0"/>
              <a:buChar char="•"/>
            </a:pPr>
            <a:r>
              <a:rPr lang="en-US" sz="1100" dirty="0">
                <a:effectLst/>
                <a:latin typeface="Calibri" panose="020F0502020204030204" pitchFamily="34" charset="0"/>
              </a:rPr>
              <a:t>oneM2M supports several scheduling and throttling features to help network operators minimize the peak demand on their communication networks. For example, the oneM2M service layer supports</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Scheduling message exchanges between devices and applications based on schedule input from underlying networks</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Interworking with communication networks to detect congestion</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Adjusting schedules of devices and applications to alleviate network congestion</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Throttling messages to also alleviate network congestion</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Batching messages to increase efficiency of message exchanges</a:t>
            </a:r>
          </a:p>
          <a:p>
            <a:pPr marL="742950" lvl="1" indent="-285750" rtl="0" fontAlgn="ctr">
              <a:spcBef>
                <a:spcPts val="0"/>
              </a:spcBef>
              <a:spcAft>
                <a:spcPts val="0"/>
              </a:spcAft>
              <a:buFont typeface="Courier New" panose="02070309020205020404" pitchFamily="49" charset="0"/>
              <a:buChar char="o"/>
            </a:pPr>
            <a:r>
              <a:rPr lang="en-US" sz="1100" dirty="0">
                <a:effectLst/>
                <a:latin typeface="Calibri" panose="020F0502020204030204" pitchFamily="34" charset="0"/>
              </a:rPr>
              <a:t>oneM2M also supports the capability to notify applications and devices of congestion such that the devices and applications themselves can take action, such as reducing the frequency or size of messages that they exchange</a:t>
            </a:r>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8</a:t>
            </a:fld>
            <a:endParaRPr lang="en-US" dirty="0"/>
          </a:p>
        </p:txBody>
      </p:sp>
    </p:spTree>
    <p:extLst>
      <p:ext uri="{BB962C8B-B14F-4D97-AF65-F5344CB8AC3E}">
        <p14:creationId xmlns:p14="http://schemas.microsoft.com/office/powerpoint/2010/main" val="122164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S9 - The next feature is Time Synchronization and Compensation</a:t>
            </a:r>
          </a:p>
          <a:p>
            <a:pPr marL="0" marR="0">
              <a:spcBef>
                <a:spcPts val="0"/>
              </a:spcBef>
              <a:spcAft>
                <a:spcPts val="0"/>
              </a:spcAft>
            </a:pPr>
            <a:r>
              <a:rPr lang="en-US" sz="1800" dirty="0">
                <a:effectLst/>
                <a:latin typeface="Calibri" panose="020F0502020204030204" pitchFamily="34" charset="0"/>
              </a:rPr>
              <a:t>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Many resource constrained devices lack the capability to keep their local time synchronized with other devices in the network which typically require the use of heavy weight time synchronization protocols and technologies such as the Network Time Protocol (NTP).</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oneM2M supports time synchronization capabilities specifically targeted for resource constrained IoT devices.</a:t>
            </a:r>
          </a:p>
          <a:p>
            <a:pPr marL="742950" lvl="1"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E.g., when messages containing timestamp information are received from devices, the oneM2M service layer can detect if/when the time of the device is not synchronized with the rest of the system </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It does this by comparing and detecting any offset between a device’s local time reference and the service layer's local time reference using oneM2M timestamp fields within the messages.</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If the service layer detects that time compensation is required, the service layer can compute a time offset and then adjust any timestamp related metadata that is contained within the received message. </a:t>
            </a:r>
          </a:p>
          <a:p>
            <a:pPr marL="742950" lvl="1"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For example, the oneM2M service layer can adjust the data generation time to compensate for any time synchronization offset as shown in this example</a:t>
            </a:r>
          </a:p>
          <a:p>
            <a:pPr marL="285750" indent="-285750"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This can simplify devices and allow them to consume less energy by offloading them from the burden of having to maintain time synchronization with the rest of the system which requires frequent wake-ups and the sending and receiving of time sync protocol messages.  </a:t>
            </a:r>
          </a:p>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9</a:t>
            </a:fld>
            <a:endParaRPr lang="en-US" dirty="0"/>
          </a:p>
        </p:txBody>
      </p:sp>
    </p:spTree>
    <p:extLst>
      <p:ext uri="{BB962C8B-B14F-4D97-AF65-F5344CB8AC3E}">
        <p14:creationId xmlns:p14="http://schemas.microsoft.com/office/powerpoint/2010/main" val="3831595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1180B1A-1614-EEC2-2373-CA6E32983812}"/>
              </a:ext>
            </a:extLst>
          </p:cNvPr>
          <p:cNvSpPr>
            <a:spLocks noGrp="1"/>
          </p:cNvSpPr>
          <p:nvPr>
            <p:ph type="title" hasCustomPrompt="1"/>
          </p:nvPr>
        </p:nvSpPr>
        <p:spPr>
          <a:xfrm>
            <a:off x="487908" y="2533960"/>
            <a:ext cx="5455692" cy="2086166"/>
          </a:xfrm>
        </p:spPr>
        <p:txBody>
          <a:bodyPr/>
          <a:lstStyle/>
          <a:p>
            <a:r>
              <a:rPr lang="en-GB" noProof="0" dirty="0"/>
              <a:t>Presentation title (1 or 2 lines)</a:t>
            </a:r>
            <a:endParaRPr lang="en-US" dirty="0"/>
          </a:p>
        </p:txBody>
      </p:sp>
      <p:sp>
        <p:nvSpPr>
          <p:cNvPr id="9" name="Text Placeholder 8">
            <a:extLst>
              <a:ext uri="{FF2B5EF4-FFF2-40B4-BE49-F238E27FC236}">
                <a16:creationId xmlns:a16="http://schemas.microsoft.com/office/drawing/2014/main" id="{1875596C-4998-B144-B01A-8C58055AA0CE}"/>
              </a:ext>
            </a:extLst>
          </p:cNvPr>
          <p:cNvSpPr>
            <a:spLocks noGrp="1"/>
          </p:cNvSpPr>
          <p:nvPr>
            <p:ph type="body" sz="quarter" idx="12" hasCustomPrompt="1"/>
          </p:nvPr>
        </p:nvSpPr>
        <p:spPr>
          <a:xfrm>
            <a:off x="620714" y="4957129"/>
            <a:ext cx="5322886" cy="400110"/>
          </a:xfrm>
        </p:spPr>
        <p:txBody>
          <a:bodyPr/>
          <a:lstStyle>
            <a:lvl1pPr marL="0" indent="0">
              <a:buNone/>
              <a:defRPr sz="1800" b="0" i="0">
                <a:latin typeface="Poppins" pitchFamily="2" charset="77"/>
                <a:cs typeface="Poppins" pitchFamily="2" charset="77"/>
              </a:defRPr>
            </a:lvl1pPr>
          </a:lstStyle>
          <a:p>
            <a:r>
              <a:rPr lang="en-GB" sz="2000" noProof="0" dirty="0">
                <a:solidFill>
                  <a:schemeClr val="accent1"/>
                </a:solidFill>
                <a:latin typeface="Calibri" panose="020F0502020204030204" pitchFamily="34" charset="0"/>
                <a:cs typeface="Calibri" panose="020F0502020204030204" pitchFamily="34" charset="0"/>
              </a:rPr>
              <a:t>Presented by:</a:t>
            </a:r>
          </a:p>
        </p:txBody>
      </p:sp>
      <p:sp>
        <p:nvSpPr>
          <p:cNvPr id="11" name="Text Placeholder 10">
            <a:extLst>
              <a:ext uri="{FF2B5EF4-FFF2-40B4-BE49-F238E27FC236}">
                <a16:creationId xmlns:a16="http://schemas.microsoft.com/office/drawing/2014/main" id="{145D2B8A-99D4-BE4A-9E4D-126919EAD811}"/>
              </a:ext>
            </a:extLst>
          </p:cNvPr>
          <p:cNvSpPr>
            <a:spLocks noGrp="1"/>
          </p:cNvSpPr>
          <p:nvPr>
            <p:ph type="body" sz="quarter" idx="13" hasCustomPrompt="1"/>
          </p:nvPr>
        </p:nvSpPr>
        <p:spPr>
          <a:xfrm>
            <a:off x="620713" y="6211476"/>
            <a:ext cx="3592512" cy="369332"/>
          </a:xfrm>
        </p:spPr>
        <p:txBody>
          <a:bodyPr/>
          <a:lstStyle>
            <a:lvl1pPr marL="0" indent="0">
              <a:buNone/>
              <a:defRPr sz="1800" b="0" i="0">
                <a:latin typeface="Poppins" pitchFamily="2" charset="77"/>
                <a:cs typeface="Poppins" pitchFamily="2" charset="77"/>
              </a:defRPr>
            </a:lvl1pPr>
          </a:lstStyle>
          <a:p>
            <a:r>
              <a:rPr lang="en-GB" noProof="0" dirty="0">
                <a:solidFill>
                  <a:schemeClr val="accent3"/>
                </a:solidFill>
                <a:latin typeface="Calibri" panose="020F0502020204030204" pitchFamily="34" charset="0"/>
                <a:cs typeface="Calibri" panose="020F0502020204030204" pitchFamily="34" charset="0"/>
              </a:rPr>
              <a:t>DD/MM/YYYY</a:t>
            </a:r>
          </a:p>
        </p:txBody>
      </p:sp>
      <p:sp>
        <p:nvSpPr>
          <p:cNvPr id="213" name="Picture Placeholder  212" descr="Picture placeholder 50.">
            <a:extLst>
              <a:ext uri="{FF2B5EF4-FFF2-40B4-BE49-F238E27FC236}">
                <a16:creationId xmlns:a16="http://schemas.microsoft.com/office/drawing/2014/main" id="{A057584B-BDDE-FA4E-9A8D-E58DAD1C954F}"/>
              </a:ext>
            </a:extLst>
          </p:cNvPr>
          <p:cNvSpPr>
            <a:spLocks noGrp="1"/>
          </p:cNvSpPr>
          <p:nvPr>
            <p:ph type="pic" sz="quarter" idx="10" hasCustomPrompt="1"/>
          </p:nvPr>
        </p:nvSpPr>
        <p:spPr>
          <a:xfrm>
            <a:off x="6446293" y="2"/>
            <a:ext cx="5745708" cy="6858003"/>
          </a:xfrm>
          <a:custGeom>
            <a:avLst/>
            <a:gdLst>
              <a:gd name="connsiteX0" fmla="*/ 392327 w 5745708"/>
              <a:gd name="connsiteY0" fmla="*/ 5096358 h 6825345"/>
              <a:gd name="connsiteX1" fmla="*/ 627227 w 5745708"/>
              <a:gd name="connsiteY1" fmla="*/ 5598436 h 6825345"/>
              <a:gd name="connsiteX2" fmla="*/ 607858 w 5745708"/>
              <a:gd name="connsiteY2" fmla="*/ 5556609 h 6825345"/>
              <a:gd name="connsiteX3" fmla="*/ 595251 w 5745708"/>
              <a:gd name="connsiteY3" fmla="*/ 5527499 h 6825345"/>
              <a:gd name="connsiteX4" fmla="*/ 589787 w 5745708"/>
              <a:gd name="connsiteY4" fmla="*/ 5514123 h 6825345"/>
              <a:gd name="connsiteX5" fmla="*/ 598291 w 5745708"/>
              <a:gd name="connsiteY5" fmla="*/ 5528774 h 6825345"/>
              <a:gd name="connsiteX6" fmla="*/ 617957 w 5745708"/>
              <a:gd name="connsiteY6" fmla="*/ 5560438 h 6825345"/>
              <a:gd name="connsiteX7" fmla="*/ 647380 w 5745708"/>
              <a:gd name="connsiteY7" fmla="*/ 5606071 h 6825345"/>
              <a:gd name="connsiteX8" fmla="*/ 628460 w 5745708"/>
              <a:gd name="connsiteY8" fmla="*/ 5556015 h 6825345"/>
              <a:gd name="connsiteX9" fmla="*/ 610793 w 5745708"/>
              <a:gd name="connsiteY9" fmla="*/ 5505575 h 6825345"/>
              <a:gd name="connsiteX10" fmla="*/ 687369 w 5745708"/>
              <a:gd name="connsiteY10" fmla="*/ 5628889 h 6825345"/>
              <a:gd name="connsiteX11" fmla="*/ 725595 w 5745708"/>
              <a:gd name="connsiteY11" fmla="*/ 5686281 h 6825345"/>
              <a:gd name="connsiteX12" fmla="*/ 765244 w 5745708"/>
              <a:gd name="connsiteY12" fmla="*/ 5742463 h 6825345"/>
              <a:gd name="connsiteX13" fmla="*/ 729464 w 5745708"/>
              <a:gd name="connsiteY13" fmla="*/ 5684432 h 6825345"/>
              <a:gd name="connsiteX14" fmla="*/ 715646 w 5745708"/>
              <a:gd name="connsiteY14" fmla="*/ 5645857 h 6825345"/>
              <a:gd name="connsiteX15" fmla="*/ 734418 w 5745708"/>
              <a:gd name="connsiteY15" fmla="*/ 5656043 h 6825345"/>
              <a:gd name="connsiteX16" fmla="*/ 868417 w 5745708"/>
              <a:gd name="connsiteY16" fmla="*/ 5825800 h 6825345"/>
              <a:gd name="connsiteX17" fmla="*/ 836783 w 5745708"/>
              <a:gd name="connsiteY17" fmla="*/ 5757092 h 6825345"/>
              <a:gd name="connsiteX18" fmla="*/ 945165 w 5745708"/>
              <a:gd name="connsiteY18" fmla="*/ 5928274 h 6825345"/>
              <a:gd name="connsiteX19" fmla="*/ 1053589 w 5745708"/>
              <a:gd name="connsiteY19" fmla="*/ 6085973 h 6825345"/>
              <a:gd name="connsiteX20" fmla="*/ 1080888 w 5745708"/>
              <a:gd name="connsiteY20" fmla="*/ 6093606 h 6825345"/>
              <a:gd name="connsiteX21" fmla="*/ 1132571 w 5745708"/>
              <a:gd name="connsiteY21" fmla="*/ 6146597 h 6825345"/>
              <a:gd name="connsiteX22" fmla="*/ 1232873 w 5745708"/>
              <a:gd name="connsiteY22" fmla="*/ 6232146 h 6825345"/>
              <a:gd name="connsiteX23" fmla="*/ 1182701 w 5745708"/>
              <a:gd name="connsiteY23" fmla="*/ 6175325 h 6825345"/>
              <a:gd name="connsiteX24" fmla="*/ 1245523 w 5745708"/>
              <a:gd name="connsiteY24" fmla="*/ 6226085 h 6825345"/>
              <a:gd name="connsiteX25" fmla="*/ 1289765 w 5745708"/>
              <a:gd name="connsiteY25" fmla="*/ 6259514 h 6825345"/>
              <a:gd name="connsiteX26" fmla="*/ 1291530 w 5745708"/>
              <a:gd name="connsiteY26" fmla="*/ 6260896 h 6825345"/>
              <a:gd name="connsiteX27" fmla="*/ 565658 w 5745708"/>
              <a:gd name="connsiteY27" fmla="*/ 5311450 h 6825345"/>
              <a:gd name="connsiteX28" fmla="*/ 474304 w 5745708"/>
              <a:gd name="connsiteY28" fmla="*/ 5177801 h 6825345"/>
              <a:gd name="connsiteX29" fmla="*/ 503749 w 5745708"/>
              <a:gd name="connsiteY29" fmla="*/ 5264603 h 6825345"/>
              <a:gd name="connsiteX30" fmla="*/ 569973 w 5745708"/>
              <a:gd name="connsiteY30" fmla="*/ 5374690 h 6825345"/>
              <a:gd name="connsiteX31" fmla="*/ 614620 w 5745708"/>
              <a:gd name="connsiteY31" fmla="*/ 5411287 h 6825345"/>
              <a:gd name="connsiteX32" fmla="*/ 655969 w 5745708"/>
              <a:gd name="connsiteY32" fmla="*/ 5503872 h 6825345"/>
              <a:gd name="connsiteX33" fmla="*/ 709566 w 5745708"/>
              <a:gd name="connsiteY33" fmla="*/ 5578449 h 6825345"/>
              <a:gd name="connsiteX34" fmla="*/ 635157 w 5745708"/>
              <a:gd name="connsiteY34" fmla="*/ 5497707 h 6825345"/>
              <a:gd name="connsiteX35" fmla="*/ 550776 w 5745708"/>
              <a:gd name="connsiteY35" fmla="*/ 5371480 h 6825345"/>
              <a:gd name="connsiteX36" fmla="*/ 392327 w 5745708"/>
              <a:gd name="connsiteY36" fmla="*/ 5096358 h 6825345"/>
              <a:gd name="connsiteX37" fmla="*/ 142610 w 5745708"/>
              <a:gd name="connsiteY37" fmla="*/ 4032592 h 6825345"/>
              <a:gd name="connsiteX38" fmla="*/ 143696 w 5745708"/>
              <a:gd name="connsiteY38" fmla="*/ 4076568 h 6825345"/>
              <a:gd name="connsiteX39" fmla="*/ 150795 w 5745708"/>
              <a:gd name="connsiteY39" fmla="*/ 4087371 h 6825345"/>
              <a:gd name="connsiteX40" fmla="*/ 142610 w 5745708"/>
              <a:gd name="connsiteY40" fmla="*/ 4032592 h 6825345"/>
              <a:gd name="connsiteX41" fmla="*/ 2002178 w 5745708"/>
              <a:gd name="connsiteY41" fmla="*/ 0 h 6825345"/>
              <a:gd name="connsiteX42" fmla="*/ 2095742 w 5745708"/>
              <a:gd name="connsiteY42" fmla="*/ 0 h 6825345"/>
              <a:gd name="connsiteX43" fmla="*/ 2079755 w 5745708"/>
              <a:gd name="connsiteY43" fmla="*/ 10531 h 6825345"/>
              <a:gd name="connsiteX44" fmla="*/ 1955810 w 5745708"/>
              <a:gd name="connsiteY44" fmla="*/ 72433 h 6825345"/>
              <a:gd name="connsiteX45" fmla="*/ 1890225 w 5745708"/>
              <a:gd name="connsiteY45" fmla="*/ 87511 h 6825345"/>
              <a:gd name="connsiteX46" fmla="*/ 1798488 w 5745708"/>
              <a:gd name="connsiteY46" fmla="*/ 152111 h 6825345"/>
              <a:gd name="connsiteX47" fmla="*/ 1776336 w 5745708"/>
              <a:gd name="connsiteY47" fmla="*/ 191175 h 6825345"/>
              <a:gd name="connsiteX48" fmla="*/ 1846068 w 5745708"/>
              <a:gd name="connsiteY48" fmla="*/ 160023 h 6825345"/>
              <a:gd name="connsiteX49" fmla="*/ 1881975 w 5745708"/>
              <a:gd name="connsiteY49" fmla="*/ 155173 h 6825345"/>
              <a:gd name="connsiteX50" fmla="*/ 2066616 w 5745708"/>
              <a:gd name="connsiteY50" fmla="*/ 35987 h 6825345"/>
              <a:gd name="connsiteX51" fmla="*/ 1869942 w 5745708"/>
              <a:gd name="connsiteY51" fmla="*/ 164870 h 6825345"/>
              <a:gd name="connsiteX52" fmla="*/ 1808480 w 5745708"/>
              <a:gd name="connsiteY52" fmla="*/ 230876 h 6825345"/>
              <a:gd name="connsiteX53" fmla="*/ 1797148 w 5745708"/>
              <a:gd name="connsiteY53" fmla="*/ 269196 h 6825345"/>
              <a:gd name="connsiteX54" fmla="*/ 1822001 w 5745708"/>
              <a:gd name="connsiteY54" fmla="*/ 278870 h 6825345"/>
              <a:gd name="connsiteX55" fmla="*/ 1869136 w 5745708"/>
              <a:gd name="connsiteY55" fmla="*/ 247845 h 6825345"/>
              <a:gd name="connsiteX56" fmla="*/ 1906169 w 5745708"/>
              <a:gd name="connsiteY56" fmla="*/ 182818 h 6825345"/>
              <a:gd name="connsiteX57" fmla="*/ 2051585 w 5745708"/>
              <a:gd name="connsiteY57" fmla="*/ 68946 h 6825345"/>
              <a:gd name="connsiteX58" fmla="*/ 2140600 w 5745708"/>
              <a:gd name="connsiteY58" fmla="*/ 10511 h 6825345"/>
              <a:gd name="connsiteX59" fmla="*/ 2157277 w 5745708"/>
              <a:gd name="connsiteY59" fmla="*/ 0 h 6825345"/>
              <a:gd name="connsiteX60" fmla="*/ 5745708 w 5745708"/>
              <a:gd name="connsiteY60" fmla="*/ 0 h 6825345"/>
              <a:gd name="connsiteX61" fmla="*/ 5745708 w 5745708"/>
              <a:gd name="connsiteY61" fmla="*/ 6825345 h 6825345"/>
              <a:gd name="connsiteX62" fmla="*/ 5555148 w 5745708"/>
              <a:gd name="connsiteY62" fmla="*/ 6825345 h 6825345"/>
              <a:gd name="connsiteX63" fmla="*/ 2217305 w 5745708"/>
              <a:gd name="connsiteY63" fmla="*/ 6825345 h 6825345"/>
              <a:gd name="connsiteX64" fmla="*/ 1967292 w 5745708"/>
              <a:gd name="connsiteY64" fmla="*/ 6825345 h 6825345"/>
              <a:gd name="connsiteX65" fmla="*/ 1887077 w 5745708"/>
              <a:gd name="connsiteY65" fmla="*/ 6823856 h 6825345"/>
              <a:gd name="connsiteX66" fmla="*/ 1891947 w 5745708"/>
              <a:gd name="connsiteY66" fmla="*/ 6825345 h 6825345"/>
              <a:gd name="connsiteX67" fmla="*/ 1823192 w 5745708"/>
              <a:gd name="connsiteY67" fmla="*/ 6825345 h 6825345"/>
              <a:gd name="connsiteX68" fmla="*/ 1818749 w 5745708"/>
              <a:gd name="connsiteY68" fmla="*/ 6822346 h 6825345"/>
              <a:gd name="connsiteX69" fmla="*/ 1741597 w 5745708"/>
              <a:gd name="connsiteY69" fmla="*/ 6773203 h 6825345"/>
              <a:gd name="connsiteX70" fmla="*/ 1723356 w 5745708"/>
              <a:gd name="connsiteY70" fmla="*/ 6783454 h 6825345"/>
              <a:gd name="connsiteX71" fmla="*/ 1637298 w 5745708"/>
              <a:gd name="connsiteY71" fmla="*/ 6710068 h 6825345"/>
              <a:gd name="connsiteX72" fmla="*/ 1528639 w 5745708"/>
              <a:gd name="connsiteY72" fmla="*/ 6620820 h 6825345"/>
              <a:gd name="connsiteX73" fmla="*/ 1525174 w 5745708"/>
              <a:gd name="connsiteY73" fmla="*/ 6604257 h 6825345"/>
              <a:gd name="connsiteX74" fmla="*/ 1513373 w 5745708"/>
              <a:gd name="connsiteY74" fmla="*/ 6594984 h 6825345"/>
              <a:gd name="connsiteX75" fmla="*/ 1531020 w 5745708"/>
              <a:gd name="connsiteY75" fmla="*/ 6604362 h 6825345"/>
              <a:gd name="connsiteX76" fmla="*/ 1550941 w 5745708"/>
              <a:gd name="connsiteY76" fmla="*/ 6615079 h 6825345"/>
              <a:gd name="connsiteX77" fmla="*/ 1588528 w 5745708"/>
              <a:gd name="connsiteY77" fmla="*/ 6606446 h 6825345"/>
              <a:gd name="connsiteX78" fmla="*/ 1666379 w 5745708"/>
              <a:gd name="connsiteY78" fmla="*/ 6666668 h 6825345"/>
              <a:gd name="connsiteX79" fmla="*/ 1743893 w 5745708"/>
              <a:gd name="connsiteY79" fmla="*/ 6722445 h 6825345"/>
              <a:gd name="connsiteX80" fmla="*/ 1804059 w 5745708"/>
              <a:gd name="connsiteY80" fmla="*/ 6760446 h 6825345"/>
              <a:gd name="connsiteX81" fmla="*/ 1832334 w 5745708"/>
              <a:gd name="connsiteY81" fmla="*/ 6763633 h 6825345"/>
              <a:gd name="connsiteX82" fmla="*/ 1747230 w 5745708"/>
              <a:gd name="connsiteY82" fmla="*/ 6680064 h 6825345"/>
              <a:gd name="connsiteX83" fmla="*/ 1845154 w 5745708"/>
              <a:gd name="connsiteY83" fmla="*/ 6744240 h 6825345"/>
              <a:gd name="connsiteX84" fmla="*/ 1925855 w 5745708"/>
              <a:gd name="connsiteY84" fmla="*/ 6787110 h 6825345"/>
              <a:gd name="connsiteX85" fmla="*/ 1997671 w 5745708"/>
              <a:gd name="connsiteY85" fmla="*/ 6825323 h 6825345"/>
              <a:gd name="connsiteX86" fmla="*/ 2050671 w 5745708"/>
              <a:gd name="connsiteY86" fmla="*/ 6825323 h 6825345"/>
              <a:gd name="connsiteX87" fmla="*/ 1317636 w 5745708"/>
              <a:gd name="connsiteY87" fmla="*/ 6285242 h 6825345"/>
              <a:gd name="connsiteX88" fmla="*/ 1344870 w 5745708"/>
              <a:gd name="connsiteY88" fmla="*/ 6374832 h 6825345"/>
              <a:gd name="connsiteX89" fmla="*/ 1648458 w 5745708"/>
              <a:gd name="connsiteY89" fmla="*/ 6583735 h 6825345"/>
              <a:gd name="connsiteX90" fmla="*/ 1530808 w 5745708"/>
              <a:gd name="connsiteY90" fmla="*/ 6525130 h 6825345"/>
              <a:gd name="connsiteX91" fmla="*/ 1381054 w 5745708"/>
              <a:gd name="connsiteY91" fmla="*/ 6410748 h 6825345"/>
              <a:gd name="connsiteX92" fmla="*/ 1435393 w 5745708"/>
              <a:gd name="connsiteY92" fmla="*/ 6470968 h 6825345"/>
              <a:gd name="connsiteX93" fmla="*/ 1389643 w 5745708"/>
              <a:gd name="connsiteY93" fmla="*/ 6439816 h 6825345"/>
              <a:gd name="connsiteX94" fmla="*/ 1357881 w 5745708"/>
              <a:gd name="connsiteY94" fmla="*/ 6414447 h 6825345"/>
              <a:gd name="connsiteX95" fmla="*/ 1324098 w 5745708"/>
              <a:gd name="connsiteY95" fmla="*/ 6383762 h 6825345"/>
              <a:gd name="connsiteX96" fmla="*/ 1196604 w 5745708"/>
              <a:gd name="connsiteY96" fmla="*/ 6259129 h 6825345"/>
              <a:gd name="connsiteX97" fmla="*/ 1241250 w 5745708"/>
              <a:gd name="connsiteY97" fmla="*/ 6287923 h 6825345"/>
              <a:gd name="connsiteX98" fmla="*/ 1215930 w 5745708"/>
              <a:gd name="connsiteY98" fmla="*/ 6258024 h 6825345"/>
              <a:gd name="connsiteX99" fmla="*/ 1118518 w 5745708"/>
              <a:gd name="connsiteY99" fmla="*/ 6140028 h 6825345"/>
              <a:gd name="connsiteX100" fmla="*/ 1073787 w 5745708"/>
              <a:gd name="connsiteY100" fmla="*/ 6139771 h 6825345"/>
              <a:gd name="connsiteX101" fmla="*/ 1156360 w 5745708"/>
              <a:gd name="connsiteY101" fmla="*/ 6226787 h 6825345"/>
              <a:gd name="connsiteX102" fmla="*/ 1252517 w 5745708"/>
              <a:gd name="connsiteY102" fmla="*/ 6331579 h 6825345"/>
              <a:gd name="connsiteX103" fmla="*/ 1127000 w 5745708"/>
              <a:gd name="connsiteY103" fmla="*/ 6213880 h 6825345"/>
              <a:gd name="connsiteX104" fmla="*/ 1037602 w 5745708"/>
              <a:gd name="connsiteY104" fmla="*/ 6150531 h 6825345"/>
              <a:gd name="connsiteX105" fmla="*/ 956072 w 5745708"/>
              <a:gd name="connsiteY105" fmla="*/ 6088227 h 6825345"/>
              <a:gd name="connsiteX106" fmla="*/ 909364 w 5745708"/>
              <a:gd name="connsiteY106" fmla="*/ 6041126 h 6825345"/>
              <a:gd name="connsiteX107" fmla="*/ 857532 w 5745708"/>
              <a:gd name="connsiteY107" fmla="*/ 5971973 h 6825345"/>
              <a:gd name="connsiteX108" fmla="*/ 852600 w 5745708"/>
              <a:gd name="connsiteY108" fmla="*/ 5903818 h 6825345"/>
              <a:gd name="connsiteX109" fmla="*/ 819096 w 5745708"/>
              <a:gd name="connsiteY109" fmla="*/ 5864607 h 6825345"/>
              <a:gd name="connsiteX110" fmla="*/ 780997 w 5745708"/>
              <a:gd name="connsiteY110" fmla="*/ 5816188 h 6825345"/>
              <a:gd name="connsiteX111" fmla="*/ 713796 w 5745708"/>
              <a:gd name="connsiteY111" fmla="*/ 5733659 h 6825345"/>
              <a:gd name="connsiteX112" fmla="*/ 715177 w 5745708"/>
              <a:gd name="connsiteY112" fmla="*/ 5785121 h 6825345"/>
              <a:gd name="connsiteX113" fmla="*/ 626673 w 5745708"/>
              <a:gd name="connsiteY113" fmla="*/ 5624040 h 6825345"/>
              <a:gd name="connsiteX114" fmla="*/ 588916 w 5745708"/>
              <a:gd name="connsiteY114" fmla="*/ 5544596 h 6825345"/>
              <a:gd name="connsiteX115" fmla="*/ 525901 w 5745708"/>
              <a:gd name="connsiteY115" fmla="*/ 5450796 h 6825345"/>
              <a:gd name="connsiteX116" fmla="*/ 580072 w 5745708"/>
              <a:gd name="connsiteY116" fmla="*/ 5562607 h 6825345"/>
              <a:gd name="connsiteX117" fmla="*/ 451238 w 5745708"/>
              <a:gd name="connsiteY117" fmla="*/ 5311215 h 6825345"/>
              <a:gd name="connsiteX118" fmla="*/ 415118 w 5745708"/>
              <a:gd name="connsiteY118" fmla="*/ 5195323 h 6825345"/>
              <a:gd name="connsiteX119" fmla="*/ 374810 w 5745708"/>
              <a:gd name="connsiteY119" fmla="*/ 5059251 h 6825345"/>
              <a:gd name="connsiteX120" fmla="*/ 350212 w 5745708"/>
              <a:gd name="connsiteY120" fmla="*/ 5049659 h 6825345"/>
              <a:gd name="connsiteX121" fmla="*/ 303142 w 5745708"/>
              <a:gd name="connsiteY121" fmla="*/ 4998073 h 6825345"/>
              <a:gd name="connsiteX122" fmla="*/ 358653 w 5745708"/>
              <a:gd name="connsiteY122" fmla="*/ 5031436 h 6825345"/>
              <a:gd name="connsiteX123" fmla="*/ 266894 w 5745708"/>
              <a:gd name="connsiteY123" fmla="*/ 4832676 h 6825345"/>
              <a:gd name="connsiteX124" fmla="*/ 258263 w 5745708"/>
              <a:gd name="connsiteY124" fmla="*/ 4859213 h 6825345"/>
              <a:gd name="connsiteX125" fmla="*/ 205433 w 5745708"/>
              <a:gd name="connsiteY125" fmla="*/ 4760419 h 6825345"/>
              <a:gd name="connsiteX126" fmla="*/ 249228 w 5745708"/>
              <a:gd name="connsiteY126" fmla="*/ 4820576 h 6825345"/>
              <a:gd name="connsiteX127" fmla="*/ 198503 w 5745708"/>
              <a:gd name="connsiteY127" fmla="*/ 4657456 h 6825345"/>
              <a:gd name="connsiteX128" fmla="*/ 260008 w 5745708"/>
              <a:gd name="connsiteY128" fmla="*/ 4742151 h 6825345"/>
              <a:gd name="connsiteX129" fmla="*/ 302717 w 5745708"/>
              <a:gd name="connsiteY129" fmla="*/ 4826000 h 6825345"/>
              <a:gd name="connsiteX130" fmla="*/ 343707 w 5745708"/>
              <a:gd name="connsiteY130" fmla="*/ 4909527 h 6825345"/>
              <a:gd name="connsiteX131" fmla="*/ 318472 w 5745708"/>
              <a:gd name="connsiteY131" fmla="*/ 4837419 h 6825345"/>
              <a:gd name="connsiteX132" fmla="*/ 372641 w 5745708"/>
              <a:gd name="connsiteY132" fmla="*/ 4964560 h 6825345"/>
              <a:gd name="connsiteX133" fmla="*/ 373108 w 5745708"/>
              <a:gd name="connsiteY133" fmla="*/ 4899405 h 6825345"/>
              <a:gd name="connsiteX134" fmla="*/ 277780 w 5745708"/>
              <a:gd name="connsiteY134" fmla="*/ 4630427 h 6825345"/>
              <a:gd name="connsiteX135" fmla="*/ 231391 w 5745708"/>
              <a:gd name="connsiteY135" fmla="*/ 4550237 h 6825345"/>
              <a:gd name="connsiteX136" fmla="*/ 206750 w 5745708"/>
              <a:gd name="connsiteY136" fmla="*/ 4506965 h 6825345"/>
              <a:gd name="connsiteX137" fmla="*/ 224802 w 5745708"/>
              <a:gd name="connsiteY137" fmla="*/ 4555811 h 6825345"/>
              <a:gd name="connsiteX138" fmla="*/ 266131 w 5745708"/>
              <a:gd name="connsiteY138" fmla="*/ 4635998 h 6825345"/>
              <a:gd name="connsiteX139" fmla="*/ 301442 w 5745708"/>
              <a:gd name="connsiteY139" fmla="*/ 4758272 h 6825345"/>
              <a:gd name="connsiteX140" fmla="*/ 174245 w 5745708"/>
              <a:gd name="connsiteY140" fmla="*/ 4567335 h 6825345"/>
              <a:gd name="connsiteX141" fmla="*/ 186321 w 5745708"/>
              <a:gd name="connsiteY141" fmla="*/ 4607462 h 6825345"/>
              <a:gd name="connsiteX142" fmla="*/ 156940 w 5745708"/>
              <a:gd name="connsiteY142" fmla="*/ 4544030 h 6825345"/>
              <a:gd name="connsiteX143" fmla="*/ 167570 w 5745708"/>
              <a:gd name="connsiteY143" fmla="*/ 4511622 h 6825345"/>
              <a:gd name="connsiteX144" fmla="*/ 131578 w 5745708"/>
              <a:gd name="connsiteY144" fmla="*/ 4414974 h 6825345"/>
              <a:gd name="connsiteX145" fmla="*/ 97944 w 5745708"/>
              <a:gd name="connsiteY145" fmla="*/ 4317155 h 6825345"/>
              <a:gd name="connsiteX146" fmla="*/ 125136 w 5745708"/>
              <a:gd name="connsiteY146" fmla="*/ 4351328 h 6825345"/>
              <a:gd name="connsiteX147" fmla="*/ 164550 w 5745708"/>
              <a:gd name="connsiteY147" fmla="*/ 4429371 h 6825345"/>
              <a:gd name="connsiteX148" fmla="*/ 192890 w 5745708"/>
              <a:gd name="connsiteY148" fmla="*/ 4482128 h 6825345"/>
              <a:gd name="connsiteX149" fmla="*/ 205730 w 5745708"/>
              <a:gd name="connsiteY149" fmla="*/ 4504711 h 6825345"/>
              <a:gd name="connsiteX150" fmla="*/ 169824 w 5745708"/>
              <a:gd name="connsiteY150" fmla="*/ 4348118 h 6825345"/>
              <a:gd name="connsiteX151" fmla="*/ 159618 w 5745708"/>
              <a:gd name="connsiteY151" fmla="*/ 4211195 h 6825345"/>
              <a:gd name="connsiteX152" fmla="*/ 134171 w 5745708"/>
              <a:gd name="connsiteY152" fmla="*/ 4187613 h 6825345"/>
              <a:gd name="connsiteX153" fmla="*/ 117545 w 5745708"/>
              <a:gd name="connsiteY153" fmla="*/ 4039079 h 6825345"/>
              <a:gd name="connsiteX154" fmla="*/ 142079 w 5745708"/>
              <a:gd name="connsiteY154" fmla="*/ 4028553 h 6825345"/>
              <a:gd name="connsiteX155" fmla="*/ 138699 w 5745708"/>
              <a:gd name="connsiteY155" fmla="*/ 4004353 h 6825345"/>
              <a:gd name="connsiteX156" fmla="*/ 128727 w 5745708"/>
              <a:gd name="connsiteY156" fmla="*/ 3950128 h 6825345"/>
              <a:gd name="connsiteX157" fmla="*/ 117353 w 5745708"/>
              <a:gd name="connsiteY157" fmla="*/ 3889908 h 6825345"/>
              <a:gd name="connsiteX158" fmla="*/ 129579 w 5745708"/>
              <a:gd name="connsiteY158" fmla="*/ 3931840 h 6825345"/>
              <a:gd name="connsiteX159" fmla="*/ 103216 w 5745708"/>
              <a:gd name="connsiteY159" fmla="*/ 3481881 h 6825345"/>
              <a:gd name="connsiteX160" fmla="*/ 124859 w 5745708"/>
              <a:gd name="connsiteY160" fmla="*/ 3073238 h 6825345"/>
              <a:gd name="connsiteX161" fmla="*/ 106660 w 5745708"/>
              <a:gd name="connsiteY161" fmla="*/ 2993688 h 6825345"/>
              <a:gd name="connsiteX162" fmla="*/ 84296 w 5745708"/>
              <a:gd name="connsiteY162" fmla="*/ 3080192 h 6825345"/>
              <a:gd name="connsiteX163" fmla="*/ 69115 w 5745708"/>
              <a:gd name="connsiteY163" fmla="*/ 3063307 h 6825345"/>
              <a:gd name="connsiteX164" fmla="*/ 73241 w 5745708"/>
              <a:gd name="connsiteY164" fmla="*/ 3016461 h 6825345"/>
              <a:gd name="connsiteX165" fmla="*/ 54319 w 5745708"/>
              <a:gd name="connsiteY165" fmla="*/ 3048337 h 6825345"/>
              <a:gd name="connsiteX166" fmla="*/ 51471 w 5745708"/>
              <a:gd name="connsiteY166" fmla="*/ 3168589 h 6825345"/>
              <a:gd name="connsiteX167" fmla="*/ 51321 w 5745708"/>
              <a:gd name="connsiteY167" fmla="*/ 3280590 h 6825345"/>
              <a:gd name="connsiteX168" fmla="*/ 75303 w 5745708"/>
              <a:gd name="connsiteY168" fmla="*/ 3440692 h 6825345"/>
              <a:gd name="connsiteX169" fmla="*/ 74963 w 5745708"/>
              <a:gd name="connsiteY169" fmla="*/ 3302300 h 6825345"/>
              <a:gd name="connsiteX170" fmla="*/ 86634 w 5745708"/>
              <a:gd name="connsiteY170" fmla="*/ 3439182 h 6825345"/>
              <a:gd name="connsiteX171" fmla="*/ 90034 w 5745708"/>
              <a:gd name="connsiteY171" fmla="*/ 3615424 h 6825345"/>
              <a:gd name="connsiteX172" fmla="*/ 73750 w 5745708"/>
              <a:gd name="connsiteY172" fmla="*/ 3659570 h 6825345"/>
              <a:gd name="connsiteX173" fmla="*/ 76556 w 5745708"/>
              <a:gd name="connsiteY173" fmla="*/ 3680366 h 6825345"/>
              <a:gd name="connsiteX174" fmla="*/ 83232 w 5745708"/>
              <a:gd name="connsiteY174" fmla="*/ 3725957 h 6825345"/>
              <a:gd name="connsiteX175" fmla="*/ 92989 w 5745708"/>
              <a:gd name="connsiteY175" fmla="*/ 3792112 h 6825345"/>
              <a:gd name="connsiteX176" fmla="*/ 71666 w 5745708"/>
              <a:gd name="connsiteY176" fmla="*/ 3744053 h 6825345"/>
              <a:gd name="connsiteX177" fmla="*/ 60611 w 5745708"/>
              <a:gd name="connsiteY177" fmla="*/ 3708371 h 6825345"/>
              <a:gd name="connsiteX178" fmla="*/ 51471 w 5745708"/>
              <a:gd name="connsiteY178" fmla="*/ 3631732 h 6825345"/>
              <a:gd name="connsiteX179" fmla="*/ 65184 w 5745708"/>
              <a:gd name="connsiteY179" fmla="*/ 3857436 h 6825345"/>
              <a:gd name="connsiteX180" fmla="*/ 78959 w 5745708"/>
              <a:gd name="connsiteY180" fmla="*/ 3878232 h 6825345"/>
              <a:gd name="connsiteX181" fmla="*/ 93204 w 5745708"/>
              <a:gd name="connsiteY181" fmla="*/ 3898796 h 6825345"/>
              <a:gd name="connsiteX182" fmla="*/ 64992 w 5745708"/>
              <a:gd name="connsiteY182" fmla="*/ 3938752 h 6825345"/>
              <a:gd name="connsiteX183" fmla="*/ 57870 w 5745708"/>
              <a:gd name="connsiteY183" fmla="*/ 3905855 h 6825345"/>
              <a:gd name="connsiteX184" fmla="*/ 50577 w 5745708"/>
              <a:gd name="connsiteY184" fmla="*/ 3872087 h 6825345"/>
              <a:gd name="connsiteX185" fmla="*/ 43945 w 5745708"/>
              <a:gd name="connsiteY185" fmla="*/ 3833131 h 6825345"/>
              <a:gd name="connsiteX186" fmla="*/ 26341 w 5745708"/>
              <a:gd name="connsiteY186" fmla="*/ 3726723 h 6825345"/>
              <a:gd name="connsiteX187" fmla="*/ 15136 w 5745708"/>
              <a:gd name="connsiteY187" fmla="*/ 3787624 h 6825345"/>
              <a:gd name="connsiteX188" fmla="*/ 6016 w 5745708"/>
              <a:gd name="connsiteY188" fmla="*/ 3696697 h 6825345"/>
              <a:gd name="connsiteX189" fmla="*/ 1425 w 5745708"/>
              <a:gd name="connsiteY189" fmla="*/ 3634094 h 6825345"/>
              <a:gd name="connsiteX190" fmla="*/ 0 w 5745708"/>
              <a:gd name="connsiteY190" fmla="*/ 3605577 h 6825345"/>
              <a:gd name="connsiteX191" fmla="*/ 13097 w 5745708"/>
              <a:gd name="connsiteY191" fmla="*/ 3648106 h 6825345"/>
              <a:gd name="connsiteX192" fmla="*/ 31954 w 5745708"/>
              <a:gd name="connsiteY192" fmla="*/ 3268257 h 6825345"/>
              <a:gd name="connsiteX193" fmla="*/ 17625 w 5745708"/>
              <a:gd name="connsiteY193" fmla="*/ 3114322 h 6825345"/>
              <a:gd name="connsiteX194" fmla="*/ 42924 w 5745708"/>
              <a:gd name="connsiteY194" fmla="*/ 2896211 h 6825345"/>
              <a:gd name="connsiteX195" fmla="*/ 70732 w 5745708"/>
              <a:gd name="connsiteY195" fmla="*/ 2962895 h 6825345"/>
              <a:gd name="connsiteX196" fmla="*/ 86400 w 5745708"/>
              <a:gd name="connsiteY196" fmla="*/ 2715906 h 6825345"/>
              <a:gd name="connsiteX197" fmla="*/ 100133 w 5745708"/>
              <a:gd name="connsiteY197" fmla="*/ 2780084 h 6825345"/>
              <a:gd name="connsiteX198" fmla="*/ 157279 w 5745708"/>
              <a:gd name="connsiteY198" fmla="*/ 2622321 h 6825345"/>
              <a:gd name="connsiteX199" fmla="*/ 194420 w 5745708"/>
              <a:gd name="connsiteY199" fmla="*/ 2404486 h 6825345"/>
              <a:gd name="connsiteX200" fmla="*/ 203116 w 5745708"/>
              <a:gd name="connsiteY200" fmla="*/ 2261331 h 6825345"/>
              <a:gd name="connsiteX201" fmla="*/ 230031 w 5745708"/>
              <a:gd name="connsiteY201" fmla="*/ 2108694 h 6825345"/>
              <a:gd name="connsiteX202" fmla="*/ 267469 w 5745708"/>
              <a:gd name="connsiteY202" fmla="*/ 2003796 h 6825345"/>
              <a:gd name="connsiteX203" fmla="*/ 331801 w 5745708"/>
              <a:gd name="connsiteY203" fmla="*/ 1867937 h 6825345"/>
              <a:gd name="connsiteX204" fmla="*/ 336541 w 5745708"/>
              <a:gd name="connsiteY204" fmla="*/ 1888753 h 6825345"/>
              <a:gd name="connsiteX205" fmla="*/ 412991 w 5745708"/>
              <a:gd name="connsiteY205" fmla="*/ 1703943 h 6825345"/>
              <a:gd name="connsiteX206" fmla="*/ 492143 w 5745708"/>
              <a:gd name="connsiteY206" fmla="*/ 1548093 h 6825345"/>
              <a:gd name="connsiteX207" fmla="*/ 577267 w 5745708"/>
              <a:gd name="connsiteY207" fmla="*/ 1400136 h 6825345"/>
              <a:gd name="connsiteX208" fmla="*/ 623867 w 5745708"/>
              <a:gd name="connsiteY208" fmla="*/ 1322647 h 6825345"/>
              <a:gd name="connsiteX209" fmla="*/ 674167 w 5745708"/>
              <a:gd name="connsiteY209" fmla="*/ 1239162 h 6825345"/>
              <a:gd name="connsiteX210" fmla="*/ 696489 w 5745708"/>
              <a:gd name="connsiteY210" fmla="*/ 1213920 h 6825345"/>
              <a:gd name="connsiteX211" fmla="*/ 747960 w 5745708"/>
              <a:gd name="connsiteY211" fmla="*/ 1160397 h 6825345"/>
              <a:gd name="connsiteX212" fmla="*/ 822837 w 5745708"/>
              <a:gd name="connsiteY212" fmla="*/ 1083420 h 6825345"/>
              <a:gd name="connsiteX213" fmla="*/ 793095 w 5745708"/>
              <a:gd name="connsiteY213" fmla="*/ 1203350 h 6825345"/>
              <a:gd name="connsiteX214" fmla="*/ 684628 w 5745708"/>
              <a:gd name="connsiteY214" fmla="*/ 1320308 h 6825345"/>
              <a:gd name="connsiteX215" fmla="*/ 636475 w 5745708"/>
              <a:gd name="connsiteY215" fmla="*/ 1386376 h 6825345"/>
              <a:gd name="connsiteX216" fmla="*/ 587046 w 5745708"/>
              <a:gd name="connsiteY216" fmla="*/ 1453232 h 6825345"/>
              <a:gd name="connsiteX217" fmla="*/ 631031 w 5745708"/>
              <a:gd name="connsiteY217" fmla="*/ 1417231 h 6825345"/>
              <a:gd name="connsiteX218" fmla="*/ 529665 w 5745708"/>
              <a:gd name="connsiteY218" fmla="*/ 1576185 h 6825345"/>
              <a:gd name="connsiteX219" fmla="*/ 559705 w 5745708"/>
              <a:gd name="connsiteY219" fmla="*/ 1560748 h 6825345"/>
              <a:gd name="connsiteX220" fmla="*/ 547841 w 5745708"/>
              <a:gd name="connsiteY220" fmla="*/ 1575546 h 6825345"/>
              <a:gd name="connsiteX221" fmla="*/ 522884 w 5745708"/>
              <a:gd name="connsiteY221" fmla="*/ 1608827 h 6825345"/>
              <a:gd name="connsiteX222" fmla="*/ 486487 w 5745708"/>
              <a:gd name="connsiteY222" fmla="*/ 1657501 h 6825345"/>
              <a:gd name="connsiteX223" fmla="*/ 459125 w 5745708"/>
              <a:gd name="connsiteY223" fmla="*/ 1736520 h 6825345"/>
              <a:gd name="connsiteX224" fmla="*/ 456277 w 5745708"/>
              <a:gd name="connsiteY224" fmla="*/ 1779580 h 6825345"/>
              <a:gd name="connsiteX225" fmla="*/ 408803 w 5745708"/>
              <a:gd name="connsiteY225" fmla="*/ 1915250 h 6825345"/>
              <a:gd name="connsiteX226" fmla="*/ 438056 w 5745708"/>
              <a:gd name="connsiteY226" fmla="*/ 1731843 h 6825345"/>
              <a:gd name="connsiteX227" fmla="*/ 437462 w 5745708"/>
              <a:gd name="connsiteY227" fmla="*/ 1714491 h 6825345"/>
              <a:gd name="connsiteX228" fmla="*/ 434869 w 5745708"/>
              <a:gd name="connsiteY228" fmla="*/ 1689759 h 6825345"/>
              <a:gd name="connsiteX229" fmla="*/ 409909 w 5745708"/>
              <a:gd name="connsiteY229" fmla="*/ 1771246 h 6825345"/>
              <a:gd name="connsiteX230" fmla="*/ 380953 w 5745708"/>
              <a:gd name="connsiteY230" fmla="*/ 1841440 h 6825345"/>
              <a:gd name="connsiteX231" fmla="*/ 347810 w 5745708"/>
              <a:gd name="connsiteY231" fmla="*/ 1918163 h 6825345"/>
              <a:gd name="connsiteX232" fmla="*/ 314815 w 5745708"/>
              <a:gd name="connsiteY232" fmla="*/ 2020382 h 6825345"/>
              <a:gd name="connsiteX233" fmla="*/ 328868 w 5745708"/>
              <a:gd name="connsiteY233" fmla="*/ 1955589 h 6825345"/>
              <a:gd name="connsiteX234" fmla="*/ 279417 w 5745708"/>
              <a:gd name="connsiteY234" fmla="*/ 2065676 h 6825345"/>
              <a:gd name="connsiteX235" fmla="*/ 248272 w 5745708"/>
              <a:gd name="connsiteY235" fmla="*/ 2142633 h 6825345"/>
              <a:gd name="connsiteX236" fmla="*/ 234496 w 5745708"/>
              <a:gd name="connsiteY236" fmla="*/ 2177804 h 6825345"/>
              <a:gd name="connsiteX237" fmla="*/ 227330 w 5745708"/>
              <a:gd name="connsiteY237" fmla="*/ 2253718 h 6825345"/>
              <a:gd name="connsiteX238" fmla="*/ 220803 w 5745708"/>
              <a:gd name="connsiteY238" fmla="*/ 2358044 h 6825345"/>
              <a:gd name="connsiteX239" fmla="*/ 245613 w 5745708"/>
              <a:gd name="connsiteY239" fmla="*/ 2280512 h 6825345"/>
              <a:gd name="connsiteX240" fmla="*/ 265257 w 5745708"/>
              <a:gd name="connsiteY240" fmla="*/ 2225225 h 6825345"/>
              <a:gd name="connsiteX241" fmla="*/ 290919 w 5745708"/>
              <a:gd name="connsiteY241" fmla="*/ 2147758 h 6825345"/>
              <a:gd name="connsiteX242" fmla="*/ 384801 w 5745708"/>
              <a:gd name="connsiteY242" fmla="*/ 1918098 h 6825345"/>
              <a:gd name="connsiteX243" fmla="*/ 354762 w 5745708"/>
              <a:gd name="connsiteY243" fmla="*/ 2046707 h 6825345"/>
              <a:gd name="connsiteX244" fmla="*/ 347256 w 5745708"/>
              <a:gd name="connsiteY244" fmla="*/ 2107568 h 6825345"/>
              <a:gd name="connsiteX245" fmla="*/ 346789 w 5745708"/>
              <a:gd name="connsiteY245" fmla="*/ 2132914 h 6825345"/>
              <a:gd name="connsiteX246" fmla="*/ 748980 w 5745708"/>
              <a:gd name="connsiteY246" fmla="*/ 1348994 h 6825345"/>
              <a:gd name="connsiteX247" fmla="*/ 798941 w 5745708"/>
              <a:gd name="connsiteY247" fmla="*/ 1252962 h 6825345"/>
              <a:gd name="connsiteX248" fmla="*/ 855683 w 5745708"/>
              <a:gd name="connsiteY248" fmla="*/ 1151594 h 6825345"/>
              <a:gd name="connsiteX249" fmla="*/ 801514 w 5745708"/>
              <a:gd name="connsiteY249" fmla="*/ 1210923 h 6825345"/>
              <a:gd name="connsiteX250" fmla="*/ 865804 w 5745708"/>
              <a:gd name="connsiteY250" fmla="*/ 1121376 h 6825345"/>
              <a:gd name="connsiteX251" fmla="*/ 951799 w 5745708"/>
              <a:gd name="connsiteY251" fmla="*/ 1020517 h 6825345"/>
              <a:gd name="connsiteX252" fmla="*/ 993787 w 5745708"/>
              <a:gd name="connsiteY252" fmla="*/ 940562 h 6825345"/>
              <a:gd name="connsiteX253" fmla="*/ 884831 w 5745708"/>
              <a:gd name="connsiteY253" fmla="*/ 1066385 h 6825345"/>
              <a:gd name="connsiteX254" fmla="*/ 835869 w 5745708"/>
              <a:gd name="connsiteY254" fmla="*/ 1122993 h 6825345"/>
              <a:gd name="connsiteX255" fmla="*/ 815162 w 5745708"/>
              <a:gd name="connsiteY255" fmla="*/ 1119164 h 6825345"/>
              <a:gd name="connsiteX256" fmla="*/ 945207 w 5745708"/>
              <a:gd name="connsiteY256" fmla="*/ 968249 h 6825345"/>
              <a:gd name="connsiteX257" fmla="*/ 1026697 w 5745708"/>
              <a:gd name="connsiteY257" fmla="*/ 883339 h 6825345"/>
              <a:gd name="connsiteX258" fmla="*/ 1084418 w 5745708"/>
              <a:gd name="connsiteY258" fmla="*/ 797302 h 6825345"/>
              <a:gd name="connsiteX259" fmla="*/ 1083864 w 5745708"/>
              <a:gd name="connsiteY259" fmla="*/ 804597 h 6825345"/>
              <a:gd name="connsiteX260" fmla="*/ 1209296 w 5745708"/>
              <a:gd name="connsiteY260" fmla="*/ 659487 h 6825345"/>
              <a:gd name="connsiteX261" fmla="*/ 1272268 w 5745708"/>
              <a:gd name="connsiteY261" fmla="*/ 567113 h 6825345"/>
              <a:gd name="connsiteX262" fmla="*/ 1268844 w 5745708"/>
              <a:gd name="connsiteY262" fmla="*/ 569558 h 6825345"/>
              <a:gd name="connsiteX263" fmla="*/ 1278411 w 5745708"/>
              <a:gd name="connsiteY263" fmla="*/ 558289 h 6825345"/>
              <a:gd name="connsiteX264" fmla="*/ 1273097 w 5745708"/>
              <a:gd name="connsiteY264" fmla="*/ 566284 h 6825345"/>
              <a:gd name="connsiteX265" fmla="*/ 1366810 w 5745708"/>
              <a:gd name="connsiteY265" fmla="*/ 481352 h 6825345"/>
              <a:gd name="connsiteX266" fmla="*/ 1461032 w 5745708"/>
              <a:gd name="connsiteY266" fmla="*/ 388510 h 6825345"/>
              <a:gd name="connsiteX267" fmla="*/ 1466795 w 5745708"/>
              <a:gd name="connsiteY267" fmla="*/ 398421 h 6825345"/>
              <a:gd name="connsiteX268" fmla="*/ 1479804 w 5745708"/>
              <a:gd name="connsiteY268" fmla="*/ 386171 h 6825345"/>
              <a:gd name="connsiteX269" fmla="*/ 1509123 w 5745708"/>
              <a:gd name="connsiteY269" fmla="*/ 359996 h 6825345"/>
              <a:gd name="connsiteX270" fmla="*/ 1552556 w 5745708"/>
              <a:gd name="connsiteY270" fmla="*/ 322781 h 6825345"/>
              <a:gd name="connsiteX271" fmla="*/ 1479784 w 5745708"/>
              <a:gd name="connsiteY271" fmla="*/ 391190 h 6825345"/>
              <a:gd name="connsiteX272" fmla="*/ 1376207 w 5745708"/>
              <a:gd name="connsiteY272" fmla="*/ 473824 h 6825345"/>
              <a:gd name="connsiteX273" fmla="*/ 1399253 w 5745708"/>
              <a:gd name="connsiteY273" fmla="*/ 481437 h 6825345"/>
              <a:gd name="connsiteX274" fmla="*/ 1290806 w 5745708"/>
              <a:gd name="connsiteY274" fmla="*/ 580658 h 6825345"/>
              <a:gd name="connsiteX275" fmla="*/ 1221711 w 5745708"/>
              <a:gd name="connsiteY275" fmla="*/ 692254 h 6825345"/>
              <a:gd name="connsiteX276" fmla="*/ 1294527 w 5745708"/>
              <a:gd name="connsiteY276" fmla="*/ 610302 h 6825345"/>
              <a:gd name="connsiteX277" fmla="*/ 1380353 w 5745708"/>
              <a:gd name="connsiteY277" fmla="*/ 526391 h 6825345"/>
              <a:gd name="connsiteX278" fmla="*/ 1482143 w 5745708"/>
              <a:gd name="connsiteY278" fmla="*/ 403291 h 6825345"/>
              <a:gd name="connsiteX279" fmla="*/ 1493560 w 5745708"/>
              <a:gd name="connsiteY279" fmla="*/ 397782 h 6825345"/>
              <a:gd name="connsiteX280" fmla="*/ 1518987 w 5745708"/>
              <a:gd name="connsiteY280" fmla="*/ 386171 h 6825345"/>
              <a:gd name="connsiteX281" fmla="*/ 1556447 w 5745708"/>
              <a:gd name="connsiteY281" fmla="*/ 370095 h 6825345"/>
              <a:gd name="connsiteX282" fmla="*/ 1581193 w 5745708"/>
              <a:gd name="connsiteY282" fmla="*/ 340942 h 6825345"/>
              <a:gd name="connsiteX283" fmla="*/ 1520964 w 5745708"/>
              <a:gd name="connsiteY283" fmla="*/ 447479 h 6825345"/>
              <a:gd name="connsiteX284" fmla="*/ 1495432 w 5745708"/>
              <a:gd name="connsiteY284" fmla="*/ 453389 h 6825345"/>
              <a:gd name="connsiteX285" fmla="*/ 1441261 w 5745708"/>
              <a:gd name="connsiteY285" fmla="*/ 521032 h 6825345"/>
              <a:gd name="connsiteX286" fmla="*/ 1399997 w 5745708"/>
              <a:gd name="connsiteY286" fmla="*/ 563945 h 6825345"/>
              <a:gd name="connsiteX287" fmla="*/ 1341363 w 5745708"/>
              <a:gd name="connsiteY287" fmla="*/ 619657 h 6825345"/>
              <a:gd name="connsiteX288" fmla="*/ 1382415 w 5745708"/>
              <a:gd name="connsiteY288" fmla="*/ 565283 h 6825345"/>
              <a:gd name="connsiteX289" fmla="*/ 1300543 w 5745708"/>
              <a:gd name="connsiteY289" fmla="*/ 644305 h 6825345"/>
              <a:gd name="connsiteX290" fmla="*/ 1263722 w 5745708"/>
              <a:gd name="connsiteY290" fmla="*/ 681964 h 6825345"/>
              <a:gd name="connsiteX291" fmla="*/ 1231937 w 5745708"/>
              <a:gd name="connsiteY291" fmla="*/ 719006 h 6825345"/>
              <a:gd name="connsiteX292" fmla="*/ 1153425 w 5745708"/>
              <a:gd name="connsiteY292" fmla="*/ 832666 h 6825345"/>
              <a:gd name="connsiteX293" fmla="*/ 1133272 w 5745708"/>
              <a:gd name="connsiteY293" fmla="*/ 831029 h 6825345"/>
              <a:gd name="connsiteX294" fmla="*/ 1046873 w 5745708"/>
              <a:gd name="connsiteY294" fmla="*/ 870538 h 6825345"/>
              <a:gd name="connsiteX295" fmla="*/ 991873 w 5745708"/>
              <a:gd name="connsiteY295" fmla="*/ 1023964 h 6825345"/>
              <a:gd name="connsiteX296" fmla="*/ 1031437 w 5745708"/>
              <a:gd name="connsiteY296" fmla="*/ 977137 h 6825345"/>
              <a:gd name="connsiteX297" fmla="*/ 1032308 w 5745708"/>
              <a:gd name="connsiteY297" fmla="*/ 975096 h 6825345"/>
              <a:gd name="connsiteX298" fmla="*/ 1032905 w 5745708"/>
              <a:gd name="connsiteY298" fmla="*/ 975415 h 6825345"/>
              <a:gd name="connsiteX299" fmla="*/ 1159208 w 5745708"/>
              <a:gd name="connsiteY299" fmla="*/ 835707 h 6825345"/>
              <a:gd name="connsiteX300" fmla="*/ 1153745 w 5745708"/>
              <a:gd name="connsiteY300" fmla="*/ 832709 h 6825345"/>
              <a:gd name="connsiteX301" fmla="*/ 1640740 w 5745708"/>
              <a:gd name="connsiteY301" fmla="*/ 395189 h 6825345"/>
              <a:gd name="connsiteX302" fmla="*/ 1680050 w 5745708"/>
              <a:gd name="connsiteY302" fmla="*/ 288652 h 6825345"/>
              <a:gd name="connsiteX303" fmla="*/ 1706413 w 5745708"/>
              <a:gd name="connsiteY303" fmla="*/ 199277 h 6825345"/>
              <a:gd name="connsiteX304" fmla="*/ 1974794 w 5745708"/>
              <a:gd name="connsiteY304" fmla="*/ 14279 h 68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745708" h="6825345">
                <a:moveTo>
                  <a:pt x="392327" y="5096358"/>
                </a:moveTo>
                <a:cubicBezTo>
                  <a:pt x="407103" y="5208911"/>
                  <a:pt x="513613" y="5424259"/>
                  <a:pt x="627227" y="5598436"/>
                </a:cubicBezTo>
                <a:cubicBezTo>
                  <a:pt x="627227" y="5598436"/>
                  <a:pt x="617532" y="5577513"/>
                  <a:pt x="607858" y="5556609"/>
                </a:cubicBezTo>
                <a:cubicBezTo>
                  <a:pt x="602841" y="5546254"/>
                  <a:pt x="598440" y="5535578"/>
                  <a:pt x="595251" y="5527499"/>
                </a:cubicBezTo>
                <a:cubicBezTo>
                  <a:pt x="591978" y="5519482"/>
                  <a:pt x="589787" y="5514123"/>
                  <a:pt x="589787" y="5514123"/>
                </a:cubicBezTo>
                <a:cubicBezTo>
                  <a:pt x="589787" y="5514123"/>
                  <a:pt x="593211" y="5519971"/>
                  <a:pt x="598291" y="5528774"/>
                </a:cubicBezTo>
                <a:cubicBezTo>
                  <a:pt x="603245" y="5537663"/>
                  <a:pt x="610536" y="5549082"/>
                  <a:pt x="617957" y="5560438"/>
                </a:cubicBezTo>
                <a:cubicBezTo>
                  <a:pt x="632668" y="5583233"/>
                  <a:pt x="647380" y="5606071"/>
                  <a:pt x="647380" y="5606071"/>
                </a:cubicBezTo>
                <a:cubicBezTo>
                  <a:pt x="647380" y="5606071"/>
                  <a:pt x="637920" y="5581042"/>
                  <a:pt x="628460" y="5556015"/>
                </a:cubicBezTo>
                <a:cubicBezTo>
                  <a:pt x="618638" y="5531325"/>
                  <a:pt x="610793" y="5505575"/>
                  <a:pt x="610793" y="5505575"/>
                </a:cubicBezTo>
                <a:cubicBezTo>
                  <a:pt x="634540" y="5550953"/>
                  <a:pt x="662114" y="5589953"/>
                  <a:pt x="687369" y="5628889"/>
                </a:cubicBezTo>
                <a:cubicBezTo>
                  <a:pt x="700233" y="5648196"/>
                  <a:pt x="712923" y="5667230"/>
                  <a:pt x="725595" y="5686281"/>
                </a:cubicBezTo>
                <a:cubicBezTo>
                  <a:pt x="738777" y="5704951"/>
                  <a:pt x="751936" y="5723601"/>
                  <a:pt x="765244" y="5742463"/>
                </a:cubicBezTo>
                <a:cubicBezTo>
                  <a:pt x="749577" y="5720433"/>
                  <a:pt x="737479" y="5700955"/>
                  <a:pt x="729464" y="5684432"/>
                </a:cubicBezTo>
                <a:cubicBezTo>
                  <a:pt x="721769" y="5667717"/>
                  <a:pt x="717326" y="5654533"/>
                  <a:pt x="715646" y="5645857"/>
                </a:cubicBezTo>
                <a:cubicBezTo>
                  <a:pt x="712286" y="5628527"/>
                  <a:pt x="719877" y="5629229"/>
                  <a:pt x="734418" y="5656043"/>
                </a:cubicBezTo>
                <a:cubicBezTo>
                  <a:pt x="785058" y="5766661"/>
                  <a:pt x="817054" y="5750672"/>
                  <a:pt x="868417" y="5825800"/>
                </a:cubicBezTo>
                <a:cubicBezTo>
                  <a:pt x="840439" y="5783311"/>
                  <a:pt x="802512" y="5729364"/>
                  <a:pt x="836783" y="5757092"/>
                </a:cubicBezTo>
                <a:cubicBezTo>
                  <a:pt x="877603" y="5838282"/>
                  <a:pt x="913553" y="5883042"/>
                  <a:pt x="945165" y="5928274"/>
                </a:cubicBezTo>
                <a:cubicBezTo>
                  <a:pt x="976607" y="5973800"/>
                  <a:pt x="1009752" y="6015075"/>
                  <a:pt x="1053589" y="6085973"/>
                </a:cubicBezTo>
                <a:cubicBezTo>
                  <a:pt x="1056757" y="6076403"/>
                  <a:pt x="1066898" y="6081146"/>
                  <a:pt x="1080888" y="6093606"/>
                </a:cubicBezTo>
                <a:cubicBezTo>
                  <a:pt x="1094771" y="6106237"/>
                  <a:pt x="1112650" y="6126375"/>
                  <a:pt x="1132571" y="6146597"/>
                </a:cubicBezTo>
                <a:cubicBezTo>
                  <a:pt x="1171751" y="6187660"/>
                  <a:pt x="1214378" y="6233271"/>
                  <a:pt x="1232873" y="6232146"/>
                </a:cubicBezTo>
                <a:lnTo>
                  <a:pt x="1182701" y="6175325"/>
                </a:lnTo>
                <a:cubicBezTo>
                  <a:pt x="1182701" y="6175325"/>
                  <a:pt x="1214101" y="6200717"/>
                  <a:pt x="1245523" y="6226085"/>
                </a:cubicBezTo>
                <a:cubicBezTo>
                  <a:pt x="1260914" y="6238950"/>
                  <a:pt x="1277689" y="6250411"/>
                  <a:pt x="1289765" y="6259514"/>
                </a:cubicBezTo>
                <a:cubicBezTo>
                  <a:pt x="1290424" y="6259981"/>
                  <a:pt x="1290933" y="6260365"/>
                  <a:pt x="1291530" y="6260896"/>
                </a:cubicBezTo>
                <a:cubicBezTo>
                  <a:pt x="1003055" y="5985241"/>
                  <a:pt x="757420" y="5665081"/>
                  <a:pt x="565658" y="5311450"/>
                </a:cubicBezTo>
                <a:cubicBezTo>
                  <a:pt x="541294" y="5279701"/>
                  <a:pt x="512700" y="5239064"/>
                  <a:pt x="474304" y="5177801"/>
                </a:cubicBezTo>
                <a:cubicBezTo>
                  <a:pt x="467821" y="5187880"/>
                  <a:pt x="482788" y="5224264"/>
                  <a:pt x="503749" y="5264603"/>
                </a:cubicBezTo>
                <a:cubicBezTo>
                  <a:pt x="525052" y="5304793"/>
                  <a:pt x="550712" y="5349705"/>
                  <a:pt x="569973" y="5374690"/>
                </a:cubicBezTo>
                <a:lnTo>
                  <a:pt x="614620" y="5411287"/>
                </a:lnTo>
                <a:cubicBezTo>
                  <a:pt x="613791" y="5441271"/>
                  <a:pt x="634199" y="5474038"/>
                  <a:pt x="655969" y="5503872"/>
                </a:cubicBezTo>
                <a:cubicBezTo>
                  <a:pt x="678760" y="5533155"/>
                  <a:pt x="703590" y="5559140"/>
                  <a:pt x="709566" y="5578449"/>
                </a:cubicBezTo>
                <a:cubicBezTo>
                  <a:pt x="688454" y="5561713"/>
                  <a:pt x="661625" y="5534111"/>
                  <a:pt x="635157" y="5497707"/>
                </a:cubicBezTo>
                <a:cubicBezTo>
                  <a:pt x="608752" y="5461237"/>
                  <a:pt x="580137" y="5417540"/>
                  <a:pt x="550776" y="5371480"/>
                </a:cubicBezTo>
                <a:cubicBezTo>
                  <a:pt x="494948" y="5277744"/>
                  <a:pt x="437759" y="5173783"/>
                  <a:pt x="392327" y="5096358"/>
                </a:cubicBezTo>
                <a:close/>
                <a:moveTo>
                  <a:pt x="142610" y="4032592"/>
                </a:moveTo>
                <a:cubicBezTo>
                  <a:pt x="138018" y="4038654"/>
                  <a:pt x="140144" y="4053134"/>
                  <a:pt x="143696" y="4076568"/>
                </a:cubicBezTo>
                <a:cubicBezTo>
                  <a:pt x="146267" y="4078717"/>
                  <a:pt x="148563" y="4082713"/>
                  <a:pt x="150795" y="4087371"/>
                </a:cubicBezTo>
                <a:cubicBezTo>
                  <a:pt x="147927" y="4069168"/>
                  <a:pt x="145246" y="4050880"/>
                  <a:pt x="142610" y="4032592"/>
                </a:cubicBezTo>
                <a:close/>
                <a:moveTo>
                  <a:pt x="2002178" y="0"/>
                </a:moveTo>
                <a:lnTo>
                  <a:pt x="2095742" y="0"/>
                </a:lnTo>
                <a:lnTo>
                  <a:pt x="2079755" y="10531"/>
                </a:lnTo>
                <a:cubicBezTo>
                  <a:pt x="2028157" y="45065"/>
                  <a:pt x="1980536" y="72475"/>
                  <a:pt x="1955810" y="72433"/>
                </a:cubicBezTo>
                <a:cubicBezTo>
                  <a:pt x="1918819" y="102055"/>
                  <a:pt x="2025267" y="2876"/>
                  <a:pt x="1890225" y="87511"/>
                </a:cubicBezTo>
                <a:cubicBezTo>
                  <a:pt x="1842411" y="111879"/>
                  <a:pt x="1814391" y="133910"/>
                  <a:pt x="1798488" y="152111"/>
                </a:cubicBezTo>
                <a:cubicBezTo>
                  <a:pt x="1782841" y="170761"/>
                  <a:pt x="1778420" y="184433"/>
                  <a:pt x="1776336" y="191175"/>
                </a:cubicBezTo>
                <a:cubicBezTo>
                  <a:pt x="1779077" y="196641"/>
                  <a:pt x="1814371" y="174524"/>
                  <a:pt x="1846068" y="160023"/>
                </a:cubicBezTo>
                <a:cubicBezTo>
                  <a:pt x="1877340" y="144840"/>
                  <a:pt x="1902725" y="133825"/>
                  <a:pt x="1881975" y="155173"/>
                </a:cubicBezTo>
                <a:cubicBezTo>
                  <a:pt x="1950326" y="110072"/>
                  <a:pt x="1969416" y="78176"/>
                  <a:pt x="2066616" y="35987"/>
                </a:cubicBezTo>
                <a:cubicBezTo>
                  <a:pt x="1995417" y="76239"/>
                  <a:pt x="1915926" y="156364"/>
                  <a:pt x="1869942" y="164870"/>
                </a:cubicBezTo>
                <a:cubicBezTo>
                  <a:pt x="1838689" y="190516"/>
                  <a:pt x="1819493" y="213142"/>
                  <a:pt x="1808480" y="230876"/>
                </a:cubicBezTo>
                <a:cubicBezTo>
                  <a:pt x="1797405" y="248504"/>
                  <a:pt x="1794427" y="261199"/>
                  <a:pt x="1797148" y="269196"/>
                </a:cubicBezTo>
                <a:cubicBezTo>
                  <a:pt x="1800041" y="277702"/>
                  <a:pt x="1809331" y="280762"/>
                  <a:pt x="1822001" y="278870"/>
                </a:cubicBezTo>
                <a:cubicBezTo>
                  <a:pt x="1837671" y="268472"/>
                  <a:pt x="1853296" y="258031"/>
                  <a:pt x="1869136" y="247845"/>
                </a:cubicBezTo>
                <a:cubicBezTo>
                  <a:pt x="1909846" y="207995"/>
                  <a:pt x="2061876" y="104585"/>
                  <a:pt x="1906169" y="182818"/>
                </a:cubicBezTo>
                <a:cubicBezTo>
                  <a:pt x="1940205" y="149178"/>
                  <a:pt x="1992122" y="106562"/>
                  <a:pt x="2051585" y="68946"/>
                </a:cubicBezTo>
                <a:cubicBezTo>
                  <a:pt x="2081053" y="49595"/>
                  <a:pt x="2111262" y="29754"/>
                  <a:pt x="2140600" y="10511"/>
                </a:cubicBezTo>
                <a:lnTo>
                  <a:pt x="2157277" y="0"/>
                </a:lnTo>
                <a:lnTo>
                  <a:pt x="5745708" y="0"/>
                </a:lnTo>
                <a:lnTo>
                  <a:pt x="5745708" y="6825345"/>
                </a:lnTo>
                <a:lnTo>
                  <a:pt x="5555148" y="6825345"/>
                </a:lnTo>
                <a:lnTo>
                  <a:pt x="2217305" y="6825345"/>
                </a:lnTo>
                <a:lnTo>
                  <a:pt x="1967292" y="6825345"/>
                </a:lnTo>
                <a:cubicBezTo>
                  <a:pt x="1879998" y="6785515"/>
                  <a:pt x="1803782" y="6753088"/>
                  <a:pt x="1887077" y="6823856"/>
                </a:cubicBezTo>
                <a:cubicBezTo>
                  <a:pt x="1887077" y="6823856"/>
                  <a:pt x="1888927" y="6824410"/>
                  <a:pt x="1891947" y="6825345"/>
                </a:cubicBezTo>
                <a:lnTo>
                  <a:pt x="1823192" y="6825345"/>
                </a:lnTo>
                <a:cubicBezTo>
                  <a:pt x="1821746" y="6824365"/>
                  <a:pt x="1820194" y="6823304"/>
                  <a:pt x="1818749" y="6822346"/>
                </a:cubicBezTo>
                <a:cubicBezTo>
                  <a:pt x="1786583" y="6801699"/>
                  <a:pt x="1759433" y="6782178"/>
                  <a:pt x="1741597" y="6773203"/>
                </a:cubicBezTo>
                <a:cubicBezTo>
                  <a:pt x="1723803" y="6764230"/>
                  <a:pt x="1715576" y="6765335"/>
                  <a:pt x="1723356" y="6783454"/>
                </a:cubicBezTo>
                <a:cubicBezTo>
                  <a:pt x="1695782" y="6763676"/>
                  <a:pt x="1668656" y="6737818"/>
                  <a:pt x="1637298" y="6710068"/>
                </a:cubicBezTo>
                <a:cubicBezTo>
                  <a:pt x="1605896" y="6682403"/>
                  <a:pt x="1572454" y="6650060"/>
                  <a:pt x="1528639" y="6620820"/>
                </a:cubicBezTo>
                <a:cubicBezTo>
                  <a:pt x="1523026" y="6610487"/>
                  <a:pt x="1522579" y="6605787"/>
                  <a:pt x="1525174" y="6604257"/>
                </a:cubicBezTo>
                <a:lnTo>
                  <a:pt x="1513373" y="6594984"/>
                </a:lnTo>
                <a:cubicBezTo>
                  <a:pt x="1519264" y="6598089"/>
                  <a:pt x="1524960" y="6601172"/>
                  <a:pt x="1531020" y="6604362"/>
                </a:cubicBezTo>
                <a:cubicBezTo>
                  <a:pt x="1535952" y="6606106"/>
                  <a:pt x="1542287" y="6609274"/>
                  <a:pt x="1550941" y="6615079"/>
                </a:cubicBezTo>
                <a:cubicBezTo>
                  <a:pt x="1602559" y="6643084"/>
                  <a:pt x="1643845" y="6663711"/>
                  <a:pt x="1588528" y="6606446"/>
                </a:cubicBezTo>
                <a:cubicBezTo>
                  <a:pt x="1613381" y="6624839"/>
                  <a:pt x="1639190" y="6647105"/>
                  <a:pt x="1666379" y="6666668"/>
                </a:cubicBezTo>
                <a:cubicBezTo>
                  <a:pt x="1693444" y="6686444"/>
                  <a:pt x="1720126" y="6705922"/>
                  <a:pt x="1743893" y="6722445"/>
                </a:cubicBezTo>
                <a:cubicBezTo>
                  <a:pt x="1767683" y="6738968"/>
                  <a:pt x="1788559" y="6752556"/>
                  <a:pt x="1804059" y="6760446"/>
                </a:cubicBezTo>
                <a:cubicBezTo>
                  <a:pt x="1819705" y="6768121"/>
                  <a:pt x="1830230" y="6769609"/>
                  <a:pt x="1832334" y="6763633"/>
                </a:cubicBezTo>
                <a:cubicBezTo>
                  <a:pt x="1812094" y="6742071"/>
                  <a:pt x="1789792" y="6713789"/>
                  <a:pt x="1747230" y="6680064"/>
                </a:cubicBezTo>
                <a:cubicBezTo>
                  <a:pt x="1784925" y="6706496"/>
                  <a:pt x="1815793" y="6728121"/>
                  <a:pt x="1845154" y="6744240"/>
                </a:cubicBezTo>
                <a:cubicBezTo>
                  <a:pt x="1874385" y="6760531"/>
                  <a:pt x="1900323" y="6773904"/>
                  <a:pt x="1925855" y="6787110"/>
                </a:cubicBezTo>
                <a:cubicBezTo>
                  <a:pt x="1949390" y="6799146"/>
                  <a:pt x="1972351" y="6811650"/>
                  <a:pt x="1997671" y="6825323"/>
                </a:cubicBezTo>
                <a:lnTo>
                  <a:pt x="2050671" y="6825323"/>
                </a:lnTo>
                <a:cubicBezTo>
                  <a:pt x="1784988" y="6674428"/>
                  <a:pt x="1538970" y="6492872"/>
                  <a:pt x="1317636" y="6285242"/>
                </a:cubicBezTo>
                <a:cubicBezTo>
                  <a:pt x="1384986" y="6384868"/>
                  <a:pt x="1199624" y="6209670"/>
                  <a:pt x="1344870" y="6374832"/>
                </a:cubicBezTo>
                <a:cubicBezTo>
                  <a:pt x="1498939" y="6517028"/>
                  <a:pt x="1518583" y="6485345"/>
                  <a:pt x="1648458" y="6583735"/>
                </a:cubicBezTo>
                <a:cubicBezTo>
                  <a:pt x="1621097" y="6575294"/>
                  <a:pt x="1579088" y="6554410"/>
                  <a:pt x="1530808" y="6525130"/>
                </a:cubicBezTo>
                <a:cubicBezTo>
                  <a:pt x="1483206" y="6495062"/>
                  <a:pt x="1431247" y="6454318"/>
                  <a:pt x="1381054" y="6410748"/>
                </a:cubicBezTo>
                <a:lnTo>
                  <a:pt x="1435393" y="6470968"/>
                </a:lnTo>
                <a:cubicBezTo>
                  <a:pt x="1425401" y="6466226"/>
                  <a:pt x="1409287" y="6454977"/>
                  <a:pt x="1389643" y="6439816"/>
                </a:cubicBezTo>
                <a:cubicBezTo>
                  <a:pt x="1379821" y="6432226"/>
                  <a:pt x="1369106" y="6423677"/>
                  <a:pt x="1357881" y="6414447"/>
                </a:cubicBezTo>
                <a:cubicBezTo>
                  <a:pt x="1346826" y="6405028"/>
                  <a:pt x="1335684" y="6394437"/>
                  <a:pt x="1324098" y="6383762"/>
                </a:cubicBezTo>
                <a:cubicBezTo>
                  <a:pt x="1278348" y="6340403"/>
                  <a:pt x="1227602" y="6293239"/>
                  <a:pt x="1196604" y="6259129"/>
                </a:cubicBezTo>
                <a:cubicBezTo>
                  <a:pt x="1226793" y="6282818"/>
                  <a:pt x="1240441" y="6289623"/>
                  <a:pt x="1241250" y="6287923"/>
                </a:cubicBezTo>
                <a:cubicBezTo>
                  <a:pt x="1242461" y="6285818"/>
                  <a:pt x="1230917" y="6275101"/>
                  <a:pt x="1215930" y="6258024"/>
                </a:cubicBezTo>
                <a:cubicBezTo>
                  <a:pt x="1185422" y="6224426"/>
                  <a:pt x="1135461" y="6171222"/>
                  <a:pt x="1118518" y="6140028"/>
                </a:cubicBezTo>
                <a:cubicBezTo>
                  <a:pt x="1095195" y="6144046"/>
                  <a:pt x="1164522" y="6213241"/>
                  <a:pt x="1073787" y="6139771"/>
                </a:cubicBezTo>
                <a:cubicBezTo>
                  <a:pt x="1111077" y="6179069"/>
                  <a:pt x="1132441" y="6201568"/>
                  <a:pt x="1156360" y="6226787"/>
                </a:cubicBezTo>
                <a:cubicBezTo>
                  <a:pt x="1180235" y="6252048"/>
                  <a:pt x="1204598" y="6281905"/>
                  <a:pt x="1252517" y="6331579"/>
                </a:cubicBezTo>
                <a:cubicBezTo>
                  <a:pt x="1199304" y="6279332"/>
                  <a:pt x="1161525" y="6240799"/>
                  <a:pt x="1127000" y="6213880"/>
                </a:cubicBezTo>
                <a:cubicBezTo>
                  <a:pt x="1093281" y="6186255"/>
                  <a:pt x="1063708" y="6169308"/>
                  <a:pt x="1037602" y="6150531"/>
                </a:cubicBezTo>
                <a:cubicBezTo>
                  <a:pt x="1010985" y="6132243"/>
                  <a:pt x="985198" y="6114594"/>
                  <a:pt x="956072" y="6088227"/>
                </a:cubicBezTo>
                <a:cubicBezTo>
                  <a:pt x="941531" y="6075063"/>
                  <a:pt x="926095" y="6059731"/>
                  <a:pt x="909364" y="6041126"/>
                </a:cubicBezTo>
                <a:cubicBezTo>
                  <a:pt x="893335" y="6021944"/>
                  <a:pt x="876327" y="5999126"/>
                  <a:pt x="857532" y="5971973"/>
                </a:cubicBezTo>
                <a:cubicBezTo>
                  <a:pt x="939574" y="6061772"/>
                  <a:pt x="853663" y="5920853"/>
                  <a:pt x="852600" y="5903818"/>
                </a:cubicBezTo>
                <a:cubicBezTo>
                  <a:pt x="843395" y="5893016"/>
                  <a:pt x="831808" y="5879428"/>
                  <a:pt x="819096" y="5864607"/>
                </a:cubicBezTo>
                <a:cubicBezTo>
                  <a:pt x="807040" y="5849274"/>
                  <a:pt x="793901" y="5832604"/>
                  <a:pt x="780997" y="5816188"/>
                </a:cubicBezTo>
                <a:cubicBezTo>
                  <a:pt x="755061" y="5783376"/>
                  <a:pt x="729549" y="5751628"/>
                  <a:pt x="713796" y="5733659"/>
                </a:cubicBezTo>
                <a:lnTo>
                  <a:pt x="715177" y="5785121"/>
                </a:lnTo>
                <a:cubicBezTo>
                  <a:pt x="664600" y="5726556"/>
                  <a:pt x="648019" y="5675054"/>
                  <a:pt x="626673" y="5624040"/>
                </a:cubicBezTo>
                <a:cubicBezTo>
                  <a:pt x="616235" y="5598352"/>
                  <a:pt x="604628" y="5572643"/>
                  <a:pt x="588916" y="5544596"/>
                </a:cubicBezTo>
                <a:cubicBezTo>
                  <a:pt x="573970" y="5516015"/>
                  <a:pt x="554348" y="5485480"/>
                  <a:pt x="525901" y="5450796"/>
                </a:cubicBezTo>
                <a:cubicBezTo>
                  <a:pt x="499583" y="5439335"/>
                  <a:pt x="598398" y="5588825"/>
                  <a:pt x="580072" y="5562607"/>
                </a:cubicBezTo>
                <a:cubicBezTo>
                  <a:pt x="511594" y="5462342"/>
                  <a:pt x="475197" y="5387576"/>
                  <a:pt x="451238" y="5311215"/>
                </a:cubicBezTo>
                <a:cubicBezTo>
                  <a:pt x="438695" y="5273344"/>
                  <a:pt x="427279" y="5236002"/>
                  <a:pt x="415118" y="5195323"/>
                </a:cubicBezTo>
                <a:cubicBezTo>
                  <a:pt x="404148" y="5154112"/>
                  <a:pt x="391733" y="5109839"/>
                  <a:pt x="374810" y="5059251"/>
                </a:cubicBezTo>
                <a:cubicBezTo>
                  <a:pt x="368390" y="5055487"/>
                  <a:pt x="361289" y="5056019"/>
                  <a:pt x="350212" y="5049659"/>
                </a:cubicBezTo>
                <a:cubicBezTo>
                  <a:pt x="339137" y="5043260"/>
                  <a:pt x="323616" y="5030266"/>
                  <a:pt x="303142" y="4998073"/>
                </a:cubicBezTo>
                <a:cubicBezTo>
                  <a:pt x="327995" y="5013191"/>
                  <a:pt x="314815" y="4958944"/>
                  <a:pt x="358653" y="5031436"/>
                </a:cubicBezTo>
                <a:cubicBezTo>
                  <a:pt x="337924" y="4963050"/>
                  <a:pt x="295893" y="4889197"/>
                  <a:pt x="266894" y="4832676"/>
                </a:cubicBezTo>
                <a:cubicBezTo>
                  <a:pt x="288730" y="4903828"/>
                  <a:pt x="277887" y="4891813"/>
                  <a:pt x="258263" y="4859213"/>
                </a:cubicBezTo>
                <a:cubicBezTo>
                  <a:pt x="239151" y="4826509"/>
                  <a:pt x="215000" y="4771753"/>
                  <a:pt x="205433" y="4760419"/>
                </a:cubicBezTo>
                <a:cubicBezTo>
                  <a:pt x="183365" y="4685970"/>
                  <a:pt x="229287" y="4777431"/>
                  <a:pt x="249228" y="4820576"/>
                </a:cubicBezTo>
                <a:cubicBezTo>
                  <a:pt x="233495" y="4760099"/>
                  <a:pt x="234239" y="4682972"/>
                  <a:pt x="198503" y="4657456"/>
                </a:cubicBezTo>
                <a:cubicBezTo>
                  <a:pt x="206773" y="4653607"/>
                  <a:pt x="231923" y="4691054"/>
                  <a:pt x="260008" y="4742151"/>
                </a:cubicBezTo>
                <a:cubicBezTo>
                  <a:pt x="274060" y="4767777"/>
                  <a:pt x="288899" y="4796780"/>
                  <a:pt x="302717" y="4826000"/>
                </a:cubicBezTo>
                <a:cubicBezTo>
                  <a:pt x="317898" y="4854748"/>
                  <a:pt x="332248" y="4883584"/>
                  <a:pt x="343707" y="4909527"/>
                </a:cubicBezTo>
                <a:lnTo>
                  <a:pt x="318472" y="4837419"/>
                </a:lnTo>
                <a:cubicBezTo>
                  <a:pt x="346385" y="4883117"/>
                  <a:pt x="347448" y="4893068"/>
                  <a:pt x="372641" y="4964560"/>
                </a:cubicBezTo>
                <a:cubicBezTo>
                  <a:pt x="364648" y="4922795"/>
                  <a:pt x="366603" y="4904997"/>
                  <a:pt x="373108" y="4899405"/>
                </a:cubicBezTo>
                <a:cubicBezTo>
                  <a:pt x="338136" y="4811304"/>
                  <a:pt x="306289" y="4721589"/>
                  <a:pt x="277780" y="4630427"/>
                </a:cubicBezTo>
                <a:cubicBezTo>
                  <a:pt x="260178" y="4601337"/>
                  <a:pt x="244465" y="4572546"/>
                  <a:pt x="231391" y="4550237"/>
                </a:cubicBezTo>
                <a:cubicBezTo>
                  <a:pt x="218359" y="4527357"/>
                  <a:pt x="209112" y="4511111"/>
                  <a:pt x="206750" y="4506965"/>
                </a:cubicBezTo>
                <a:cubicBezTo>
                  <a:pt x="212257" y="4522425"/>
                  <a:pt x="217573" y="4537800"/>
                  <a:pt x="224802" y="4555811"/>
                </a:cubicBezTo>
                <a:cubicBezTo>
                  <a:pt x="239279" y="4581966"/>
                  <a:pt x="253566" y="4605420"/>
                  <a:pt x="266131" y="4635998"/>
                </a:cubicBezTo>
                <a:cubicBezTo>
                  <a:pt x="280011" y="4666194"/>
                  <a:pt x="292194" y="4703451"/>
                  <a:pt x="301442" y="4758272"/>
                </a:cubicBezTo>
                <a:cubicBezTo>
                  <a:pt x="223184" y="4597830"/>
                  <a:pt x="232816" y="4662580"/>
                  <a:pt x="174245" y="4567335"/>
                </a:cubicBezTo>
                <a:lnTo>
                  <a:pt x="186321" y="4607462"/>
                </a:lnTo>
                <a:cubicBezTo>
                  <a:pt x="186787" y="4628258"/>
                  <a:pt x="162786" y="4558701"/>
                  <a:pt x="156940" y="4544030"/>
                </a:cubicBezTo>
                <a:cubicBezTo>
                  <a:pt x="180220" y="4582497"/>
                  <a:pt x="150263" y="4487953"/>
                  <a:pt x="167570" y="4511622"/>
                </a:cubicBezTo>
                <a:cubicBezTo>
                  <a:pt x="167570" y="4511622"/>
                  <a:pt x="147480" y="4464032"/>
                  <a:pt x="131578" y="4414974"/>
                </a:cubicBezTo>
                <a:cubicBezTo>
                  <a:pt x="114760" y="4366066"/>
                  <a:pt x="97944" y="4317155"/>
                  <a:pt x="97944" y="4317155"/>
                </a:cubicBezTo>
                <a:lnTo>
                  <a:pt x="125136" y="4351328"/>
                </a:lnTo>
                <a:cubicBezTo>
                  <a:pt x="125136" y="4351328"/>
                  <a:pt x="144842" y="4390329"/>
                  <a:pt x="164550" y="4429371"/>
                </a:cubicBezTo>
                <a:cubicBezTo>
                  <a:pt x="174033" y="4448849"/>
                  <a:pt x="184578" y="4467923"/>
                  <a:pt x="192890" y="4482128"/>
                </a:cubicBezTo>
                <a:cubicBezTo>
                  <a:pt x="199672" y="4494058"/>
                  <a:pt x="204349" y="4502265"/>
                  <a:pt x="205730" y="4504711"/>
                </a:cubicBezTo>
                <a:cubicBezTo>
                  <a:pt x="182090" y="4441491"/>
                  <a:pt x="175648" y="4392540"/>
                  <a:pt x="169824" y="4348118"/>
                </a:cubicBezTo>
                <a:cubicBezTo>
                  <a:pt x="164997" y="4303165"/>
                  <a:pt x="161830" y="4262314"/>
                  <a:pt x="159618" y="4211195"/>
                </a:cubicBezTo>
                <a:lnTo>
                  <a:pt x="134171" y="4187613"/>
                </a:lnTo>
                <a:cubicBezTo>
                  <a:pt x="125325" y="4129283"/>
                  <a:pt x="115865" y="4072719"/>
                  <a:pt x="117545" y="4039079"/>
                </a:cubicBezTo>
                <a:cubicBezTo>
                  <a:pt x="118481" y="4006459"/>
                  <a:pt x="125283" y="3996655"/>
                  <a:pt x="142079" y="4028553"/>
                </a:cubicBezTo>
                <a:cubicBezTo>
                  <a:pt x="140930" y="4020494"/>
                  <a:pt x="139782" y="4012435"/>
                  <a:pt x="138699" y="4004353"/>
                </a:cubicBezTo>
                <a:cubicBezTo>
                  <a:pt x="134915" y="3983769"/>
                  <a:pt x="131555" y="3965503"/>
                  <a:pt x="128727" y="3950128"/>
                </a:cubicBezTo>
                <a:cubicBezTo>
                  <a:pt x="122011" y="3914531"/>
                  <a:pt x="118034" y="3893480"/>
                  <a:pt x="117353" y="3889908"/>
                </a:cubicBezTo>
                <a:cubicBezTo>
                  <a:pt x="121903" y="3906494"/>
                  <a:pt x="125922" y="3920167"/>
                  <a:pt x="129579" y="3931840"/>
                </a:cubicBezTo>
                <a:cubicBezTo>
                  <a:pt x="112358" y="3784222"/>
                  <a:pt x="103216" y="3634114"/>
                  <a:pt x="103216" y="3481881"/>
                </a:cubicBezTo>
                <a:cubicBezTo>
                  <a:pt x="103216" y="3343830"/>
                  <a:pt x="110679" y="3207524"/>
                  <a:pt x="124859" y="3073238"/>
                </a:cubicBezTo>
                <a:cubicBezTo>
                  <a:pt x="117842" y="3044828"/>
                  <a:pt x="111103" y="3015058"/>
                  <a:pt x="106660" y="2993688"/>
                </a:cubicBezTo>
                <a:cubicBezTo>
                  <a:pt x="92757" y="3067625"/>
                  <a:pt x="89058" y="3082659"/>
                  <a:pt x="84296" y="3080192"/>
                </a:cubicBezTo>
                <a:cubicBezTo>
                  <a:pt x="79810" y="3077766"/>
                  <a:pt x="75982" y="3057906"/>
                  <a:pt x="69115" y="3063307"/>
                </a:cubicBezTo>
                <a:cubicBezTo>
                  <a:pt x="71221" y="3047827"/>
                  <a:pt x="75685" y="3020035"/>
                  <a:pt x="73241" y="3016461"/>
                </a:cubicBezTo>
                <a:cubicBezTo>
                  <a:pt x="70051" y="2994304"/>
                  <a:pt x="61717" y="3044765"/>
                  <a:pt x="54319" y="3048337"/>
                </a:cubicBezTo>
                <a:cubicBezTo>
                  <a:pt x="53363" y="3088676"/>
                  <a:pt x="52407" y="3129313"/>
                  <a:pt x="51471" y="3168589"/>
                </a:cubicBezTo>
                <a:cubicBezTo>
                  <a:pt x="51086" y="3207885"/>
                  <a:pt x="48728" y="3245632"/>
                  <a:pt x="51321" y="3280590"/>
                </a:cubicBezTo>
                <a:cubicBezTo>
                  <a:pt x="55000" y="3350359"/>
                  <a:pt x="61547" y="3408113"/>
                  <a:pt x="75303" y="3440692"/>
                </a:cubicBezTo>
                <a:cubicBezTo>
                  <a:pt x="89610" y="3391974"/>
                  <a:pt x="64757" y="3356973"/>
                  <a:pt x="74963" y="3302300"/>
                </a:cubicBezTo>
                <a:cubicBezTo>
                  <a:pt x="83699" y="3342215"/>
                  <a:pt x="86485" y="3387401"/>
                  <a:pt x="86634" y="3439182"/>
                </a:cubicBezTo>
                <a:cubicBezTo>
                  <a:pt x="87653" y="3490938"/>
                  <a:pt x="88759" y="3549396"/>
                  <a:pt x="90034" y="3615424"/>
                </a:cubicBezTo>
                <a:lnTo>
                  <a:pt x="73750" y="3659570"/>
                </a:lnTo>
                <a:cubicBezTo>
                  <a:pt x="73750" y="3659570"/>
                  <a:pt x="74644" y="3667926"/>
                  <a:pt x="76556" y="3680366"/>
                </a:cubicBezTo>
                <a:cubicBezTo>
                  <a:pt x="78363" y="3692783"/>
                  <a:pt x="80809" y="3709369"/>
                  <a:pt x="83232" y="3725957"/>
                </a:cubicBezTo>
                <a:cubicBezTo>
                  <a:pt x="88122" y="3759043"/>
                  <a:pt x="92989" y="3792112"/>
                  <a:pt x="92989" y="3792112"/>
                </a:cubicBezTo>
                <a:cubicBezTo>
                  <a:pt x="86273" y="3764744"/>
                  <a:pt x="79022" y="3759702"/>
                  <a:pt x="71666" y="3744053"/>
                </a:cubicBezTo>
                <a:cubicBezTo>
                  <a:pt x="67967" y="3736228"/>
                  <a:pt x="64268" y="3725722"/>
                  <a:pt x="60611" y="3708371"/>
                </a:cubicBezTo>
                <a:cubicBezTo>
                  <a:pt x="57082" y="3691061"/>
                  <a:pt x="52724" y="3666925"/>
                  <a:pt x="51471" y="3631732"/>
                </a:cubicBezTo>
                <a:cubicBezTo>
                  <a:pt x="33507" y="3650617"/>
                  <a:pt x="64525" y="3771059"/>
                  <a:pt x="65184" y="3857436"/>
                </a:cubicBezTo>
                <a:cubicBezTo>
                  <a:pt x="65184" y="3857436"/>
                  <a:pt x="71624" y="3867899"/>
                  <a:pt x="78959" y="3878232"/>
                </a:cubicBezTo>
                <a:cubicBezTo>
                  <a:pt x="86080" y="3888503"/>
                  <a:pt x="93204" y="3898796"/>
                  <a:pt x="93204" y="3898796"/>
                </a:cubicBezTo>
                <a:cubicBezTo>
                  <a:pt x="78193" y="3883187"/>
                  <a:pt x="98985" y="4066914"/>
                  <a:pt x="64992" y="3938752"/>
                </a:cubicBezTo>
                <a:cubicBezTo>
                  <a:pt x="64992" y="3938752"/>
                  <a:pt x="62143" y="3925588"/>
                  <a:pt x="57870" y="3905855"/>
                </a:cubicBezTo>
                <a:cubicBezTo>
                  <a:pt x="55721" y="3895966"/>
                  <a:pt x="53235" y="3884420"/>
                  <a:pt x="50577" y="3872087"/>
                </a:cubicBezTo>
                <a:cubicBezTo>
                  <a:pt x="48451" y="3859625"/>
                  <a:pt x="46197" y="3846379"/>
                  <a:pt x="43945" y="3833131"/>
                </a:cubicBezTo>
                <a:cubicBezTo>
                  <a:pt x="35142" y="3779927"/>
                  <a:pt x="26341" y="3726723"/>
                  <a:pt x="26341" y="3726723"/>
                </a:cubicBezTo>
                <a:lnTo>
                  <a:pt x="15136" y="3787624"/>
                </a:lnTo>
                <a:cubicBezTo>
                  <a:pt x="15136" y="3787624"/>
                  <a:pt x="10588" y="3742161"/>
                  <a:pt x="6016" y="3696697"/>
                </a:cubicBezTo>
                <a:cubicBezTo>
                  <a:pt x="3360" y="3673986"/>
                  <a:pt x="2147" y="3651191"/>
                  <a:pt x="1425" y="3634094"/>
                </a:cubicBezTo>
                <a:cubicBezTo>
                  <a:pt x="552" y="3616954"/>
                  <a:pt x="0" y="3605577"/>
                  <a:pt x="0" y="3605577"/>
                </a:cubicBezTo>
                <a:lnTo>
                  <a:pt x="13097" y="3648106"/>
                </a:lnTo>
                <a:cubicBezTo>
                  <a:pt x="-9312" y="3355548"/>
                  <a:pt x="52958" y="3561686"/>
                  <a:pt x="31954" y="3268257"/>
                </a:cubicBezTo>
                <a:cubicBezTo>
                  <a:pt x="19983" y="3221728"/>
                  <a:pt x="16796" y="3173458"/>
                  <a:pt x="17625" y="3114322"/>
                </a:cubicBezTo>
                <a:cubicBezTo>
                  <a:pt x="17370" y="3055098"/>
                  <a:pt x="28190" y="2985521"/>
                  <a:pt x="42924" y="2896211"/>
                </a:cubicBezTo>
                <a:cubicBezTo>
                  <a:pt x="32613" y="3026859"/>
                  <a:pt x="60781" y="2912158"/>
                  <a:pt x="70732" y="2962895"/>
                </a:cubicBezTo>
                <a:cubicBezTo>
                  <a:pt x="97582" y="2833053"/>
                  <a:pt x="85571" y="2786187"/>
                  <a:pt x="86400" y="2715906"/>
                </a:cubicBezTo>
                <a:cubicBezTo>
                  <a:pt x="106980" y="2685263"/>
                  <a:pt x="123009" y="2664127"/>
                  <a:pt x="100133" y="2780084"/>
                </a:cubicBezTo>
                <a:cubicBezTo>
                  <a:pt x="128388" y="2800157"/>
                  <a:pt x="121117" y="2625787"/>
                  <a:pt x="157279" y="2622321"/>
                </a:cubicBezTo>
                <a:cubicBezTo>
                  <a:pt x="178965" y="2527502"/>
                  <a:pt x="186937" y="2459307"/>
                  <a:pt x="194420" y="2404486"/>
                </a:cubicBezTo>
                <a:cubicBezTo>
                  <a:pt x="200693" y="2349368"/>
                  <a:pt x="200565" y="2306201"/>
                  <a:pt x="203116" y="2261331"/>
                </a:cubicBezTo>
                <a:cubicBezTo>
                  <a:pt x="207177" y="2216931"/>
                  <a:pt x="213215" y="2170576"/>
                  <a:pt x="230031" y="2108694"/>
                </a:cubicBezTo>
                <a:cubicBezTo>
                  <a:pt x="237811" y="2077542"/>
                  <a:pt x="250695" y="2043370"/>
                  <a:pt x="267469" y="2003796"/>
                </a:cubicBezTo>
                <a:cubicBezTo>
                  <a:pt x="284584" y="1964393"/>
                  <a:pt x="303845" y="1918779"/>
                  <a:pt x="331801" y="1867937"/>
                </a:cubicBezTo>
                <a:lnTo>
                  <a:pt x="336541" y="1888753"/>
                </a:lnTo>
                <a:cubicBezTo>
                  <a:pt x="363074" y="1820579"/>
                  <a:pt x="387544" y="1759700"/>
                  <a:pt x="412991" y="1703943"/>
                </a:cubicBezTo>
                <a:cubicBezTo>
                  <a:pt x="439971" y="1648910"/>
                  <a:pt x="466099" y="1598130"/>
                  <a:pt x="492143" y="1548093"/>
                </a:cubicBezTo>
                <a:cubicBezTo>
                  <a:pt x="520268" y="1499208"/>
                  <a:pt x="548056" y="1450914"/>
                  <a:pt x="577267" y="1400136"/>
                </a:cubicBezTo>
                <a:cubicBezTo>
                  <a:pt x="591319" y="1374405"/>
                  <a:pt x="607603" y="1349206"/>
                  <a:pt x="623867" y="1322647"/>
                </a:cubicBezTo>
                <a:cubicBezTo>
                  <a:pt x="639962" y="1295937"/>
                  <a:pt x="656650" y="1268230"/>
                  <a:pt x="674167" y="1239162"/>
                </a:cubicBezTo>
                <a:cubicBezTo>
                  <a:pt x="674167" y="1239162"/>
                  <a:pt x="683096" y="1229061"/>
                  <a:pt x="696489" y="1213920"/>
                </a:cubicBezTo>
                <a:cubicBezTo>
                  <a:pt x="710225" y="1199035"/>
                  <a:pt x="729272" y="1179811"/>
                  <a:pt x="747960" y="1160397"/>
                </a:cubicBezTo>
                <a:cubicBezTo>
                  <a:pt x="785377" y="1121907"/>
                  <a:pt x="822837" y="1083420"/>
                  <a:pt x="822837" y="1083420"/>
                </a:cubicBezTo>
                <a:cubicBezTo>
                  <a:pt x="799133" y="1125247"/>
                  <a:pt x="745898" y="1242522"/>
                  <a:pt x="793095" y="1203350"/>
                </a:cubicBezTo>
                <a:cubicBezTo>
                  <a:pt x="749150" y="1234909"/>
                  <a:pt x="716624" y="1276863"/>
                  <a:pt x="684628" y="1320308"/>
                </a:cubicBezTo>
                <a:cubicBezTo>
                  <a:pt x="668703" y="1342145"/>
                  <a:pt x="652654" y="1364177"/>
                  <a:pt x="636475" y="1386376"/>
                </a:cubicBezTo>
                <a:cubicBezTo>
                  <a:pt x="620360" y="1408620"/>
                  <a:pt x="604925" y="1431522"/>
                  <a:pt x="587046" y="1453232"/>
                </a:cubicBezTo>
                <a:cubicBezTo>
                  <a:pt x="588853" y="1467352"/>
                  <a:pt x="616724" y="1431437"/>
                  <a:pt x="631031" y="1417231"/>
                </a:cubicBezTo>
                <a:cubicBezTo>
                  <a:pt x="597824" y="1474860"/>
                  <a:pt x="567295" y="1496145"/>
                  <a:pt x="529665" y="1576185"/>
                </a:cubicBezTo>
                <a:cubicBezTo>
                  <a:pt x="536597" y="1574952"/>
                  <a:pt x="592338" y="1496272"/>
                  <a:pt x="559705" y="1560748"/>
                </a:cubicBezTo>
                <a:cubicBezTo>
                  <a:pt x="559705" y="1560748"/>
                  <a:pt x="554623" y="1566466"/>
                  <a:pt x="547841" y="1575546"/>
                </a:cubicBezTo>
                <a:cubicBezTo>
                  <a:pt x="541040" y="1584627"/>
                  <a:pt x="531939" y="1596727"/>
                  <a:pt x="522884" y="1608827"/>
                </a:cubicBezTo>
                <a:cubicBezTo>
                  <a:pt x="504663" y="1633175"/>
                  <a:pt x="486487" y="1657501"/>
                  <a:pt x="486487" y="1657501"/>
                </a:cubicBezTo>
                <a:cubicBezTo>
                  <a:pt x="470372" y="1694353"/>
                  <a:pt x="462847" y="1718509"/>
                  <a:pt x="459125" y="1736520"/>
                </a:cubicBezTo>
                <a:cubicBezTo>
                  <a:pt x="455935" y="1754786"/>
                  <a:pt x="456659" y="1766993"/>
                  <a:pt x="456277" y="1779580"/>
                </a:cubicBezTo>
                <a:cubicBezTo>
                  <a:pt x="455618" y="1804864"/>
                  <a:pt x="451450" y="1831978"/>
                  <a:pt x="408803" y="1915250"/>
                </a:cubicBezTo>
                <a:cubicBezTo>
                  <a:pt x="406252" y="1876570"/>
                  <a:pt x="411653" y="1800569"/>
                  <a:pt x="438056" y="1731843"/>
                </a:cubicBezTo>
                <a:cubicBezTo>
                  <a:pt x="418667" y="1770458"/>
                  <a:pt x="427299" y="1742708"/>
                  <a:pt x="437462" y="1714491"/>
                </a:cubicBezTo>
                <a:cubicBezTo>
                  <a:pt x="447731" y="1686379"/>
                  <a:pt x="457765" y="1656884"/>
                  <a:pt x="434869" y="1689759"/>
                </a:cubicBezTo>
                <a:cubicBezTo>
                  <a:pt x="426215" y="1720359"/>
                  <a:pt x="418690" y="1746898"/>
                  <a:pt x="409909" y="1771246"/>
                </a:cubicBezTo>
                <a:cubicBezTo>
                  <a:pt x="401150" y="1795594"/>
                  <a:pt x="391456" y="1817985"/>
                  <a:pt x="380953" y="1841440"/>
                </a:cubicBezTo>
                <a:cubicBezTo>
                  <a:pt x="370706" y="1865002"/>
                  <a:pt x="358481" y="1889115"/>
                  <a:pt x="347810" y="1918163"/>
                </a:cubicBezTo>
                <a:cubicBezTo>
                  <a:pt x="337157" y="1947211"/>
                  <a:pt x="326040" y="1980342"/>
                  <a:pt x="314815" y="2020382"/>
                </a:cubicBezTo>
                <a:cubicBezTo>
                  <a:pt x="318427" y="2000926"/>
                  <a:pt x="315389" y="1994205"/>
                  <a:pt x="328868" y="1955589"/>
                </a:cubicBezTo>
                <a:cubicBezTo>
                  <a:pt x="328868" y="1955589"/>
                  <a:pt x="304142" y="2010623"/>
                  <a:pt x="279417" y="2065676"/>
                </a:cubicBezTo>
                <a:cubicBezTo>
                  <a:pt x="266832" y="2093149"/>
                  <a:pt x="256883" y="2121665"/>
                  <a:pt x="248272" y="2142633"/>
                </a:cubicBezTo>
                <a:cubicBezTo>
                  <a:pt x="240022" y="2163727"/>
                  <a:pt x="234496" y="2177804"/>
                  <a:pt x="234496" y="2177804"/>
                </a:cubicBezTo>
                <a:cubicBezTo>
                  <a:pt x="251546" y="2152053"/>
                  <a:pt x="239618" y="2200684"/>
                  <a:pt x="227330" y="2253718"/>
                </a:cubicBezTo>
                <a:cubicBezTo>
                  <a:pt x="215701" y="2307009"/>
                  <a:pt x="206900" y="2365677"/>
                  <a:pt x="220803" y="2358044"/>
                </a:cubicBezTo>
                <a:cubicBezTo>
                  <a:pt x="230520" y="2327741"/>
                  <a:pt x="238642" y="2302309"/>
                  <a:pt x="245613" y="2280512"/>
                </a:cubicBezTo>
                <a:cubicBezTo>
                  <a:pt x="253311" y="2258930"/>
                  <a:pt x="259688" y="2240939"/>
                  <a:pt x="265257" y="2225225"/>
                </a:cubicBezTo>
                <a:cubicBezTo>
                  <a:pt x="276165" y="2193731"/>
                  <a:pt x="283328" y="2171255"/>
                  <a:pt x="290919" y="2147758"/>
                </a:cubicBezTo>
                <a:cubicBezTo>
                  <a:pt x="305078" y="2100422"/>
                  <a:pt x="325486" y="2050323"/>
                  <a:pt x="384801" y="1918098"/>
                </a:cubicBezTo>
                <a:cubicBezTo>
                  <a:pt x="372131" y="1957269"/>
                  <a:pt x="361651" y="2003647"/>
                  <a:pt x="354762" y="2046707"/>
                </a:cubicBezTo>
                <a:cubicBezTo>
                  <a:pt x="351297" y="2068249"/>
                  <a:pt x="348744" y="2088961"/>
                  <a:pt x="347256" y="2107568"/>
                </a:cubicBezTo>
                <a:cubicBezTo>
                  <a:pt x="346832" y="2116541"/>
                  <a:pt x="346705" y="2125005"/>
                  <a:pt x="346789" y="2132914"/>
                </a:cubicBezTo>
                <a:cubicBezTo>
                  <a:pt x="451026" y="1854900"/>
                  <a:pt x="586450" y="1592154"/>
                  <a:pt x="748980" y="1348994"/>
                </a:cubicBezTo>
                <a:cubicBezTo>
                  <a:pt x="759526" y="1319414"/>
                  <a:pt x="777979" y="1285517"/>
                  <a:pt x="798941" y="1252962"/>
                </a:cubicBezTo>
                <a:cubicBezTo>
                  <a:pt x="821774" y="1217727"/>
                  <a:pt x="844608" y="1182554"/>
                  <a:pt x="855683" y="1151594"/>
                </a:cubicBezTo>
                <a:lnTo>
                  <a:pt x="801514" y="1210923"/>
                </a:lnTo>
                <a:cubicBezTo>
                  <a:pt x="831574" y="1145893"/>
                  <a:pt x="847328" y="1134709"/>
                  <a:pt x="865804" y="1121376"/>
                </a:cubicBezTo>
                <a:cubicBezTo>
                  <a:pt x="883915" y="1107618"/>
                  <a:pt x="906579" y="1093137"/>
                  <a:pt x="951799" y="1020517"/>
                </a:cubicBezTo>
                <a:cubicBezTo>
                  <a:pt x="895417" y="1055882"/>
                  <a:pt x="959687" y="1007186"/>
                  <a:pt x="993787" y="940562"/>
                </a:cubicBezTo>
                <a:cubicBezTo>
                  <a:pt x="968870" y="958106"/>
                  <a:pt x="923906" y="1018774"/>
                  <a:pt x="884831" y="1066385"/>
                </a:cubicBezTo>
                <a:cubicBezTo>
                  <a:pt x="864888" y="1089927"/>
                  <a:pt x="848369" y="1111721"/>
                  <a:pt x="835869" y="1122993"/>
                </a:cubicBezTo>
                <a:cubicBezTo>
                  <a:pt x="823432" y="1134285"/>
                  <a:pt x="815482" y="1135390"/>
                  <a:pt x="815162" y="1119164"/>
                </a:cubicBezTo>
                <a:cubicBezTo>
                  <a:pt x="833276" y="1076828"/>
                  <a:pt x="889995" y="1024835"/>
                  <a:pt x="945207" y="968249"/>
                </a:cubicBezTo>
                <a:cubicBezTo>
                  <a:pt x="972336" y="939501"/>
                  <a:pt x="1001887" y="911813"/>
                  <a:pt x="1026697" y="883339"/>
                </a:cubicBezTo>
                <a:cubicBezTo>
                  <a:pt x="1051528" y="854888"/>
                  <a:pt x="1072130" y="826075"/>
                  <a:pt x="1084418" y="797302"/>
                </a:cubicBezTo>
                <a:lnTo>
                  <a:pt x="1083864" y="804597"/>
                </a:lnTo>
                <a:cubicBezTo>
                  <a:pt x="1144454" y="741866"/>
                  <a:pt x="1182933" y="697254"/>
                  <a:pt x="1209296" y="659487"/>
                </a:cubicBezTo>
                <a:cubicBezTo>
                  <a:pt x="1236063" y="622443"/>
                  <a:pt x="1253623" y="594970"/>
                  <a:pt x="1272268" y="567113"/>
                </a:cubicBezTo>
                <a:cubicBezTo>
                  <a:pt x="1271182" y="567879"/>
                  <a:pt x="1270291" y="568517"/>
                  <a:pt x="1268844" y="569558"/>
                </a:cubicBezTo>
                <a:lnTo>
                  <a:pt x="1278411" y="558289"/>
                </a:lnTo>
                <a:cubicBezTo>
                  <a:pt x="1276604" y="560990"/>
                  <a:pt x="1274797" y="563733"/>
                  <a:pt x="1273097" y="566284"/>
                </a:cubicBezTo>
                <a:cubicBezTo>
                  <a:pt x="1304624" y="545360"/>
                  <a:pt x="1334559" y="512845"/>
                  <a:pt x="1366810" y="481352"/>
                </a:cubicBezTo>
                <a:cubicBezTo>
                  <a:pt x="1398976" y="449433"/>
                  <a:pt x="1430738" y="415603"/>
                  <a:pt x="1461032" y="388510"/>
                </a:cubicBezTo>
                <a:lnTo>
                  <a:pt x="1466795" y="398421"/>
                </a:lnTo>
                <a:cubicBezTo>
                  <a:pt x="1466795" y="398421"/>
                  <a:pt x="1471982" y="393529"/>
                  <a:pt x="1479804" y="386171"/>
                </a:cubicBezTo>
                <a:cubicBezTo>
                  <a:pt x="1487480" y="378666"/>
                  <a:pt x="1498173" y="369161"/>
                  <a:pt x="1509123" y="359996"/>
                </a:cubicBezTo>
                <a:cubicBezTo>
                  <a:pt x="1530850" y="341389"/>
                  <a:pt x="1552556" y="322781"/>
                  <a:pt x="1552556" y="322781"/>
                </a:cubicBezTo>
                <a:cubicBezTo>
                  <a:pt x="1537802" y="347958"/>
                  <a:pt x="1510653" y="367459"/>
                  <a:pt x="1479784" y="391190"/>
                </a:cubicBezTo>
                <a:cubicBezTo>
                  <a:pt x="1448871" y="414837"/>
                  <a:pt x="1412305" y="440525"/>
                  <a:pt x="1376207" y="473824"/>
                </a:cubicBezTo>
                <a:lnTo>
                  <a:pt x="1399253" y="481437"/>
                </a:lnTo>
                <a:cubicBezTo>
                  <a:pt x="1347803" y="508358"/>
                  <a:pt x="1316827" y="544552"/>
                  <a:pt x="1290806" y="580658"/>
                </a:cubicBezTo>
                <a:cubicBezTo>
                  <a:pt x="1265444" y="617488"/>
                  <a:pt x="1244567" y="653979"/>
                  <a:pt x="1221711" y="692254"/>
                </a:cubicBezTo>
                <a:cubicBezTo>
                  <a:pt x="1239762" y="665780"/>
                  <a:pt x="1266507" y="638646"/>
                  <a:pt x="1294527" y="610302"/>
                </a:cubicBezTo>
                <a:cubicBezTo>
                  <a:pt x="1322738" y="582168"/>
                  <a:pt x="1352545" y="553120"/>
                  <a:pt x="1380353" y="526391"/>
                </a:cubicBezTo>
                <a:cubicBezTo>
                  <a:pt x="1437542" y="474633"/>
                  <a:pt x="1483888" y="428744"/>
                  <a:pt x="1482143" y="403291"/>
                </a:cubicBezTo>
                <a:cubicBezTo>
                  <a:pt x="1482143" y="403291"/>
                  <a:pt x="1486693" y="401079"/>
                  <a:pt x="1493560" y="397782"/>
                </a:cubicBezTo>
                <a:cubicBezTo>
                  <a:pt x="1500342" y="394423"/>
                  <a:pt x="1509505" y="390085"/>
                  <a:pt x="1518987" y="386171"/>
                </a:cubicBezTo>
                <a:cubicBezTo>
                  <a:pt x="1537717" y="378134"/>
                  <a:pt x="1556447" y="370095"/>
                  <a:pt x="1556447" y="370095"/>
                </a:cubicBezTo>
                <a:lnTo>
                  <a:pt x="1581193" y="340942"/>
                </a:lnTo>
                <a:cubicBezTo>
                  <a:pt x="1637171" y="317722"/>
                  <a:pt x="1604323" y="372925"/>
                  <a:pt x="1520964" y="447479"/>
                </a:cubicBezTo>
                <a:cubicBezTo>
                  <a:pt x="1502850" y="456175"/>
                  <a:pt x="1493772" y="460578"/>
                  <a:pt x="1495432" y="453389"/>
                </a:cubicBezTo>
                <a:cubicBezTo>
                  <a:pt x="1478699" y="474016"/>
                  <a:pt x="1463967" y="495197"/>
                  <a:pt x="1441261" y="521032"/>
                </a:cubicBezTo>
                <a:cubicBezTo>
                  <a:pt x="1429951" y="534004"/>
                  <a:pt x="1416388" y="547889"/>
                  <a:pt x="1399997" y="563945"/>
                </a:cubicBezTo>
                <a:cubicBezTo>
                  <a:pt x="1384052" y="580488"/>
                  <a:pt x="1364918" y="598861"/>
                  <a:pt x="1341363" y="619657"/>
                </a:cubicBezTo>
                <a:lnTo>
                  <a:pt x="1382415" y="565283"/>
                </a:lnTo>
                <a:cubicBezTo>
                  <a:pt x="1353756" y="592035"/>
                  <a:pt x="1326162" y="618636"/>
                  <a:pt x="1300543" y="644305"/>
                </a:cubicBezTo>
                <a:cubicBezTo>
                  <a:pt x="1287893" y="657254"/>
                  <a:pt x="1275585" y="669843"/>
                  <a:pt x="1263722" y="681964"/>
                </a:cubicBezTo>
                <a:cubicBezTo>
                  <a:pt x="1252305" y="694508"/>
                  <a:pt x="1241929" y="707120"/>
                  <a:pt x="1231937" y="719006"/>
                </a:cubicBezTo>
                <a:cubicBezTo>
                  <a:pt x="1192715" y="766449"/>
                  <a:pt x="1164438" y="806424"/>
                  <a:pt x="1153425" y="832666"/>
                </a:cubicBezTo>
                <a:cubicBezTo>
                  <a:pt x="1148026" y="830645"/>
                  <a:pt x="1141244" y="830093"/>
                  <a:pt x="1133272" y="831029"/>
                </a:cubicBezTo>
                <a:cubicBezTo>
                  <a:pt x="1111332" y="833815"/>
                  <a:pt x="1080546" y="847742"/>
                  <a:pt x="1046873" y="870538"/>
                </a:cubicBezTo>
                <a:cubicBezTo>
                  <a:pt x="966830" y="998552"/>
                  <a:pt x="1008796" y="951386"/>
                  <a:pt x="991873" y="1023964"/>
                </a:cubicBezTo>
                <a:cubicBezTo>
                  <a:pt x="1004947" y="1008249"/>
                  <a:pt x="1018128" y="992640"/>
                  <a:pt x="1031437" y="977137"/>
                </a:cubicBezTo>
                <a:cubicBezTo>
                  <a:pt x="1031714" y="976478"/>
                  <a:pt x="1032054" y="975712"/>
                  <a:pt x="1032308" y="975096"/>
                </a:cubicBezTo>
                <a:cubicBezTo>
                  <a:pt x="1032478" y="975268"/>
                  <a:pt x="1032735" y="975268"/>
                  <a:pt x="1032905" y="975415"/>
                </a:cubicBezTo>
                <a:cubicBezTo>
                  <a:pt x="1073872" y="927825"/>
                  <a:pt x="1115965" y="881235"/>
                  <a:pt x="1159208" y="835707"/>
                </a:cubicBezTo>
                <a:cubicBezTo>
                  <a:pt x="1157613" y="834474"/>
                  <a:pt x="1155786" y="833495"/>
                  <a:pt x="1153745" y="832709"/>
                </a:cubicBezTo>
                <a:cubicBezTo>
                  <a:pt x="1311448" y="672606"/>
                  <a:pt x="1475681" y="525520"/>
                  <a:pt x="1640740" y="395189"/>
                </a:cubicBezTo>
                <a:cubicBezTo>
                  <a:pt x="1650754" y="357570"/>
                  <a:pt x="1666210" y="321271"/>
                  <a:pt x="1680050" y="288652"/>
                </a:cubicBezTo>
                <a:cubicBezTo>
                  <a:pt x="1694230" y="256436"/>
                  <a:pt x="1705881" y="226580"/>
                  <a:pt x="1706413" y="199277"/>
                </a:cubicBezTo>
                <a:cubicBezTo>
                  <a:pt x="1781290" y="136328"/>
                  <a:pt x="1881376" y="67339"/>
                  <a:pt x="1974794" y="14279"/>
                </a:cubicBezTo>
                <a:close/>
              </a:path>
            </a:pathLst>
          </a:custGeom>
          <a:solidFill>
            <a:schemeClr val="bg1">
              <a:lumMod val="85000"/>
            </a:schemeClr>
          </a:solidFill>
        </p:spPr>
        <p:txBody>
          <a:bodyPr wrap="square">
            <a:noAutofit/>
          </a:bodyPr>
          <a:lstStyle>
            <a:lvl1pPr>
              <a:defRPr/>
            </a:lvl1pPr>
          </a:lstStyle>
          <a:p>
            <a:r>
              <a:rPr lang="fr-FR" dirty="0"/>
              <a:t>Picture</a:t>
            </a:r>
          </a:p>
        </p:txBody>
      </p:sp>
      <p:pic>
        <p:nvPicPr>
          <p:cNvPr id="10" name="Picture 9" descr="Logo, company name&#10;&#10;Description automatically generated">
            <a:extLst>
              <a:ext uri="{FF2B5EF4-FFF2-40B4-BE49-F238E27FC236}">
                <a16:creationId xmlns:a16="http://schemas.microsoft.com/office/drawing/2014/main" id="{81D04F28-461E-7C2A-D2C3-B21AD8C0B61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7908" y="390355"/>
            <a:ext cx="2592643" cy="843390"/>
          </a:xfrm>
          <a:prstGeom prst="rect">
            <a:avLst/>
          </a:prstGeom>
        </p:spPr>
      </p:pic>
      <p:sp>
        <p:nvSpPr>
          <p:cNvPr id="12" name="TextBox 11">
            <a:extLst>
              <a:ext uri="{FF2B5EF4-FFF2-40B4-BE49-F238E27FC236}">
                <a16:creationId xmlns:a16="http://schemas.microsoft.com/office/drawing/2014/main" id="{ADD49CC8-7F55-913B-DF20-310739639095}"/>
              </a:ext>
            </a:extLst>
          </p:cNvPr>
          <p:cNvSpPr txBox="1"/>
          <p:nvPr userDrawn="1"/>
        </p:nvSpPr>
        <p:spPr>
          <a:xfrm>
            <a:off x="3045039" y="578012"/>
            <a:ext cx="4989251" cy="400110"/>
          </a:xfrm>
          <a:prstGeom prst="rect">
            <a:avLst/>
          </a:prstGeom>
          <a:noFill/>
        </p:spPr>
        <p:txBody>
          <a:bodyPr wrap="square" rtlCol="0">
            <a:spAutoFit/>
          </a:bodyPr>
          <a:lstStyle/>
          <a:p>
            <a:r>
              <a:rPr lang="fr-FR" sz="2000" b="0" i="0" kern="1200" dirty="0">
                <a:solidFill>
                  <a:schemeClr val="accent1"/>
                </a:solidFill>
                <a:latin typeface="+mj-lt"/>
                <a:ea typeface="+mj-ea"/>
                <a:cs typeface="Poppins" pitchFamily="2" charset="77"/>
              </a:rPr>
              <a:t>IoT Week 2022</a:t>
            </a:r>
            <a:endParaRPr lang="en-GB" sz="2400" b="0" i="0" kern="1200" dirty="0">
              <a:solidFill>
                <a:schemeClr val="accent1"/>
              </a:solidFill>
              <a:latin typeface="+mj-lt"/>
              <a:ea typeface="+mj-ea"/>
              <a:cs typeface="Poppins" pitchFamily="2" charset="77"/>
            </a:endParaRPr>
          </a:p>
        </p:txBody>
      </p:sp>
    </p:spTree>
    <p:extLst>
      <p:ext uri="{BB962C8B-B14F-4D97-AF65-F5344CB8AC3E}">
        <p14:creationId xmlns:p14="http://schemas.microsoft.com/office/powerpoint/2010/main" val="401161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7634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0689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3650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3410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10/10/2022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99460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10/10/2022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225153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10/10/2022</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197162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10/10/2022</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97706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10/10/2022</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237272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1332000" y="342001"/>
            <a:ext cx="10515600" cy="1140607"/>
          </a:xfrm>
          <a:prstGeom prst="rect">
            <a:avLst/>
          </a:prstGeom>
        </p:spPr>
        <p:txBody>
          <a:bodyPr vert="horz" lIns="91440" tIns="45720" rIns="91440" bIns="45720" rtlCol="0" anchor="t">
            <a:no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1332000" y="1667562"/>
            <a:ext cx="10515600" cy="4392995"/>
          </a:xfrm>
          <a:prstGeom prst="rect">
            <a:avLst/>
          </a:prstGeom>
        </p:spPr>
        <p:txBody>
          <a:bodyPr vert="horz" lIns="0" tIns="45720" rIns="9000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a:extLst>
              <a:ext uri="{FF2B5EF4-FFF2-40B4-BE49-F238E27FC236}">
                <a16:creationId xmlns:a16="http://schemas.microsoft.com/office/drawing/2014/main" id="{07EE3870-DF43-E9A7-A5ED-48A6E68B67F8}"/>
              </a:ext>
            </a:extLst>
          </p:cNvPr>
          <p:cNvSpPr>
            <a:spLocks noGrp="1"/>
          </p:cNvSpPr>
          <p:nvPr>
            <p:ph type="ftr" sz="quarter" idx="3"/>
          </p:nvPr>
        </p:nvSpPr>
        <p:spPr>
          <a:xfrm>
            <a:off x="4038600" y="6245510"/>
            <a:ext cx="4114800" cy="365125"/>
          </a:xfrm>
          <a:prstGeom prst="rect">
            <a:avLst/>
          </a:prstGeom>
        </p:spPr>
        <p:txBody>
          <a:bodyPr vert="horz" lIns="91440" tIns="45720" rIns="91440" bIns="45720" rtlCol="0" anchor="ctr"/>
          <a:lstStyle>
            <a:lvl1pPr algn="ctr">
              <a:defRPr sz="1200" b="0" i="0">
                <a:solidFill>
                  <a:schemeClr val="tx1"/>
                </a:solidFill>
                <a:latin typeface="Poppins" pitchFamily="2" charset="77"/>
                <a:cs typeface="Poppins" pitchFamily="2" charset="77"/>
              </a:defRPr>
            </a:lvl1pPr>
          </a:lstStyle>
          <a:p>
            <a:r>
              <a:rPr lang="en-GB" dirty="0"/>
              <a:t>Footer</a:t>
            </a:r>
          </a:p>
        </p:txBody>
      </p:sp>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738" r:id="rId1"/>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p:titleStyle>
    <p:bodyStyle>
      <a:lvl1pPr marL="0" indent="0" algn="l" defTabSz="914400" rtl="0" eaLnBrk="1" latinLnBrk="0" hangingPunct="1">
        <a:lnSpc>
          <a:spcPct val="100000"/>
        </a:lnSpc>
        <a:spcBef>
          <a:spcPts val="1000"/>
        </a:spcBef>
        <a:buClr>
          <a:schemeClr val="accent1"/>
        </a:buClr>
        <a:buFontTx/>
        <a:buNone/>
        <a:defRPr sz="2000" b="0" i="0" kern="1200">
          <a:solidFill>
            <a:schemeClr val="tx1"/>
          </a:solidFill>
          <a:latin typeface="Poppins Medium" pitchFamily="2" charset="77"/>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3"/>
        </a:buBlip>
        <a:defRPr sz="1800" b="0" i="0" kern="1200">
          <a:solidFill>
            <a:schemeClr val="tx1"/>
          </a:solidFill>
          <a:latin typeface="Poppins Medium" pitchFamily="2" charset="77"/>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3"/>
        </a:buBlip>
        <a:defRPr sz="1600" b="0" i="0" kern="1200">
          <a:solidFill>
            <a:schemeClr val="tx1"/>
          </a:solidFill>
          <a:latin typeface="Poppins Medium" pitchFamily="2" charset="77"/>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3"/>
        </a:buBlip>
        <a:defRPr sz="1400" b="0" i="0" kern="1200">
          <a:solidFill>
            <a:schemeClr val="tx1"/>
          </a:solidFill>
          <a:latin typeface="Poppins Medium" pitchFamily="2" charset="77"/>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3"/>
        </a:buBlip>
        <a:defRPr sz="1200" b="0" i="0" kern="1200">
          <a:solidFill>
            <a:schemeClr val="tx1"/>
          </a:solidFill>
          <a:latin typeface="Poppins Medium" pitchFamily="2" charset="77"/>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1" cstate="screen">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5592496" y="6592129"/>
            <a:ext cx="9541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2022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177177454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www.onem2m.org/images/images/files/oneM2M-SSC-White-Paper-2nd-edition.pdf" TargetMode="External"/><Relationship Id="rId4" Type="http://schemas.openxmlformats.org/officeDocument/2006/relationships/hyperlink" Target="http://www.onem2m.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dale.seed@interdigital.com"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2C394-C606-4186-B87F-54A89C970E0C}"/>
              </a:ext>
            </a:extLst>
          </p:cNvPr>
          <p:cNvSpPr>
            <a:spLocks noGrp="1"/>
          </p:cNvSpPr>
          <p:nvPr>
            <p:ph type="title"/>
          </p:nvPr>
        </p:nvSpPr>
        <p:spPr>
          <a:xfrm>
            <a:off x="473619" y="2897296"/>
            <a:ext cx="5455692" cy="619184"/>
          </a:xfrm>
        </p:spPr>
        <p:txBody>
          <a:bodyPr/>
          <a:lstStyle/>
          <a:p>
            <a:r>
              <a:rPr lang="en-GB" dirty="0"/>
              <a:t>IoT Done Sustainably</a:t>
            </a:r>
            <a:br>
              <a:rPr lang="en-GB" dirty="0"/>
            </a:br>
            <a:r>
              <a:rPr lang="en-GB" dirty="0"/>
              <a:t>Leveraging oneM2M</a:t>
            </a:r>
          </a:p>
        </p:txBody>
      </p:sp>
      <p:pic>
        <p:nvPicPr>
          <p:cNvPr id="8" name="Picture Placeholder 7">
            <a:extLst>
              <a:ext uri="{FF2B5EF4-FFF2-40B4-BE49-F238E27FC236}">
                <a16:creationId xmlns:a16="http://schemas.microsoft.com/office/drawing/2014/main" id="{09AFD46E-8F4A-4D8C-A378-ECA0C60015C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p:blipFill>
        <p:spPr>
          <a:xfrm>
            <a:off x="6446292" y="-3"/>
            <a:ext cx="5745708" cy="6858003"/>
          </a:xfrm>
        </p:spPr>
      </p:pic>
      <p:sp>
        <p:nvSpPr>
          <p:cNvPr id="9" name="Text Placeholder 2">
            <a:extLst>
              <a:ext uri="{FF2B5EF4-FFF2-40B4-BE49-F238E27FC236}">
                <a16:creationId xmlns:a16="http://schemas.microsoft.com/office/drawing/2014/main" id="{3F4739DB-91E0-47DD-8C2E-AB889DDA8E18}"/>
              </a:ext>
            </a:extLst>
          </p:cNvPr>
          <p:cNvSpPr>
            <a:spLocks noGrp="1"/>
          </p:cNvSpPr>
          <p:nvPr>
            <p:ph type="body" sz="quarter" idx="12"/>
          </p:nvPr>
        </p:nvSpPr>
        <p:spPr>
          <a:xfrm>
            <a:off x="592136" y="4075047"/>
            <a:ext cx="5218658" cy="400110"/>
          </a:xfrm>
        </p:spPr>
        <p:txBody>
          <a:bodyPr/>
          <a:lstStyle/>
          <a:p>
            <a:r>
              <a:rPr lang="en-US" dirty="0"/>
              <a:t>Dale Seed</a:t>
            </a:r>
          </a:p>
        </p:txBody>
      </p:sp>
      <p:pic>
        <p:nvPicPr>
          <p:cNvPr id="4" name="Picture 3">
            <a:extLst>
              <a:ext uri="{FF2B5EF4-FFF2-40B4-BE49-F238E27FC236}">
                <a16:creationId xmlns:a16="http://schemas.microsoft.com/office/drawing/2014/main" id="{54E0369B-9D05-4DDD-9198-DEB2A4A2F413}"/>
              </a:ext>
            </a:extLst>
          </p:cNvPr>
          <p:cNvPicPr>
            <a:picLocks noChangeAspect="1"/>
          </p:cNvPicPr>
          <p:nvPr/>
        </p:nvPicPr>
        <p:blipFill>
          <a:blip r:embed="rId4"/>
          <a:stretch>
            <a:fillRect/>
          </a:stretch>
        </p:blipFill>
        <p:spPr>
          <a:xfrm>
            <a:off x="592136" y="6166727"/>
            <a:ext cx="3590855" cy="365792"/>
          </a:xfrm>
          <a:prstGeom prst="rect">
            <a:avLst/>
          </a:prstGeom>
        </p:spPr>
      </p:pic>
      <p:sp>
        <p:nvSpPr>
          <p:cNvPr id="6" name="Text Placeholder 10">
            <a:extLst>
              <a:ext uri="{FF2B5EF4-FFF2-40B4-BE49-F238E27FC236}">
                <a16:creationId xmlns:a16="http://schemas.microsoft.com/office/drawing/2014/main" id="{B674D28E-CBEA-84BA-5927-7F6B413F80FD}"/>
              </a:ext>
            </a:extLst>
          </p:cNvPr>
          <p:cNvSpPr>
            <a:spLocks noGrp="1"/>
          </p:cNvSpPr>
          <p:nvPr>
            <p:ph type="body" sz="quarter" idx="13" hasCustomPrompt="1"/>
          </p:nvPr>
        </p:nvSpPr>
        <p:spPr>
          <a:xfrm>
            <a:off x="620713" y="6211476"/>
            <a:ext cx="3592512" cy="369332"/>
          </a:xfrm>
        </p:spPr>
        <p:txBody>
          <a:bodyPr/>
          <a:lstStyle>
            <a:lvl1pPr marL="0" indent="0">
              <a:buNone/>
              <a:defRPr sz="1800" b="0" i="0">
                <a:latin typeface="Poppins" pitchFamily="2" charset="77"/>
                <a:cs typeface="Poppins" pitchFamily="2" charset="77"/>
              </a:defRPr>
            </a:lvl1pPr>
          </a:lstStyle>
          <a:p>
            <a:r>
              <a:rPr lang="en-GB" noProof="0" dirty="0">
                <a:solidFill>
                  <a:schemeClr val="accent3"/>
                </a:solidFill>
                <a:latin typeface="Calibri" panose="020F0502020204030204" pitchFamily="34" charset="0"/>
                <a:cs typeface="Calibri" panose="020F0502020204030204" pitchFamily="34" charset="0"/>
              </a:rPr>
              <a:t>11/10/2022</a:t>
            </a:r>
          </a:p>
        </p:txBody>
      </p:sp>
    </p:spTree>
    <p:extLst>
      <p:ext uri="{BB962C8B-B14F-4D97-AF65-F5344CB8AC3E}">
        <p14:creationId xmlns:p14="http://schemas.microsoft.com/office/powerpoint/2010/main" val="2407377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A2AF-529F-4CF9-8B3B-3C1353CF9643}"/>
              </a:ext>
            </a:extLst>
          </p:cNvPr>
          <p:cNvSpPr>
            <a:spLocks noGrp="1"/>
          </p:cNvSpPr>
          <p:nvPr>
            <p:ph type="title"/>
          </p:nvPr>
        </p:nvSpPr>
        <p:spPr>
          <a:xfrm>
            <a:off x="334696" y="0"/>
            <a:ext cx="9485579" cy="1173570"/>
          </a:xfrm>
        </p:spPr>
        <p:txBody>
          <a:bodyPr>
            <a:normAutofit/>
          </a:bodyPr>
          <a:lstStyle/>
          <a:p>
            <a:r>
              <a:rPr lang="en-US" dirty="0"/>
              <a:t>IoT Interworking</a:t>
            </a:r>
          </a:p>
        </p:txBody>
      </p:sp>
      <p:pic>
        <p:nvPicPr>
          <p:cNvPr id="7" name="Picture 6">
            <a:extLst>
              <a:ext uri="{FF2B5EF4-FFF2-40B4-BE49-F238E27FC236}">
                <a16:creationId xmlns:a16="http://schemas.microsoft.com/office/drawing/2014/main" id="{48DB04C3-99CD-4B19-813C-A11EB5BE1E2E}"/>
              </a:ext>
            </a:extLst>
          </p:cNvPr>
          <p:cNvPicPr>
            <a:picLocks noChangeAspect="1"/>
          </p:cNvPicPr>
          <p:nvPr/>
        </p:nvPicPr>
        <p:blipFill>
          <a:blip r:embed="rId3"/>
          <a:stretch>
            <a:fillRect/>
          </a:stretch>
        </p:blipFill>
        <p:spPr>
          <a:xfrm>
            <a:off x="127248" y="1991905"/>
            <a:ext cx="7847166" cy="3422562"/>
          </a:xfrm>
          <a:prstGeom prst="rect">
            <a:avLst/>
          </a:prstGeom>
        </p:spPr>
      </p:pic>
      <p:sp>
        <p:nvSpPr>
          <p:cNvPr id="69" name="Rectangle: Rounded Corners 68">
            <a:extLst>
              <a:ext uri="{FF2B5EF4-FFF2-40B4-BE49-F238E27FC236}">
                <a16:creationId xmlns:a16="http://schemas.microsoft.com/office/drawing/2014/main" id="{BE6B4DD5-7EE7-4CA7-8482-3A51C1A1FA1C}"/>
              </a:ext>
            </a:extLst>
          </p:cNvPr>
          <p:cNvSpPr/>
          <p:nvPr/>
        </p:nvSpPr>
        <p:spPr>
          <a:xfrm>
            <a:off x="8040403" y="1272620"/>
            <a:ext cx="4090338" cy="5071619"/>
          </a:xfrm>
          <a:prstGeom prst="roundRect">
            <a:avLst>
              <a:gd name="adj" fmla="val 27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latin typeface="Poppins Medium" panose="00000600000000000000" pitchFamily="2" charset="0"/>
                <a:cs typeface="Poppins Medium" panose="00000600000000000000" pitchFamily="2" charset="0"/>
              </a:rPr>
              <a:t>Interworking different IoT platforms together with one another can be challenging, especially newer and older platforms.</a:t>
            </a:r>
          </a:p>
          <a:p>
            <a:endParaRPr lang="en-US" sz="1400" dirty="0">
              <a:latin typeface="Poppins Medium" panose="00000600000000000000" pitchFamily="2" charset="0"/>
              <a:cs typeface="Poppins Medium" panose="00000600000000000000" pitchFamily="2" charset="0"/>
            </a:endParaRPr>
          </a:p>
          <a:p>
            <a:r>
              <a:rPr lang="en-US" sz="1400" dirty="0">
                <a:latin typeface="Poppins Medium" panose="00000600000000000000" pitchFamily="2" charset="0"/>
                <a:cs typeface="Poppins Medium" panose="00000600000000000000" pitchFamily="2" charset="0"/>
              </a:rPr>
              <a:t>This typically requires developing complex and costly custom over-the-top application code to glue these platforms together. </a:t>
            </a:r>
          </a:p>
          <a:p>
            <a:endParaRPr lang="en-US" sz="1400" dirty="0">
              <a:latin typeface="Poppins Medium" panose="00000600000000000000" pitchFamily="2" charset="0"/>
              <a:cs typeface="Poppins Medium" panose="00000600000000000000" pitchFamily="2" charset="0"/>
            </a:endParaRPr>
          </a:p>
          <a:p>
            <a:r>
              <a:rPr lang="en-US" sz="1400" dirty="0">
                <a:latin typeface="Poppins Medium" panose="00000600000000000000" pitchFamily="2" charset="0"/>
                <a:cs typeface="Poppins Medium" panose="00000600000000000000" pitchFamily="2" charset="0"/>
              </a:rPr>
              <a:t>This can lead to frustration and frequent swapping out and replacing of older platforms with new ones.</a:t>
            </a:r>
          </a:p>
          <a:p>
            <a:endParaRPr lang="en-US" sz="1400" dirty="0">
              <a:latin typeface="Poppins Medium" panose="00000600000000000000" pitchFamily="2" charset="0"/>
              <a:cs typeface="Poppins Medium" panose="00000600000000000000" pitchFamily="2" charset="0"/>
            </a:endParaRPr>
          </a:p>
          <a:p>
            <a:r>
              <a:rPr lang="en-US" sz="1400" dirty="0">
                <a:latin typeface="Poppins Medium" panose="00000600000000000000" pitchFamily="2" charset="0"/>
                <a:cs typeface="Poppins Medium" panose="00000600000000000000" pitchFamily="2" charset="0"/>
              </a:rPr>
              <a:t>This is problematic from a sustainability perspective since frequent refreshing of older platforms with newer ones generates a significant amount of e-waste</a:t>
            </a:r>
          </a:p>
          <a:p>
            <a:endParaRPr lang="en-US" sz="1400" dirty="0">
              <a:latin typeface="Poppins Medium" panose="00000600000000000000" pitchFamily="2" charset="0"/>
              <a:cs typeface="Poppins Medium" panose="00000600000000000000" pitchFamily="2" charset="0"/>
            </a:endParaRPr>
          </a:p>
          <a:p>
            <a:r>
              <a:rPr lang="en-US" sz="1400" dirty="0">
                <a:latin typeface="Poppins Medium" panose="00000600000000000000" pitchFamily="2" charset="0"/>
                <a:cs typeface="Poppins Medium" panose="00000600000000000000" pitchFamily="2" charset="0"/>
              </a:rPr>
              <a:t>oneM2M can help extend the life of IoT deployments by standardizing and simplifying how IoT platforms are interworked with one another. </a:t>
            </a:r>
          </a:p>
        </p:txBody>
      </p:sp>
    </p:spTree>
    <p:extLst>
      <p:ext uri="{BB962C8B-B14F-4D97-AF65-F5344CB8AC3E}">
        <p14:creationId xmlns:p14="http://schemas.microsoft.com/office/powerpoint/2010/main" val="377765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A2AF-529F-4CF9-8B3B-3C1353CF9643}"/>
              </a:ext>
            </a:extLst>
          </p:cNvPr>
          <p:cNvSpPr>
            <a:spLocks noGrp="1"/>
          </p:cNvSpPr>
          <p:nvPr>
            <p:ph type="title"/>
          </p:nvPr>
        </p:nvSpPr>
        <p:spPr>
          <a:xfrm>
            <a:off x="334696" y="0"/>
            <a:ext cx="9485579" cy="1173570"/>
          </a:xfrm>
        </p:spPr>
        <p:txBody>
          <a:bodyPr>
            <a:normAutofit/>
          </a:bodyPr>
          <a:lstStyle/>
          <a:p>
            <a:r>
              <a:rPr lang="en-US" dirty="0"/>
              <a:t>IoT Group Management</a:t>
            </a:r>
          </a:p>
        </p:txBody>
      </p:sp>
      <p:pic>
        <p:nvPicPr>
          <p:cNvPr id="5" name="Picture 4">
            <a:extLst>
              <a:ext uri="{FF2B5EF4-FFF2-40B4-BE49-F238E27FC236}">
                <a16:creationId xmlns:a16="http://schemas.microsoft.com/office/drawing/2014/main" id="{29618DEA-2C00-412C-9E3B-AB0DB0571E17}"/>
              </a:ext>
            </a:extLst>
          </p:cNvPr>
          <p:cNvPicPr>
            <a:picLocks noChangeAspect="1"/>
          </p:cNvPicPr>
          <p:nvPr/>
        </p:nvPicPr>
        <p:blipFill>
          <a:blip r:embed="rId3"/>
          <a:stretch>
            <a:fillRect/>
          </a:stretch>
        </p:blipFill>
        <p:spPr>
          <a:xfrm>
            <a:off x="334696" y="2215426"/>
            <a:ext cx="8080284" cy="2862779"/>
          </a:xfrm>
          <a:prstGeom prst="rect">
            <a:avLst/>
          </a:prstGeom>
        </p:spPr>
      </p:pic>
      <p:sp>
        <p:nvSpPr>
          <p:cNvPr id="88" name="Rectangle: Rounded Corners 87">
            <a:extLst>
              <a:ext uri="{FF2B5EF4-FFF2-40B4-BE49-F238E27FC236}">
                <a16:creationId xmlns:a16="http://schemas.microsoft.com/office/drawing/2014/main" id="{6320A700-211E-4CAA-ACD1-6288E24C565A}"/>
              </a:ext>
            </a:extLst>
          </p:cNvPr>
          <p:cNvSpPr/>
          <p:nvPr/>
        </p:nvSpPr>
        <p:spPr>
          <a:xfrm>
            <a:off x="8416030" y="1482571"/>
            <a:ext cx="3648722" cy="4731798"/>
          </a:xfrm>
          <a:prstGeom prst="roundRect">
            <a:avLst>
              <a:gd name="adj" fmla="val 27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latin typeface="Poppins Medium" panose="00000600000000000000" pitchFamily="2" charset="0"/>
                <a:cs typeface="Poppins Medium" panose="00000600000000000000" pitchFamily="2" charset="0"/>
              </a:rPr>
              <a:t>Deploying IoT devices in groups can extend overall lifetime of an IoT deployment and reduce its carbon footprint.</a:t>
            </a:r>
          </a:p>
          <a:p>
            <a:endParaRPr lang="en-US" dirty="0">
              <a:latin typeface="Poppins Medium" panose="00000600000000000000" pitchFamily="2" charset="0"/>
              <a:cs typeface="Poppins Medium" panose="00000600000000000000" pitchFamily="2" charset="0"/>
            </a:endParaRPr>
          </a:p>
          <a:p>
            <a:r>
              <a:rPr lang="en-US" dirty="0">
                <a:latin typeface="Poppins Medium" panose="00000600000000000000" pitchFamily="2" charset="0"/>
                <a:cs typeface="Poppins Medium" panose="00000600000000000000" pitchFamily="2" charset="0"/>
              </a:rPr>
              <a:t>oneM2M supports load balancing requests across a group of functionally equivalent devices. </a:t>
            </a:r>
          </a:p>
          <a:p>
            <a:endParaRPr lang="en-US" dirty="0">
              <a:latin typeface="Poppins Medium" panose="00000600000000000000" pitchFamily="2" charset="0"/>
              <a:cs typeface="Poppins Medium" panose="00000600000000000000" pitchFamily="2" charset="0"/>
            </a:endParaRPr>
          </a:p>
          <a:p>
            <a:r>
              <a:rPr lang="en-US" dirty="0">
                <a:latin typeface="Poppins Medium" panose="00000600000000000000" pitchFamily="2" charset="0"/>
                <a:cs typeface="Poppins Medium" panose="00000600000000000000" pitchFamily="2" charset="0"/>
              </a:rPr>
              <a:t>This can extend the battery lifetime of individual devices as well as extend the overall IoT system deployment lifetime. </a:t>
            </a:r>
          </a:p>
          <a:p>
            <a:endParaRPr lang="en-US" dirty="0">
              <a:latin typeface="Poppins Medium" panose="00000600000000000000" pitchFamily="2" charset="0"/>
              <a:cs typeface="Poppins Medium" panose="00000600000000000000" pitchFamily="2" charset="0"/>
            </a:endParaRPr>
          </a:p>
          <a:p>
            <a:endParaRPr lang="en-US" dirty="0">
              <a:latin typeface="Poppins Medium" panose="00000600000000000000" pitchFamily="2" charset="0"/>
              <a:cs typeface="Poppins Medium" panose="00000600000000000000" pitchFamily="2" charset="0"/>
            </a:endParaRPr>
          </a:p>
        </p:txBody>
      </p:sp>
    </p:spTree>
    <p:extLst>
      <p:ext uri="{BB962C8B-B14F-4D97-AF65-F5344CB8AC3E}">
        <p14:creationId xmlns:p14="http://schemas.microsoft.com/office/powerpoint/2010/main" val="93188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02" y="53510"/>
            <a:ext cx="10515600" cy="1128874"/>
          </a:xfrm>
        </p:spPr>
        <p:txBody>
          <a:bodyPr/>
          <a:lstStyle/>
          <a:p>
            <a:r>
              <a:rPr lang="en-US" b="1" dirty="0">
                <a:solidFill>
                  <a:srgbClr val="C00000"/>
                </a:solidFill>
              </a:rPr>
              <a:t>Takeaways </a:t>
            </a:r>
          </a:p>
        </p:txBody>
      </p:sp>
      <p:sp>
        <p:nvSpPr>
          <p:cNvPr id="3" name="Content Placeholder 2"/>
          <p:cNvSpPr>
            <a:spLocks noGrp="1"/>
          </p:cNvSpPr>
          <p:nvPr>
            <p:ph idx="1"/>
          </p:nvPr>
        </p:nvSpPr>
        <p:spPr>
          <a:xfrm>
            <a:off x="327071" y="1426720"/>
            <a:ext cx="5432931" cy="4829121"/>
          </a:xfrm>
        </p:spPr>
        <p:txBody>
          <a:bodyPr>
            <a:normAutofit/>
          </a:bodyPr>
          <a:lstStyle/>
          <a:p>
            <a:pPr>
              <a:buFont typeface="Wingdings" panose="05000000000000000000" pitchFamily="2" charset="2"/>
              <a:buChar char="à"/>
            </a:pPr>
            <a:r>
              <a:rPr lang="en-US" sz="2400" dirty="0">
                <a:solidFill>
                  <a:schemeClr val="tx1">
                    <a:lumMod val="75000"/>
                  </a:schemeClr>
                </a:solidFill>
                <a:sym typeface="Wingdings" panose="05000000000000000000" pitchFamily="2" charset="2"/>
              </a:rPr>
              <a:t> IoT deployments have their own carbon footprint which can undermine their sustainability benefits.</a:t>
            </a:r>
          </a:p>
          <a:p>
            <a:pPr marL="0" indent="0">
              <a:buNone/>
            </a:pPr>
            <a:endParaRPr lang="en-US" sz="2400" dirty="0">
              <a:solidFill>
                <a:schemeClr val="tx1">
                  <a:lumMod val="75000"/>
                </a:schemeClr>
              </a:solidFill>
              <a:sym typeface="Wingdings" panose="05000000000000000000" pitchFamily="2" charset="2"/>
            </a:endParaRPr>
          </a:p>
          <a:p>
            <a:pPr>
              <a:buFont typeface="Wingdings" panose="05000000000000000000" pitchFamily="2" charset="2"/>
              <a:buChar char="à"/>
            </a:pPr>
            <a:r>
              <a:rPr lang="en-US" sz="2400" dirty="0">
                <a:solidFill>
                  <a:schemeClr val="tx1">
                    <a:lumMod val="75000"/>
                  </a:schemeClr>
                </a:solidFill>
                <a:sym typeface="Wingdings" panose="05000000000000000000" pitchFamily="2" charset="2"/>
              </a:rPr>
              <a:t> oneM2M provides several key features that enable more sustainable IoT deployments</a:t>
            </a:r>
          </a:p>
          <a:p>
            <a:pPr marL="0" indent="0">
              <a:buNone/>
            </a:pPr>
            <a:endParaRPr lang="en-US" sz="2400" dirty="0">
              <a:solidFill>
                <a:schemeClr val="tx1">
                  <a:lumMod val="75000"/>
                </a:schemeClr>
              </a:solidFill>
              <a:sym typeface="Wingdings" panose="05000000000000000000" pitchFamily="2" charset="2"/>
            </a:endParaRPr>
          </a:p>
          <a:p>
            <a:pPr>
              <a:buFont typeface="Wingdings" panose="05000000000000000000" pitchFamily="2" charset="2"/>
              <a:buChar char="à"/>
            </a:pPr>
            <a:r>
              <a:rPr lang="en-US" sz="2400" dirty="0">
                <a:solidFill>
                  <a:schemeClr val="tx1">
                    <a:lumMod val="75000"/>
                  </a:schemeClr>
                </a:solidFill>
                <a:sym typeface="Wingdings" panose="05000000000000000000" pitchFamily="2" charset="2"/>
              </a:rPr>
              <a:t> These feature can reduce energy consumption, increase system longevity, and minimize the amount of e-waste of IoT deployments </a:t>
            </a:r>
          </a:p>
          <a:p>
            <a:pPr>
              <a:buFont typeface="Wingdings" panose="05000000000000000000" pitchFamily="2" charset="2"/>
              <a:buChar char="à"/>
            </a:pPr>
            <a:endParaRPr lang="en-US" sz="2400" dirty="0">
              <a:solidFill>
                <a:schemeClr val="tx1">
                  <a:lumMod val="75000"/>
                </a:schemeClr>
              </a:solidFill>
              <a:sym typeface="Wingdings" panose="05000000000000000000" pitchFamily="2" charset="2"/>
            </a:endParaRPr>
          </a:p>
          <a:p>
            <a:pPr marL="0" indent="0">
              <a:buNone/>
            </a:pPr>
            <a:endParaRPr lang="en-US" sz="2400" dirty="0">
              <a:solidFill>
                <a:srgbClr val="C00000"/>
              </a:solidFill>
            </a:endParaRPr>
          </a:p>
        </p:txBody>
      </p:sp>
      <p:sp>
        <p:nvSpPr>
          <p:cNvPr id="6" name="Slide Number Placeholder 5"/>
          <p:cNvSpPr>
            <a:spLocks noGrp="1"/>
          </p:cNvSpPr>
          <p:nvPr>
            <p:ph type="sldNum" sz="quarter" idx="12"/>
          </p:nvPr>
        </p:nvSpPr>
        <p:spPr>
          <a:xfrm>
            <a:off x="8848905" y="6376670"/>
            <a:ext cx="2743200" cy="365125"/>
          </a:xfrm>
        </p:spPr>
        <p:txBody>
          <a:bodyPr/>
          <a:lstStyle/>
          <a:p>
            <a:fld id="{B8729484-F6CD-49EB-A380-8A44EB504863}" type="slidenum">
              <a:rPr lang="en-US" smtClean="0"/>
              <a:t>12</a:t>
            </a:fld>
            <a:endParaRPr lang="en-US" dirty="0"/>
          </a:p>
        </p:txBody>
      </p:sp>
      <p:sp>
        <p:nvSpPr>
          <p:cNvPr id="79" name="Slide Number Placeholder 5"/>
          <p:cNvSpPr txBox="1">
            <a:spLocks/>
          </p:cNvSpPr>
          <p:nvPr/>
        </p:nvSpPr>
        <p:spPr>
          <a:xfrm>
            <a:off x="10646236" y="6356350"/>
            <a:ext cx="498184" cy="365125"/>
          </a:xfrm>
          <a:prstGeom prst="rect">
            <a:avLst/>
          </a:prstGeom>
        </p:spPr>
        <p:txBody>
          <a:bodyPr vert="horz" lIns="91440" tIns="45720" rIns="91440" bIns="45720" rtlCol="0" anchor="ctr"/>
          <a:lstStyle>
            <a:defPPr>
              <a:defRPr lang="en-US"/>
            </a:defPPr>
            <a:lvl1pPr marL="0" algn="ctr" defTabSz="914400" rtl="0" eaLnBrk="1" latinLnBrk="0" hangingPunct="1">
              <a:defRPr sz="900" b="1" kern="1200">
                <a:solidFill>
                  <a:schemeClr val="bg1"/>
                </a:solidFill>
                <a:latin typeface="Verdana" charset="0"/>
                <a:ea typeface="Verdana" charset="0"/>
                <a:cs typeface="Verdan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729484-F6CD-49EB-A380-8A44EB504863}" type="slidenum">
              <a:rPr lang="en-US" smtClean="0"/>
              <a:pPr/>
              <a:t>12</a:t>
            </a:fld>
            <a:endParaRPr lang="en-US" dirty="0"/>
          </a:p>
        </p:txBody>
      </p:sp>
      <p:pic>
        <p:nvPicPr>
          <p:cNvPr id="5" name="Picture 4">
            <a:extLst>
              <a:ext uri="{FF2B5EF4-FFF2-40B4-BE49-F238E27FC236}">
                <a16:creationId xmlns:a16="http://schemas.microsoft.com/office/drawing/2014/main" id="{B21591A6-8295-4DD5-AB83-EFD9BE6A4D2D}"/>
              </a:ext>
            </a:extLst>
          </p:cNvPr>
          <p:cNvPicPr>
            <a:picLocks noChangeAspect="1"/>
          </p:cNvPicPr>
          <p:nvPr/>
        </p:nvPicPr>
        <p:blipFill>
          <a:blip r:embed="rId3"/>
          <a:stretch>
            <a:fillRect/>
          </a:stretch>
        </p:blipFill>
        <p:spPr>
          <a:xfrm>
            <a:off x="6096000" y="2531535"/>
            <a:ext cx="5703602" cy="2619492"/>
          </a:xfrm>
          <a:prstGeom prst="rect">
            <a:avLst/>
          </a:prstGeom>
        </p:spPr>
      </p:pic>
      <p:sp>
        <p:nvSpPr>
          <p:cNvPr id="33" name="TextBox 32">
            <a:extLst>
              <a:ext uri="{FF2B5EF4-FFF2-40B4-BE49-F238E27FC236}">
                <a16:creationId xmlns:a16="http://schemas.microsoft.com/office/drawing/2014/main" id="{8D37D201-B667-4BB6-8198-57673361852D}"/>
              </a:ext>
            </a:extLst>
          </p:cNvPr>
          <p:cNvSpPr txBox="1"/>
          <p:nvPr/>
        </p:nvSpPr>
        <p:spPr>
          <a:xfrm>
            <a:off x="7281562" y="5302183"/>
            <a:ext cx="3985406" cy="461665"/>
          </a:xfrm>
          <a:prstGeom prst="rect">
            <a:avLst/>
          </a:prstGeom>
          <a:noFill/>
        </p:spPr>
        <p:txBody>
          <a:bodyPr wrap="square">
            <a:spAutoFit/>
          </a:bodyPr>
          <a:lstStyle/>
          <a:p>
            <a:pPr marL="0" indent="0">
              <a:spcBef>
                <a:spcPts val="2400"/>
              </a:spcBef>
              <a:buNone/>
            </a:pPr>
            <a:r>
              <a:rPr lang="en-US" sz="2400" dirty="0">
                <a:hlinkClick r:id="rId4"/>
              </a:rPr>
              <a:t>http://www.oneM2M.org</a:t>
            </a:r>
            <a:r>
              <a:rPr lang="en-US" sz="2400" dirty="0"/>
              <a:t> </a:t>
            </a:r>
          </a:p>
        </p:txBody>
      </p:sp>
      <p:sp>
        <p:nvSpPr>
          <p:cNvPr id="9" name="TextBox 8">
            <a:extLst>
              <a:ext uri="{FF2B5EF4-FFF2-40B4-BE49-F238E27FC236}">
                <a16:creationId xmlns:a16="http://schemas.microsoft.com/office/drawing/2014/main" id="{9700C084-6FAE-41FD-B8C2-5DDF9A591C18}"/>
              </a:ext>
            </a:extLst>
          </p:cNvPr>
          <p:cNvSpPr txBox="1"/>
          <p:nvPr/>
        </p:nvSpPr>
        <p:spPr>
          <a:xfrm>
            <a:off x="6096000" y="1763459"/>
            <a:ext cx="5703602" cy="461665"/>
          </a:xfrm>
          <a:prstGeom prst="rect">
            <a:avLst/>
          </a:prstGeom>
          <a:noFill/>
        </p:spPr>
        <p:txBody>
          <a:bodyPr wrap="square">
            <a:spAutoFit/>
          </a:bodyPr>
          <a:lstStyle/>
          <a:p>
            <a:pPr algn="ctr"/>
            <a:r>
              <a:rPr lang="en-US" sz="2400" dirty="0">
                <a:hlinkClick r:id="rId5"/>
              </a:rPr>
              <a:t>Link to oneM2M Sustainability White Paper</a:t>
            </a:r>
            <a:r>
              <a:rPr lang="en-US" sz="2400" dirty="0"/>
              <a:t> </a:t>
            </a:r>
          </a:p>
        </p:txBody>
      </p:sp>
    </p:spTree>
    <p:extLst>
      <p:ext uri="{BB962C8B-B14F-4D97-AF65-F5344CB8AC3E}">
        <p14:creationId xmlns:p14="http://schemas.microsoft.com/office/powerpoint/2010/main" val="44037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36EA62-E5CE-4106-86F4-088C97A7DD79}"/>
              </a:ext>
            </a:extLst>
          </p:cNvPr>
          <p:cNvSpPr/>
          <p:nvPr/>
        </p:nvSpPr>
        <p:spPr>
          <a:xfrm>
            <a:off x="4834467" y="2475474"/>
            <a:ext cx="7001933" cy="2862322"/>
          </a:xfrm>
          <a:prstGeom prst="rect">
            <a:avLst/>
          </a:prstGeom>
        </p:spPr>
        <p:txBody>
          <a:bodyPr wrap="square">
            <a:spAutoFit/>
          </a:bodyPr>
          <a:lstStyle/>
          <a:p>
            <a:pPr algn="ctr"/>
            <a:r>
              <a:rPr lang="en-US" sz="3200" b="1" dirty="0">
                <a:solidFill>
                  <a:srgbClr val="C00000"/>
                </a:solidFill>
                <a:latin typeface="Myriad Pro" panose="020B0503030403020204" pitchFamily="34" charset="0"/>
              </a:rPr>
              <a:t>Dale Seed </a:t>
            </a:r>
          </a:p>
          <a:p>
            <a:pPr algn="ctr"/>
            <a:r>
              <a:rPr lang="en-US" sz="2400" dirty="0">
                <a:solidFill>
                  <a:srgbClr val="C00000"/>
                </a:solidFill>
                <a:latin typeface="Myriad Pro" panose="020B0503030403020204" pitchFamily="34" charset="0"/>
              </a:rPr>
              <a:t>oneM2M Technical Plenary Vice Chair</a:t>
            </a:r>
          </a:p>
          <a:p>
            <a:pPr algn="ctr"/>
            <a:r>
              <a:rPr lang="en-US" sz="2400" dirty="0">
                <a:solidFill>
                  <a:srgbClr val="C00000"/>
                </a:solidFill>
                <a:latin typeface="Myriad Pro" panose="020B0503030403020204" pitchFamily="34" charset="0"/>
              </a:rPr>
              <a:t>oneM2M Sustainability Sub-Committee Convenor</a:t>
            </a:r>
          </a:p>
          <a:p>
            <a:pPr algn="ctr"/>
            <a:r>
              <a:rPr lang="en-US" sz="2400" dirty="0">
                <a:solidFill>
                  <a:srgbClr val="C00000"/>
                </a:solidFill>
                <a:latin typeface="Myriad Pro" panose="020B0503030403020204" pitchFamily="34" charset="0"/>
              </a:rPr>
              <a:t>Principal Engineer, InterDigital / Convida Wireless </a:t>
            </a:r>
          </a:p>
          <a:p>
            <a:pPr algn="ctr"/>
            <a:endParaRPr lang="en-US" sz="2000" dirty="0">
              <a:solidFill>
                <a:srgbClr val="C00000"/>
              </a:solidFill>
              <a:latin typeface="Myriad Pro" panose="020B0503030403020204" charset="0"/>
            </a:endParaRPr>
          </a:p>
          <a:p>
            <a:pPr algn="ctr"/>
            <a:r>
              <a:rPr lang="en-US" sz="3200" dirty="0">
                <a:solidFill>
                  <a:srgbClr val="002060"/>
                </a:solidFill>
                <a:latin typeface="Myriad Pro" panose="020B0503030403020204" charset="0"/>
                <a:hlinkClick r:id="rId3"/>
              </a:rPr>
              <a:t>dale.seed@interdigital.com</a:t>
            </a:r>
            <a:endParaRPr lang="en-US" sz="3200" dirty="0">
              <a:solidFill>
                <a:srgbClr val="002060"/>
              </a:solidFill>
              <a:latin typeface="Myriad Pro" panose="020B0503030403020204" charset="0"/>
            </a:endParaRPr>
          </a:p>
          <a:p>
            <a:pPr algn="ctr"/>
            <a:endParaRPr lang="en-IN" sz="2400" dirty="0">
              <a:solidFill>
                <a:srgbClr val="002060"/>
              </a:solidFill>
              <a:latin typeface="Myriad Pro" panose="020B0503030403020204" charset="0"/>
            </a:endParaRPr>
          </a:p>
        </p:txBody>
      </p:sp>
      <p:pic>
        <p:nvPicPr>
          <p:cNvPr id="5" name="Picture 4">
            <a:extLst>
              <a:ext uri="{FF2B5EF4-FFF2-40B4-BE49-F238E27FC236}">
                <a16:creationId xmlns:a16="http://schemas.microsoft.com/office/drawing/2014/main" id="{703F36C9-7C7F-4D13-A4AA-E29F1CAEB01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426464" y="1680787"/>
            <a:ext cx="3072384" cy="4208272"/>
          </a:xfrm>
          <a:prstGeom prst="rect">
            <a:avLst/>
          </a:prstGeom>
        </p:spPr>
      </p:pic>
      <p:sp>
        <p:nvSpPr>
          <p:cNvPr id="7" name="Title 1">
            <a:extLst>
              <a:ext uri="{FF2B5EF4-FFF2-40B4-BE49-F238E27FC236}">
                <a16:creationId xmlns:a16="http://schemas.microsoft.com/office/drawing/2014/main" id="{18E03805-FEBE-40B6-9A2A-587EA39EDB07}"/>
              </a:ext>
            </a:extLst>
          </p:cNvPr>
          <p:cNvSpPr>
            <a:spLocks noGrp="1"/>
          </p:cNvSpPr>
          <p:nvPr>
            <p:ph type="title"/>
          </p:nvPr>
        </p:nvSpPr>
        <p:spPr>
          <a:xfrm>
            <a:off x="334696" y="0"/>
            <a:ext cx="8931224" cy="1173570"/>
          </a:xfrm>
        </p:spPr>
        <p:txBody>
          <a:bodyPr>
            <a:noAutofit/>
          </a:bodyPr>
          <a:lstStyle/>
          <a:p>
            <a:r>
              <a:rPr lang="en-GB" dirty="0"/>
              <a:t>Thank You!</a:t>
            </a:r>
          </a:p>
        </p:txBody>
      </p:sp>
      <p:sp>
        <p:nvSpPr>
          <p:cNvPr id="8" name="Slide Number Placeholder 3">
            <a:extLst>
              <a:ext uri="{FF2B5EF4-FFF2-40B4-BE49-F238E27FC236}">
                <a16:creationId xmlns:a16="http://schemas.microsoft.com/office/drawing/2014/main" id="{29DCB4B2-ABA8-4B29-BF2F-2BB6219FBF8B}"/>
              </a:ext>
            </a:extLst>
          </p:cNvPr>
          <p:cNvSpPr>
            <a:spLocks noGrp="1"/>
          </p:cNvSpPr>
          <p:nvPr>
            <p:ph type="sldNum" sz="quarter" idx="12"/>
          </p:nvPr>
        </p:nvSpPr>
        <p:spPr>
          <a:xfrm>
            <a:off x="11697628" y="6492875"/>
            <a:ext cx="494371" cy="365125"/>
          </a:xfrm>
        </p:spPr>
        <p:txBody>
          <a:bodyPr/>
          <a:lstStyle/>
          <a:p>
            <a:fld id="{C8DB6849-9C56-6D4E-AA70-3E3466A866E9}" type="slidenum">
              <a:rPr lang="en-US" smtClean="0"/>
              <a:pPr/>
              <a:t>13</a:t>
            </a:fld>
            <a:endParaRPr lang="en-US" dirty="0"/>
          </a:p>
        </p:txBody>
      </p:sp>
    </p:spTree>
    <p:extLst>
      <p:ext uri="{BB962C8B-B14F-4D97-AF65-F5344CB8AC3E}">
        <p14:creationId xmlns:p14="http://schemas.microsoft.com/office/powerpoint/2010/main" val="72409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545054">
                    <a:tint val="75000"/>
                  </a:srgbClr>
                </a:solidFill>
                <a:effectLst/>
                <a:uLnTx/>
                <a:uFillTx/>
                <a:latin typeface="Myriad Pro" panose="020B05030304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45054">
                  <a:tint val="75000"/>
                </a:srgbClr>
              </a:solidFill>
              <a:effectLst/>
              <a:uLnTx/>
              <a:uFillTx/>
              <a:latin typeface="Myriad Pro" panose="020B0503030403020204" pitchFamily="34" charset="0"/>
              <a:ea typeface="+mn-ea"/>
              <a:cs typeface="+mn-cs"/>
            </a:endParaRPr>
          </a:p>
        </p:txBody>
      </p:sp>
      <p:sp>
        <p:nvSpPr>
          <p:cNvPr id="5" name="Rectangle: Rounded Corners 4">
            <a:extLst>
              <a:ext uri="{FF2B5EF4-FFF2-40B4-BE49-F238E27FC236}">
                <a16:creationId xmlns:a16="http://schemas.microsoft.com/office/drawing/2014/main" id="{E62250FE-A6BD-45AF-A994-F1F6668D4641}"/>
              </a:ext>
            </a:extLst>
          </p:cNvPr>
          <p:cNvSpPr/>
          <p:nvPr/>
        </p:nvSpPr>
        <p:spPr>
          <a:xfrm>
            <a:off x="7977534" y="1460988"/>
            <a:ext cx="3909111" cy="4731798"/>
          </a:xfrm>
          <a:prstGeom prst="roundRect">
            <a:avLst>
              <a:gd name="adj" fmla="val 27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latin typeface="Poppins Medium" panose="00000600000000000000" pitchFamily="2" charset="0"/>
                <a:cs typeface="Poppins Medium" panose="00000600000000000000" pitchFamily="2" charset="0"/>
              </a:rPr>
              <a:t>IoT is a very important and well positioned technology to help reduce environmental impact and inefficiencies for many use cases. </a:t>
            </a:r>
          </a:p>
          <a:p>
            <a:endParaRPr lang="en-US" dirty="0">
              <a:latin typeface="Poppins Medium" panose="00000600000000000000" pitchFamily="2" charset="0"/>
              <a:cs typeface="Poppins Medium" panose="00000600000000000000" pitchFamily="2" charset="0"/>
            </a:endParaRPr>
          </a:p>
          <a:p>
            <a:pPr lvl="1"/>
            <a:r>
              <a:rPr lang="en-US" sz="1600" dirty="0">
                <a:latin typeface="Poppins Medium" panose="00000600000000000000" pitchFamily="2" charset="0"/>
                <a:cs typeface="Poppins Medium" panose="00000600000000000000" pitchFamily="2" charset="0"/>
              </a:rPr>
              <a:t>E.g., smart farming, smart energy production, smart supply chain management, etc.</a:t>
            </a:r>
          </a:p>
          <a:p>
            <a:endParaRPr lang="en-US" dirty="0">
              <a:latin typeface="Poppins Medium" panose="00000600000000000000" pitchFamily="2" charset="0"/>
              <a:cs typeface="Poppins Medium" panose="00000600000000000000" pitchFamily="2" charset="0"/>
            </a:endParaRPr>
          </a:p>
          <a:p>
            <a:r>
              <a:rPr lang="en-US" dirty="0">
                <a:latin typeface="Poppins Medium" panose="00000600000000000000" pitchFamily="2" charset="0"/>
                <a:cs typeface="Poppins Medium" panose="00000600000000000000" pitchFamily="2" charset="0"/>
              </a:rPr>
              <a:t>However, what’s often overlooked is IoT technologies have their own carbon footprint which can undermine their benefits if not deployed responsibly. </a:t>
            </a:r>
            <a:endParaRPr lang="en-US" sz="2000" dirty="0"/>
          </a:p>
          <a:p>
            <a:endParaRPr lang="en-US" sz="2000" dirty="0"/>
          </a:p>
        </p:txBody>
      </p:sp>
      <p:sp>
        <p:nvSpPr>
          <p:cNvPr id="62" name="Title 1">
            <a:extLst>
              <a:ext uri="{FF2B5EF4-FFF2-40B4-BE49-F238E27FC236}">
                <a16:creationId xmlns:a16="http://schemas.microsoft.com/office/drawing/2014/main" id="{6B4A29CB-7ECB-4829-90D2-8C024024D9C3}"/>
              </a:ext>
            </a:extLst>
          </p:cNvPr>
          <p:cNvSpPr>
            <a:spLocks noGrp="1"/>
          </p:cNvSpPr>
          <p:nvPr>
            <p:ph type="title"/>
          </p:nvPr>
        </p:nvSpPr>
        <p:spPr>
          <a:xfrm>
            <a:off x="165013" y="0"/>
            <a:ext cx="10902055" cy="1173570"/>
          </a:xfrm>
        </p:spPr>
        <p:txBody>
          <a:bodyPr>
            <a:normAutofit/>
          </a:bodyPr>
          <a:lstStyle/>
          <a:p>
            <a:r>
              <a:rPr lang="en-US" sz="3800" dirty="0"/>
              <a:t>The Importance of IoT </a:t>
            </a:r>
          </a:p>
        </p:txBody>
      </p:sp>
      <p:pic>
        <p:nvPicPr>
          <p:cNvPr id="30" name="Picture 29">
            <a:extLst>
              <a:ext uri="{FF2B5EF4-FFF2-40B4-BE49-F238E27FC236}">
                <a16:creationId xmlns:a16="http://schemas.microsoft.com/office/drawing/2014/main" id="{79938B25-FD6B-49AA-8DDB-130DD666893D}"/>
              </a:ext>
            </a:extLst>
          </p:cNvPr>
          <p:cNvPicPr>
            <a:picLocks noChangeAspect="1"/>
          </p:cNvPicPr>
          <p:nvPr/>
        </p:nvPicPr>
        <p:blipFill>
          <a:blip r:embed="rId3"/>
          <a:stretch>
            <a:fillRect/>
          </a:stretch>
        </p:blipFill>
        <p:spPr>
          <a:xfrm>
            <a:off x="640298" y="1748626"/>
            <a:ext cx="6834208" cy="3822523"/>
          </a:xfrm>
          <a:prstGeom prst="rect">
            <a:avLst/>
          </a:prstGeom>
        </p:spPr>
      </p:pic>
    </p:spTree>
    <p:extLst>
      <p:ext uri="{BB962C8B-B14F-4D97-AF65-F5344CB8AC3E}">
        <p14:creationId xmlns:p14="http://schemas.microsoft.com/office/powerpoint/2010/main" val="257565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545054">
                    <a:tint val="75000"/>
                  </a:srgbClr>
                </a:solidFill>
                <a:effectLst/>
                <a:uLnTx/>
                <a:uFillTx/>
                <a:latin typeface="Myriad Pro" panose="020B05030304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45054">
                  <a:tint val="75000"/>
                </a:srgbClr>
              </a:solidFill>
              <a:effectLst/>
              <a:uLnTx/>
              <a:uFillTx/>
              <a:latin typeface="Myriad Pro" panose="020B0503030403020204" pitchFamily="34" charset="0"/>
              <a:ea typeface="+mn-ea"/>
              <a:cs typeface="+mn-cs"/>
            </a:endParaRPr>
          </a:p>
        </p:txBody>
      </p:sp>
      <p:pic>
        <p:nvPicPr>
          <p:cNvPr id="3" name="Picture 2">
            <a:extLst>
              <a:ext uri="{FF2B5EF4-FFF2-40B4-BE49-F238E27FC236}">
                <a16:creationId xmlns:a16="http://schemas.microsoft.com/office/drawing/2014/main" id="{9376358B-BD2B-469D-A012-FBFEFFB09F16}"/>
              </a:ext>
            </a:extLst>
          </p:cNvPr>
          <p:cNvPicPr>
            <a:picLocks noChangeAspect="1"/>
          </p:cNvPicPr>
          <p:nvPr/>
        </p:nvPicPr>
        <p:blipFill>
          <a:blip r:embed="rId3"/>
          <a:stretch>
            <a:fillRect/>
          </a:stretch>
        </p:blipFill>
        <p:spPr>
          <a:xfrm>
            <a:off x="835830" y="1898582"/>
            <a:ext cx="10324371" cy="3562065"/>
          </a:xfrm>
          <a:prstGeom prst="rect">
            <a:avLst/>
          </a:prstGeom>
        </p:spPr>
      </p:pic>
      <p:sp>
        <p:nvSpPr>
          <p:cNvPr id="62" name="Title 1">
            <a:extLst>
              <a:ext uri="{FF2B5EF4-FFF2-40B4-BE49-F238E27FC236}">
                <a16:creationId xmlns:a16="http://schemas.microsoft.com/office/drawing/2014/main" id="{6B4A29CB-7ECB-4829-90D2-8C024024D9C3}"/>
              </a:ext>
            </a:extLst>
          </p:cNvPr>
          <p:cNvSpPr>
            <a:spLocks noGrp="1"/>
          </p:cNvSpPr>
          <p:nvPr>
            <p:ph type="title"/>
          </p:nvPr>
        </p:nvSpPr>
        <p:spPr>
          <a:xfrm>
            <a:off x="165013" y="0"/>
            <a:ext cx="10902055" cy="1173570"/>
          </a:xfrm>
        </p:spPr>
        <p:txBody>
          <a:bodyPr>
            <a:normAutofit/>
          </a:bodyPr>
          <a:lstStyle/>
          <a:p>
            <a:r>
              <a:rPr lang="en-US" sz="3800" dirty="0"/>
              <a:t>oneM2M Sustainable IoT Features</a:t>
            </a:r>
          </a:p>
        </p:txBody>
      </p:sp>
      <p:sp>
        <p:nvSpPr>
          <p:cNvPr id="7" name="TextBox 6">
            <a:extLst>
              <a:ext uri="{FF2B5EF4-FFF2-40B4-BE49-F238E27FC236}">
                <a16:creationId xmlns:a16="http://schemas.microsoft.com/office/drawing/2014/main" id="{77DC132B-6E95-4C54-9723-B73C29EE7448}"/>
              </a:ext>
            </a:extLst>
          </p:cNvPr>
          <p:cNvSpPr txBox="1"/>
          <p:nvPr/>
        </p:nvSpPr>
        <p:spPr>
          <a:xfrm>
            <a:off x="330201" y="1397353"/>
            <a:ext cx="11531664" cy="800219"/>
          </a:xfrm>
          <a:prstGeom prst="rect">
            <a:avLst/>
          </a:prstGeom>
          <a:noFill/>
        </p:spPr>
        <p:txBody>
          <a:bodyPr wrap="square">
            <a:spAutoFit/>
          </a:bodyPr>
          <a:lstStyle/>
          <a:p>
            <a:r>
              <a:rPr lang="en-US" sz="2200" b="1" dirty="0">
                <a:solidFill>
                  <a:srgbClr val="C00000"/>
                </a:solidFill>
              </a:rPr>
              <a:t>The oneM2M standard provides several key features enabling more sustainable IoT deployments</a:t>
            </a:r>
          </a:p>
          <a:p>
            <a:endParaRPr lang="en-US" sz="2400" b="1" dirty="0">
              <a:solidFill>
                <a:srgbClr val="C00000"/>
              </a:solidFill>
            </a:endParaRPr>
          </a:p>
        </p:txBody>
      </p:sp>
      <p:sp>
        <p:nvSpPr>
          <p:cNvPr id="8" name="TextBox 7">
            <a:extLst>
              <a:ext uri="{FF2B5EF4-FFF2-40B4-BE49-F238E27FC236}">
                <a16:creationId xmlns:a16="http://schemas.microsoft.com/office/drawing/2014/main" id="{048B9D66-619B-4B94-A8F3-51D54A0B4FD8}"/>
              </a:ext>
            </a:extLst>
          </p:cNvPr>
          <p:cNvSpPr txBox="1"/>
          <p:nvPr/>
        </p:nvSpPr>
        <p:spPr>
          <a:xfrm>
            <a:off x="417608" y="5750004"/>
            <a:ext cx="11774392" cy="1107996"/>
          </a:xfrm>
          <a:prstGeom prst="rect">
            <a:avLst/>
          </a:prstGeom>
          <a:noFill/>
        </p:spPr>
        <p:txBody>
          <a:bodyPr wrap="square">
            <a:spAutoFit/>
          </a:bodyPr>
          <a:lstStyle/>
          <a:p>
            <a:r>
              <a:rPr lang="en-US" sz="2200" b="1" dirty="0">
                <a:solidFill>
                  <a:srgbClr val="C00000"/>
                </a:solidFill>
              </a:rPr>
              <a:t>These features can help reduce the energy consumption and carbon footprint of IoT deployments</a:t>
            </a:r>
          </a:p>
          <a:p>
            <a:endParaRPr lang="en-US" sz="2200" b="1" dirty="0">
              <a:solidFill>
                <a:srgbClr val="C00000"/>
              </a:solidFill>
            </a:endParaRPr>
          </a:p>
          <a:p>
            <a:endParaRPr lang="en-US" sz="2200" b="1" dirty="0">
              <a:solidFill>
                <a:srgbClr val="C00000"/>
              </a:solidFill>
            </a:endParaRPr>
          </a:p>
        </p:txBody>
      </p:sp>
    </p:spTree>
    <p:extLst>
      <p:ext uri="{BB962C8B-B14F-4D97-AF65-F5344CB8AC3E}">
        <p14:creationId xmlns:p14="http://schemas.microsoft.com/office/powerpoint/2010/main" val="18342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A2AF-529F-4CF9-8B3B-3C1353CF9643}"/>
              </a:ext>
            </a:extLst>
          </p:cNvPr>
          <p:cNvSpPr>
            <a:spLocks noGrp="1"/>
          </p:cNvSpPr>
          <p:nvPr>
            <p:ph type="title"/>
          </p:nvPr>
        </p:nvSpPr>
        <p:spPr/>
        <p:txBody>
          <a:bodyPr/>
          <a:lstStyle/>
          <a:p>
            <a:r>
              <a:rPr lang="en-US" dirty="0"/>
              <a:t>IoT Digital Twins</a:t>
            </a:r>
          </a:p>
        </p:txBody>
      </p:sp>
      <p:pic>
        <p:nvPicPr>
          <p:cNvPr id="5" name="Picture 4">
            <a:extLst>
              <a:ext uri="{FF2B5EF4-FFF2-40B4-BE49-F238E27FC236}">
                <a16:creationId xmlns:a16="http://schemas.microsoft.com/office/drawing/2014/main" id="{937E8D56-BB61-4A54-96BE-8C5F5195FEF5}"/>
              </a:ext>
            </a:extLst>
          </p:cNvPr>
          <p:cNvPicPr>
            <a:picLocks noChangeAspect="1"/>
          </p:cNvPicPr>
          <p:nvPr/>
        </p:nvPicPr>
        <p:blipFill>
          <a:blip r:embed="rId3"/>
          <a:stretch>
            <a:fillRect/>
          </a:stretch>
        </p:blipFill>
        <p:spPr>
          <a:xfrm>
            <a:off x="334696" y="1514131"/>
            <a:ext cx="7483010" cy="4655254"/>
          </a:xfrm>
          <a:prstGeom prst="rect">
            <a:avLst/>
          </a:prstGeom>
        </p:spPr>
      </p:pic>
      <p:sp>
        <p:nvSpPr>
          <p:cNvPr id="47" name="Rectangle: Rounded Corners 46">
            <a:extLst>
              <a:ext uri="{FF2B5EF4-FFF2-40B4-BE49-F238E27FC236}">
                <a16:creationId xmlns:a16="http://schemas.microsoft.com/office/drawing/2014/main" id="{3204A6D6-EAD9-4DD8-87A3-968BAC86B940}"/>
              </a:ext>
            </a:extLst>
          </p:cNvPr>
          <p:cNvSpPr/>
          <p:nvPr/>
        </p:nvSpPr>
        <p:spPr>
          <a:xfrm>
            <a:off x="7730067" y="1482571"/>
            <a:ext cx="4334685" cy="4731798"/>
          </a:xfrm>
          <a:prstGeom prst="roundRect">
            <a:avLst>
              <a:gd name="adj" fmla="val 27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500" dirty="0">
                <a:latin typeface="Poppins Medium" panose="00000600000000000000" pitchFamily="2" charset="0"/>
                <a:cs typeface="Poppins Medium" panose="00000600000000000000" pitchFamily="2" charset="0"/>
              </a:rPr>
              <a:t>Use of IoT digital twin technology provides a huge power consumption benefit for IoT devices:</a:t>
            </a:r>
          </a:p>
          <a:p>
            <a:pPr marL="285750" indent="-285750">
              <a:buFont typeface="Arial" panose="020B0604020202020204" pitchFamily="34" charset="0"/>
              <a:buChar char="•"/>
            </a:pPr>
            <a:r>
              <a:rPr lang="en-US" sz="1500" dirty="0">
                <a:latin typeface="Poppins Medium" panose="00000600000000000000" pitchFamily="2" charset="0"/>
                <a:cs typeface="Poppins Medium" panose="00000600000000000000" pitchFamily="2" charset="0"/>
              </a:rPr>
              <a:t>Allows IoT devices to disconnect, power down and sleep for longer durations of time,</a:t>
            </a:r>
          </a:p>
          <a:p>
            <a:pPr marL="285750" indent="-285750">
              <a:buFont typeface="Arial" panose="020B0604020202020204" pitchFamily="34" charset="0"/>
              <a:buChar char="•"/>
            </a:pPr>
            <a:r>
              <a:rPr lang="en-US" sz="1500" dirty="0">
                <a:latin typeface="Poppins Medium" panose="00000600000000000000" pitchFamily="2" charset="0"/>
                <a:cs typeface="Poppins Medium" panose="00000600000000000000" pitchFamily="2" charset="0"/>
              </a:rPr>
              <a:t>Allows network applications to access device data while IoT devices are sleeping,</a:t>
            </a:r>
          </a:p>
          <a:p>
            <a:pPr marL="285750" indent="-285750">
              <a:buFont typeface="Arial" panose="020B0604020202020204" pitchFamily="34" charset="0"/>
              <a:buChar char="•"/>
            </a:pPr>
            <a:r>
              <a:rPr lang="en-US" sz="1500" dirty="0">
                <a:latin typeface="Poppins Medium" panose="00000600000000000000" pitchFamily="2" charset="0"/>
                <a:cs typeface="Poppins Medium" panose="00000600000000000000" pitchFamily="2" charset="0"/>
              </a:rPr>
              <a:t>Reduces load on devices - devices only need to interact with their digital twins and not all the applications interested in their data.</a:t>
            </a:r>
          </a:p>
          <a:p>
            <a:endParaRPr lang="en-US" sz="1500" dirty="0">
              <a:latin typeface="Poppins Medium" panose="00000600000000000000" pitchFamily="2" charset="0"/>
              <a:cs typeface="Poppins Medium" panose="00000600000000000000" pitchFamily="2" charset="0"/>
            </a:endParaRPr>
          </a:p>
          <a:p>
            <a:r>
              <a:rPr lang="en-US" sz="1500" dirty="0">
                <a:latin typeface="Poppins Medium" panose="00000600000000000000" pitchFamily="2" charset="0"/>
                <a:cs typeface="Poppins Medium" panose="00000600000000000000" pitchFamily="2" charset="0"/>
              </a:rPr>
              <a:t>oneM2M defines a standardized and extensible framework for IoT digital twins. It provides developers with flexible options for representing their devices and applications as digital counterparts in the oneM2M service layer.</a:t>
            </a:r>
          </a:p>
        </p:txBody>
      </p:sp>
    </p:spTree>
    <p:extLst>
      <p:ext uri="{BB962C8B-B14F-4D97-AF65-F5344CB8AC3E}">
        <p14:creationId xmlns:p14="http://schemas.microsoft.com/office/powerpoint/2010/main" val="318346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A2AF-529F-4CF9-8B3B-3C1353CF9643}"/>
              </a:ext>
            </a:extLst>
          </p:cNvPr>
          <p:cNvSpPr>
            <a:spLocks noGrp="1"/>
          </p:cNvSpPr>
          <p:nvPr>
            <p:ph type="title"/>
          </p:nvPr>
        </p:nvSpPr>
        <p:spPr/>
        <p:txBody>
          <a:bodyPr/>
          <a:lstStyle/>
          <a:p>
            <a:r>
              <a:rPr lang="en-US" dirty="0"/>
              <a:t>IoT Message Profiles</a:t>
            </a:r>
          </a:p>
        </p:txBody>
      </p:sp>
      <p:pic>
        <p:nvPicPr>
          <p:cNvPr id="5" name="Picture 4">
            <a:extLst>
              <a:ext uri="{FF2B5EF4-FFF2-40B4-BE49-F238E27FC236}">
                <a16:creationId xmlns:a16="http://schemas.microsoft.com/office/drawing/2014/main" id="{EABBC773-3D8E-4837-B90F-244EF23D8531}"/>
              </a:ext>
            </a:extLst>
          </p:cNvPr>
          <p:cNvPicPr>
            <a:picLocks noChangeAspect="1"/>
          </p:cNvPicPr>
          <p:nvPr/>
        </p:nvPicPr>
        <p:blipFill>
          <a:blip r:embed="rId3"/>
          <a:stretch>
            <a:fillRect/>
          </a:stretch>
        </p:blipFill>
        <p:spPr>
          <a:xfrm>
            <a:off x="65186" y="2137933"/>
            <a:ext cx="8119810" cy="3421074"/>
          </a:xfrm>
          <a:prstGeom prst="rect">
            <a:avLst/>
          </a:prstGeom>
        </p:spPr>
      </p:pic>
      <p:sp>
        <p:nvSpPr>
          <p:cNvPr id="36" name="Rectangle: Rounded Corners 35">
            <a:extLst>
              <a:ext uri="{FF2B5EF4-FFF2-40B4-BE49-F238E27FC236}">
                <a16:creationId xmlns:a16="http://schemas.microsoft.com/office/drawing/2014/main" id="{6B86DE1F-53A7-4405-8495-04AE76F53D6F}"/>
              </a:ext>
            </a:extLst>
          </p:cNvPr>
          <p:cNvSpPr/>
          <p:nvPr/>
        </p:nvSpPr>
        <p:spPr>
          <a:xfrm>
            <a:off x="8184995" y="1482570"/>
            <a:ext cx="3879757" cy="4918229"/>
          </a:xfrm>
          <a:prstGeom prst="roundRect">
            <a:avLst>
              <a:gd name="adj" fmla="val 27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latin typeface="Poppins Medium" panose="00000600000000000000" pitchFamily="2" charset="0"/>
                <a:cs typeface="Poppins Medium" panose="00000600000000000000" pitchFamily="2" charset="0"/>
              </a:rPr>
              <a:t>The number of bytes included within each message a device sends or receives has a major impact on its battery life and the amount of congestion and overhead introduced into the network. </a:t>
            </a:r>
          </a:p>
          <a:p>
            <a:endParaRPr lang="en-US" sz="1400" dirty="0">
              <a:latin typeface="Poppins Medium" panose="00000600000000000000" pitchFamily="2" charset="0"/>
              <a:cs typeface="Poppins Medium" panose="00000600000000000000" pitchFamily="2" charset="0"/>
            </a:endParaRPr>
          </a:p>
          <a:p>
            <a:r>
              <a:rPr lang="en-US" sz="1400" dirty="0">
                <a:latin typeface="Poppins Medium" panose="00000600000000000000" pitchFamily="2" charset="0"/>
                <a:cs typeface="Poppins Medium" panose="00000600000000000000" pitchFamily="2" charset="0"/>
              </a:rPr>
              <a:t>In many IoT use cases, there is a certain amount of static and repetitive data present in sensor readings (e.g., device description or location).</a:t>
            </a:r>
          </a:p>
          <a:p>
            <a:endParaRPr lang="en-US" sz="1400" dirty="0">
              <a:latin typeface="Poppins Medium" panose="00000600000000000000" pitchFamily="2" charset="0"/>
              <a:cs typeface="Poppins Medium" panose="00000600000000000000" pitchFamily="2" charset="0"/>
            </a:endParaRPr>
          </a:p>
          <a:p>
            <a:r>
              <a:rPr lang="en-US" sz="1400" dirty="0">
                <a:latin typeface="Poppins Medium" panose="00000600000000000000" pitchFamily="2" charset="0"/>
                <a:cs typeface="Poppins Medium" panose="00000600000000000000" pitchFamily="2" charset="0"/>
              </a:rPr>
              <a:t>oneM2M defines message profiles to help streamline message sizes.  </a:t>
            </a:r>
          </a:p>
          <a:p>
            <a:endParaRPr lang="en-US" sz="1400" dirty="0">
              <a:latin typeface="Poppins Medium" panose="00000600000000000000" pitchFamily="2" charset="0"/>
              <a:cs typeface="Poppins Medium" panose="00000600000000000000" pitchFamily="2" charset="0"/>
            </a:endParaRPr>
          </a:p>
          <a:p>
            <a:r>
              <a:rPr lang="en-US" sz="1400" dirty="0">
                <a:latin typeface="Poppins Medium" panose="00000600000000000000" pitchFamily="2" charset="0"/>
                <a:cs typeface="Poppins Medium" panose="00000600000000000000" pitchFamily="2" charset="0"/>
              </a:rPr>
              <a:t>Devices send only the bare minimum amount of data that is dynamically changing. </a:t>
            </a:r>
          </a:p>
          <a:p>
            <a:endParaRPr lang="en-US" sz="1400" dirty="0">
              <a:latin typeface="Poppins Medium" panose="00000600000000000000" pitchFamily="2" charset="0"/>
              <a:cs typeface="Poppins Medium" panose="00000600000000000000" pitchFamily="2" charset="0"/>
            </a:endParaRPr>
          </a:p>
          <a:p>
            <a:r>
              <a:rPr lang="en-US" sz="1400" dirty="0">
                <a:latin typeface="Poppins Medium" panose="00000600000000000000" pitchFamily="2" charset="0"/>
                <a:cs typeface="Poppins Medium" panose="00000600000000000000" pitchFamily="2" charset="0"/>
              </a:rPr>
              <a:t>oneM2M then enriches messages with static information using message profiles.</a:t>
            </a:r>
          </a:p>
        </p:txBody>
      </p:sp>
    </p:spTree>
    <p:extLst>
      <p:ext uri="{BB962C8B-B14F-4D97-AF65-F5344CB8AC3E}">
        <p14:creationId xmlns:p14="http://schemas.microsoft.com/office/powerpoint/2010/main" val="265146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A2AF-529F-4CF9-8B3B-3C1353CF9643}"/>
              </a:ext>
            </a:extLst>
          </p:cNvPr>
          <p:cNvSpPr>
            <a:spLocks noGrp="1"/>
          </p:cNvSpPr>
          <p:nvPr>
            <p:ph type="title"/>
          </p:nvPr>
        </p:nvSpPr>
        <p:spPr/>
        <p:txBody>
          <a:bodyPr/>
          <a:lstStyle/>
          <a:p>
            <a:r>
              <a:rPr lang="en-US" dirty="0"/>
              <a:t>IoT Device Triggering</a:t>
            </a:r>
          </a:p>
        </p:txBody>
      </p:sp>
      <p:pic>
        <p:nvPicPr>
          <p:cNvPr id="5" name="Picture 4">
            <a:extLst>
              <a:ext uri="{FF2B5EF4-FFF2-40B4-BE49-F238E27FC236}">
                <a16:creationId xmlns:a16="http://schemas.microsoft.com/office/drawing/2014/main" id="{4DD4A438-D892-4354-A8DA-7B74E9D22304}"/>
              </a:ext>
            </a:extLst>
          </p:cNvPr>
          <p:cNvPicPr>
            <a:picLocks noChangeAspect="1"/>
          </p:cNvPicPr>
          <p:nvPr/>
        </p:nvPicPr>
        <p:blipFill>
          <a:blip r:embed="rId3"/>
          <a:stretch>
            <a:fillRect/>
          </a:stretch>
        </p:blipFill>
        <p:spPr>
          <a:xfrm>
            <a:off x="260684" y="1779116"/>
            <a:ext cx="8155346" cy="3596313"/>
          </a:xfrm>
          <a:prstGeom prst="rect">
            <a:avLst/>
          </a:prstGeom>
        </p:spPr>
      </p:pic>
      <p:sp>
        <p:nvSpPr>
          <p:cNvPr id="40" name="Rectangle: Rounded Corners 39">
            <a:extLst>
              <a:ext uri="{FF2B5EF4-FFF2-40B4-BE49-F238E27FC236}">
                <a16:creationId xmlns:a16="http://schemas.microsoft.com/office/drawing/2014/main" id="{61A5EB5F-7D2F-44C0-9073-723889DA7537}"/>
              </a:ext>
            </a:extLst>
          </p:cNvPr>
          <p:cNvSpPr/>
          <p:nvPr/>
        </p:nvSpPr>
        <p:spPr>
          <a:xfrm>
            <a:off x="8416030" y="1482571"/>
            <a:ext cx="3648722" cy="4731798"/>
          </a:xfrm>
          <a:prstGeom prst="roundRect">
            <a:avLst>
              <a:gd name="adj" fmla="val 27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dirty="0">
                <a:effectLst/>
                <a:latin typeface="Calibri" panose="020F0502020204030204" pitchFamily="34" charset="0"/>
                <a:ea typeface="Calibri" panose="020F0502020204030204" pitchFamily="34" charset="0"/>
              </a:rPr>
              <a:t>oneM2M device triggering enables an IoT device to “sleep” for long periods of time when not in use, and intelligently “wake up” when applications need to interact with th</a:t>
            </a:r>
            <a:r>
              <a:rPr lang="en-US" dirty="0">
                <a:latin typeface="Calibri" panose="020F0502020204030204" pitchFamily="34" charset="0"/>
                <a:ea typeface="Calibri" panose="020F0502020204030204" pitchFamily="34" charset="0"/>
              </a:rPr>
              <a:t>e device</a:t>
            </a:r>
            <a:r>
              <a:rPr lang="en-US" sz="1800" dirty="0">
                <a:effectLst/>
                <a:latin typeface="Calibri" panose="020F0502020204030204" pitchFamily="34" charset="0"/>
                <a:ea typeface="Calibri" panose="020F0502020204030204" pitchFamily="34" charset="0"/>
              </a:rPr>
              <a:t>.</a:t>
            </a:r>
          </a:p>
          <a:p>
            <a:endParaRPr lang="en-US" dirty="0">
              <a:latin typeface="Calibri" panose="020F0502020204030204" pitchFamily="34" charset="0"/>
              <a:cs typeface="Poppins Medium" panose="00000600000000000000" pitchFamily="2" charset="0"/>
            </a:endParaRPr>
          </a:p>
          <a:p>
            <a:r>
              <a:rPr lang="en-US" dirty="0">
                <a:latin typeface="Calibri" panose="020F0502020204030204" pitchFamily="34" charset="0"/>
                <a:cs typeface="Poppins Medium" panose="00000600000000000000" pitchFamily="2" charset="0"/>
              </a:rPr>
              <a:t>oneM2M triggers devices in an on-demand fashion via control plane of underlying communication network (e.g., 3GPP).</a:t>
            </a:r>
          </a:p>
          <a:p>
            <a:endParaRPr lang="en-US" dirty="0">
              <a:latin typeface="Calibri" panose="020F0502020204030204" pitchFamily="34" charset="0"/>
              <a:cs typeface="Poppins Medium" panose="00000600000000000000" pitchFamily="2" charset="0"/>
            </a:endParaRPr>
          </a:p>
          <a:p>
            <a:r>
              <a:rPr lang="en-US" dirty="0">
                <a:latin typeface="Calibri" panose="020F0502020204030204" pitchFamily="34" charset="0"/>
                <a:cs typeface="Poppins Medium" panose="00000600000000000000" pitchFamily="2" charset="0"/>
              </a:rPr>
              <a:t>When device receives the trigger, it fully powers-up, re-connects to the oneM2M service layer and receives application messages. </a:t>
            </a:r>
          </a:p>
        </p:txBody>
      </p:sp>
    </p:spTree>
    <p:extLst>
      <p:ext uri="{BB962C8B-B14F-4D97-AF65-F5344CB8AC3E}">
        <p14:creationId xmlns:p14="http://schemas.microsoft.com/office/powerpoint/2010/main" val="370516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A2AF-529F-4CF9-8B3B-3C1353CF9643}"/>
              </a:ext>
            </a:extLst>
          </p:cNvPr>
          <p:cNvSpPr>
            <a:spLocks noGrp="1"/>
          </p:cNvSpPr>
          <p:nvPr>
            <p:ph type="title"/>
          </p:nvPr>
        </p:nvSpPr>
        <p:spPr/>
        <p:txBody>
          <a:bodyPr/>
          <a:lstStyle/>
          <a:p>
            <a:r>
              <a:rPr lang="en-US" dirty="0"/>
              <a:t>IoT Event Processing</a:t>
            </a:r>
          </a:p>
        </p:txBody>
      </p:sp>
      <p:sp>
        <p:nvSpPr>
          <p:cNvPr id="79" name="Rectangle: Rounded Corners 78">
            <a:extLst>
              <a:ext uri="{FF2B5EF4-FFF2-40B4-BE49-F238E27FC236}">
                <a16:creationId xmlns:a16="http://schemas.microsoft.com/office/drawing/2014/main" id="{C88FD442-DE7D-4751-A02A-C3A30307B9CB}"/>
              </a:ext>
            </a:extLst>
          </p:cNvPr>
          <p:cNvSpPr/>
          <p:nvPr/>
        </p:nvSpPr>
        <p:spPr>
          <a:xfrm>
            <a:off x="8416030" y="1482571"/>
            <a:ext cx="3648722" cy="4731798"/>
          </a:xfrm>
          <a:prstGeom prst="roundRect">
            <a:avLst>
              <a:gd name="adj" fmla="val 27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700" dirty="0">
                <a:latin typeface="Poppins Medium" panose="00000600000000000000" pitchFamily="2" charset="0"/>
                <a:cs typeface="Poppins Medium" panose="00000600000000000000" pitchFamily="2" charset="0"/>
              </a:rPr>
              <a:t>oneM2M supports offloading event detection and processing from devices and applications to the oneM2M service layer.</a:t>
            </a:r>
          </a:p>
          <a:p>
            <a:endParaRPr lang="en-US" sz="1700" dirty="0">
              <a:latin typeface="Poppins Medium" panose="00000600000000000000" pitchFamily="2" charset="0"/>
              <a:cs typeface="Poppins Medium" panose="00000600000000000000" pitchFamily="2" charset="0"/>
            </a:endParaRPr>
          </a:p>
          <a:p>
            <a:r>
              <a:rPr lang="en-US" sz="1700" dirty="0">
                <a:latin typeface="Poppins Medium" panose="00000600000000000000" pitchFamily="2" charset="0"/>
                <a:cs typeface="Poppins Medium" panose="00000600000000000000" pitchFamily="2" charset="0"/>
              </a:rPr>
              <a:t>E.g., checking if sensor readings have crossed a certain threshold and performing actions such as switching an actuator on/off.</a:t>
            </a:r>
          </a:p>
          <a:p>
            <a:endParaRPr lang="en-US" sz="1700" dirty="0">
              <a:latin typeface="Poppins Medium" panose="00000600000000000000" pitchFamily="2" charset="0"/>
              <a:cs typeface="Poppins Medium" panose="00000600000000000000" pitchFamily="2" charset="0"/>
            </a:endParaRPr>
          </a:p>
          <a:p>
            <a:r>
              <a:rPr lang="en-US" sz="1700" dirty="0">
                <a:latin typeface="Poppins Medium" panose="00000600000000000000" pitchFamily="2" charset="0"/>
                <a:cs typeface="Poppins Medium" panose="00000600000000000000" pitchFamily="2" charset="0"/>
              </a:rPr>
              <a:t>This offloading to the oneM2M service layer greatly reduces the amount of messaging and data exchanged in the system.</a:t>
            </a:r>
          </a:p>
        </p:txBody>
      </p:sp>
      <p:pic>
        <p:nvPicPr>
          <p:cNvPr id="4" name="Picture 3">
            <a:extLst>
              <a:ext uri="{FF2B5EF4-FFF2-40B4-BE49-F238E27FC236}">
                <a16:creationId xmlns:a16="http://schemas.microsoft.com/office/drawing/2014/main" id="{FC1FADB7-E0EC-443C-BEDD-73735400DA6C}"/>
              </a:ext>
            </a:extLst>
          </p:cNvPr>
          <p:cNvPicPr>
            <a:picLocks noChangeAspect="1"/>
          </p:cNvPicPr>
          <p:nvPr/>
        </p:nvPicPr>
        <p:blipFill>
          <a:blip r:embed="rId3"/>
          <a:stretch>
            <a:fillRect/>
          </a:stretch>
        </p:blipFill>
        <p:spPr>
          <a:xfrm>
            <a:off x="148008" y="1786637"/>
            <a:ext cx="8036987" cy="3879009"/>
          </a:xfrm>
          <a:prstGeom prst="rect">
            <a:avLst/>
          </a:prstGeom>
        </p:spPr>
      </p:pic>
    </p:spTree>
    <p:extLst>
      <p:ext uri="{BB962C8B-B14F-4D97-AF65-F5344CB8AC3E}">
        <p14:creationId xmlns:p14="http://schemas.microsoft.com/office/powerpoint/2010/main" val="259830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A2AF-529F-4CF9-8B3B-3C1353CF9643}"/>
              </a:ext>
            </a:extLst>
          </p:cNvPr>
          <p:cNvSpPr>
            <a:spLocks noGrp="1"/>
          </p:cNvSpPr>
          <p:nvPr>
            <p:ph type="title"/>
          </p:nvPr>
        </p:nvSpPr>
        <p:spPr>
          <a:xfrm>
            <a:off x="334696" y="0"/>
            <a:ext cx="9485579" cy="1173570"/>
          </a:xfrm>
        </p:spPr>
        <p:txBody>
          <a:bodyPr>
            <a:normAutofit/>
          </a:bodyPr>
          <a:lstStyle/>
          <a:p>
            <a:r>
              <a:rPr lang="en-US" dirty="0"/>
              <a:t>IoT Scheduling and Throttling</a:t>
            </a:r>
          </a:p>
        </p:txBody>
      </p:sp>
      <p:pic>
        <p:nvPicPr>
          <p:cNvPr id="4" name="Picture 3">
            <a:extLst>
              <a:ext uri="{FF2B5EF4-FFF2-40B4-BE49-F238E27FC236}">
                <a16:creationId xmlns:a16="http://schemas.microsoft.com/office/drawing/2014/main" id="{A8F7073C-B0D7-419D-A4AB-980A68AF0C18}"/>
              </a:ext>
            </a:extLst>
          </p:cNvPr>
          <p:cNvPicPr>
            <a:picLocks noChangeAspect="1"/>
          </p:cNvPicPr>
          <p:nvPr/>
        </p:nvPicPr>
        <p:blipFill>
          <a:blip r:embed="rId3"/>
          <a:stretch>
            <a:fillRect/>
          </a:stretch>
        </p:blipFill>
        <p:spPr>
          <a:xfrm>
            <a:off x="114071" y="1742018"/>
            <a:ext cx="8262073" cy="4162424"/>
          </a:xfrm>
          <a:prstGeom prst="rect">
            <a:avLst/>
          </a:prstGeom>
        </p:spPr>
      </p:pic>
      <p:sp>
        <p:nvSpPr>
          <p:cNvPr id="157" name="Rectangle: Rounded Corners 156">
            <a:extLst>
              <a:ext uri="{FF2B5EF4-FFF2-40B4-BE49-F238E27FC236}">
                <a16:creationId xmlns:a16="http://schemas.microsoft.com/office/drawing/2014/main" id="{E7671A9A-E257-4987-827D-707689A57818}"/>
              </a:ext>
            </a:extLst>
          </p:cNvPr>
          <p:cNvSpPr/>
          <p:nvPr/>
        </p:nvSpPr>
        <p:spPr>
          <a:xfrm>
            <a:off x="8416030" y="1482571"/>
            <a:ext cx="3648722" cy="4731798"/>
          </a:xfrm>
          <a:prstGeom prst="roundRect">
            <a:avLst>
              <a:gd name="adj" fmla="val 27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latin typeface="Poppins Medium" panose="00000600000000000000" pitchFamily="2" charset="0"/>
                <a:cs typeface="Poppins Medium" panose="00000600000000000000" pitchFamily="2" charset="0"/>
              </a:rPr>
              <a:t>By managing peak demands on communication networks, network operators can optimize the amount of network equipment (e.g., switches, routers, servers, cell towers and base stations) required to meet their customer demands. This can significantly reduce the energy consumption and carbon footprints of their networks.</a:t>
            </a:r>
          </a:p>
          <a:p>
            <a:endParaRPr lang="en-US" sz="1600" dirty="0">
              <a:latin typeface="Poppins Medium" panose="00000600000000000000" pitchFamily="2" charset="0"/>
              <a:cs typeface="Poppins Medium" panose="00000600000000000000" pitchFamily="2" charset="0"/>
            </a:endParaRPr>
          </a:p>
          <a:p>
            <a:r>
              <a:rPr lang="en-US" sz="1600" dirty="0">
                <a:latin typeface="Poppins Medium" panose="00000600000000000000" pitchFamily="2" charset="0"/>
                <a:cs typeface="Poppins Medium" panose="00000600000000000000" pitchFamily="2" charset="0"/>
              </a:rPr>
              <a:t>oneM2M supports several scheduling and throttling features to help network operators minimize the peak demand on their communication networks.</a:t>
            </a:r>
          </a:p>
        </p:txBody>
      </p:sp>
    </p:spTree>
    <p:extLst>
      <p:ext uri="{BB962C8B-B14F-4D97-AF65-F5344CB8AC3E}">
        <p14:creationId xmlns:p14="http://schemas.microsoft.com/office/powerpoint/2010/main" val="2452616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A2AF-529F-4CF9-8B3B-3C1353CF9643}"/>
              </a:ext>
            </a:extLst>
          </p:cNvPr>
          <p:cNvSpPr>
            <a:spLocks noGrp="1"/>
          </p:cNvSpPr>
          <p:nvPr>
            <p:ph type="title"/>
          </p:nvPr>
        </p:nvSpPr>
        <p:spPr>
          <a:xfrm>
            <a:off x="334696" y="0"/>
            <a:ext cx="10299437" cy="1173570"/>
          </a:xfrm>
        </p:spPr>
        <p:txBody>
          <a:bodyPr>
            <a:normAutofit fontScale="90000"/>
          </a:bodyPr>
          <a:lstStyle/>
          <a:p>
            <a:r>
              <a:rPr lang="en-US" dirty="0"/>
              <a:t>IoT Time Synchronization &amp; Compensation</a:t>
            </a:r>
          </a:p>
        </p:txBody>
      </p:sp>
      <p:sp>
        <p:nvSpPr>
          <p:cNvPr id="31" name="Rectangle: Rounded Corners 30">
            <a:extLst>
              <a:ext uri="{FF2B5EF4-FFF2-40B4-BE49-F238E27FC236}">
                <a16:creationId xmlns:a16="http://schemas.microsoft.com/office/drawing/2014/main" id="{FC979EB9-371D-4D29-9274-F5F3672ABD02}"/>
              </a:ext>
            </a:extLst>
          </p:cNvPr>
          <p:cNvSpPr/>
          <p:nvPr/>
        </p:nvSpPr>
        <p:spPr>
          <a:xfrm>
            <a:off x="8416030" y="1482571"/>
            <a:ext cx="3648722" cy="4731798"/>
          </a:xfrm>
          <a:prstGeom prst="roundRect">
            <a:avLst>
              <a:gd name="adj" fmla="val 27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latin typeface="Poppins Medium" panose="00000600000000000000" pitchFamily="2" charset="0"/>
                <a:cs typeface="Poppins Medium" panose="00000600000000000000" pitchFamily="2" charset="0"/>
              </a:rPr>
              <a:t>Many resource constrained devices lack the capability to keep their local time synchronized with other devices in the network using traditional technologies such as GPS and Network Time Protocol (NTP).</a:t>
            </a:r>
          </a:p>
          <a:p>
            <a:endParaRPr lang="en-US" sz="1600" dirty="0">
              <a:latin typeface="Poppins Medium" panose="00000600000000000000" pitchFamily="2" charset="0"/>
              <a:cs typeface="Poppins Medium" panose="00000600000000000000" pitchFamily="2" charset="0"/>
            </a:endParaRPr>
          </a:p>
          <a:p>
            <a:r>
              <a:rPr lang="en-US" sz="1600" dirty="0">
                <a:latin typeface="Poppins Medium" panose="00000600000000000000" pitchFamily="2" charset="0"/>
                <a:cs typeface="Poppins Medium" panose="00000600000000000000" pitchFamily="2" charset="0"/>
              </a:rPr>
              <a:t>oneM2M supports low-overhead time synchronization capabilities for IoT devices.</a:t>
            </a:r>
          </a:p>
          <a:p>
            <a:endParaRPr lang="en-US" sz="1600" dirty="0">
              <a:latin typeface="Poppins Medium" panose="00000600000000000000" pitchFamily="2" charset="0"/>
              <a:cs typeface="Poppins Medium" panose="00000600000000000000" pitchFamily="2" charset="0"/>
            </a:endParaRPr>
          </a:p>
          <a:p>
            <a:r>
              <a:rPr lang="en-US" sz="1600" dirty="0">
                <a:latin typeface="Poppins Medium" panose="00000600000000000000" pitchFamily="2" charset="0"/>
                <a:cs typeface="Poppins Medium" panose="00000600000000000000" pitchFamily="2" charset="0"/>
              </a:rPr>
              <a:t>E.g., when messages containing timestamp information are received from devices, the oneM2M service layer can adjust the timestamps to compensate for any detected time offsets.</a:t>
            </a:r>
          </a:p>
        </p:txBody>
      </p:sp>
      <p:pic>
        <p:nvPicPr>
          <p:cNvPr id="3" name="Picture 2">
            <a:extLst>
              <a:ext uri="{FF2B5EF4-FFF2-40B4-BE49-F238E27FC236}">
                <a16:creationId xmlns:a16="http://schemas.microsoft.com/office/drawing/2014/main" id="{D2E16A9E-2573-428A-95FE-201B97D9CAAC}"/>
              </a:ext>
            </a:extLst>
          </p:cNvPr>
          <p:cNvPicPr>
            <a:picLocks noChangeAspect="1"/>
          </p:cNvPicPr>
          <p:nvPr/>
        </p:nvPicPr>
        <p:blipFill>
          <a:blip r:embed="rId3"/>
          <a:stretch>
            <a:fillRect/>
          </a:stretch>
        </p:blipFill>
        <p:spPr>
          <a:xfrm>
            <a:off x="127248" y="1977308"/>
            <a:ext cx="8161506" cy="3528471"/>
          </a:xfrm>
          <a:prstGeom prst="rect">
            <a:avLst/>
          </a:prstGeom>
        </p:spPr>
      </p:pic>
    </p:spTree>
    <p:extLst>
      <p:ext uri="{BB962C8B-B14F-4D97-AF65-F5344CB8AC3E}">
        <p14:creationId xmlns:p14="http://schemas.microsoft.com/office/powerpoint/2010/main" val="1371370750"/>
      </p:ext>
    </p:extLst>
  </p:cSld>
  <p:clrMapOvr>
    <a:masterClrMapping/>
  </p:clrMapOvr>
</p:sld>
</file>

<file path=ppt/theme/theme1.xml><?xml version="1.0" encoding="utf-8"?>
<a:theme xmlns:a="http://schemas.openxmlformats.org/drawingml/2006/main" name="Office Theme">
  <a:themeElements>
    <a:clrScheme name="ETSI">
      <a:dk1>
        <a:srgbClr val="050D14"/>
      </a:dk1>
      <a:lt1>
        <a:srgbClr val="FFFFFF"/>
      </a:lt1>
      <a:dk2>
        <a:srgbClr val="0072AC"/>
      </a:dk2>
      <a:lt2>
        <a:srgbClr val="E5DF92"/>
      </a:lt2>
      <a:accent1>
        <a:srgbClr val="014176"/>
      </a:accent1>
      <a:accent2>
        <a:srgbClr val="9EC5DE"/>
      </a:accent2>
      <a:accent3>
        <a:srgbClr val="5E686A"/>
      </a:accent3>
      <a:accent4>
        <a:srgbClr val="DF552E"/>
      </a:accent4>
      <a:accent5>
        <a:srgbClr val="84BE42"/>
      </a:accent5>
      <a:accent6>
        <a:srgbClr val="7F4F8E"/>
      </a:accent6>
      <a:hlink>
        <a:srgbClr val="002B78"/>
      </a:hlink>
      <a:folHlink>
        <a:srgbClr val="9CC8F4"/>
      </a:folHlink>
    </a:clrScheme>
    <a:fontScheme name="ETSI">
      <a:majorFont>
        <a:latin typeface="Poppins SemiBold"/>
        <a:ea typeface=""/>
        <a:cs typeface=""/>
      </a:majorFont>
      <a:minorFont>
        <a:latin typeface="Poppi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38100">
          <a:solidFill>
            <a:schemeClr val="accent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B8C6C41-CECD-4CFE-B97C-56D3F1DF48A2}" vid="{4E6FB48F-FDCA-417C-9948-AC43EEDD0401}"/>
    </a:ext>
  </a:extLst>
</a:theme>
</file>

<file path=ppt/theme/theme2.xml><?xml version="1.0" encoding="utf-8"?>
<a:theme xmlns:a="http://schemas.openxmlformats.org/drawingml/2006/main" name="1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7622289576114388257C19CA0ED7EB" ma:contentTypeVersion="10" ma:contentTypeDescription="Create a new document." ma:contentTypeScope="" ma:versionID="1d5a0bae04155eb0f623db055b180ccc">
  <xsd:schema xmlns:xsd="http://www.w3.org/2001/XMLSchema" xmlns:xs="http://www.w3.org/2001/XMLSchema" xmlns:p="http://schemas.microsoft.com/office/2006/metadata/properties" xmlns:ns2="eaa00c51-5de4-4083-83f6-5ac443f59e60" targetNamespace="http://schemas.microsoft.com/office/2006/metadata/properties" ma:root="true" ma:fieldsID="831057e2cdbbf7258093f05eef83c3c3" ns2:_="">
    <xsd:import namespace="eaa00c51-5de4-4083-83f6-5ac443f59e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00c51-5de4-4083-83f6-5ac443f59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E8EC61-699B-446E-8F71-6D2687B0B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00c51-5de4-4083-83f6-5ac443f59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F71D36-FDAB-4D58-A943-D07029EB6794}">
  <ds:schemaRefs>
    <ds:schemaRef ds:uri="http://schemas.microsoft.com/sharepoint/v3/contenttype/forms"/>
  </ds:schemaRefs>
</ds:datastoreItem>
</file>

<file path=customXml/itemProps3.xml><?xml version="1.0" encoding="utf-8"?>
<ds:datastoreItem xmlns:ds="http://schemas.openxmlformats.org/officeDocument/2006/customXml" ds:itemID="{5B946D4D-37D1-44CF-B2F8-0A6E13D7D5D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ETSI Presentation Template - Short Version 2022</Template>
  <TotalTime>1430</TotalTime>
  <Words>2960</Words>
  <Application>Microsoft Office PowerPoint</Application>
  <PresentationFormat>Widescreen</PresentationFormat>
  <Paragraphs>200</Paragraphs>
  <Slides>13</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Calibri</vt:lpstr>
      <vt:lpstr>Courier New</vt:lpstr>
      <vt:lpstr>Poppins Medium</vt:lpstr>
      <vt:lpstr>Poppins SemiBold</vt:lpstr>
      <vt:lpstr>Verdana</vt:lpstr>
      <vt:lpstr>Wingdings</vt:lpstr>
      <vt:lpstr>Myriad Pro</vt:lpstr>
      <vt:lpstr>Myriad Pro Light</vt:lpstr>
      <vt:lpstr>Arial</vt:lpstr>
      <vt:lpstr>Poppins</vt:lpstr>
      <vt:lpstr>Office Theme</vt:lpstr>
      <vt:lpstr>1_Office Theme</vt:lpstr>
      <vt:lpstr>IoT Done Sustainably Leveraging oneM2M</vt:lpstr>
      <vt:lpstr>The Importance of IoT </vt:lpstr>
      <vt:lpstr>oneM2M Sustainable IoT Features</vt:lpstr>
      <vt:lpstr>IoT Digital Twins</vt:lpstr>
      <vt:lpstr>IoT Message Profiles</vt:lpstr>
      <vt:lpstr>IoT Device Triggering</vt:lpstr>
      <vt:lpstr>IoT Event Processing</vt:lpstr>
      <vt:lpstr>IoT Scheduling and Throttling</vt:lpstr>
      <vt:lpstr>IoT Time Synchronization &amp; Compensation</vt:lpstr>
      <vt:lpstr>IoT Interworking</vt:lpstr>
      <vt:lpstr>IoT Group Management</vt:lpstr>
      <vt:lpstr>Takeaways </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or 2 lines</dc:title>
  <dc:subject>How to use the ETSI Branded Template</dc:subject>
  <dc:creator>Nathalie Kounakoff</dc:creator>
  <cp:keywords>ETSI; Template; Powerpoint; brand.</cp:keywords>
  <dc:description/>
  <cp:lastModifiedBy>Dale Seed</cp:lastModifiedBy>
  <cp:revision>32</cp:revision>
  <dcterms:created xsi:type="dcterms:W3CDTF">2022-06-30T06:47:45Z</dcterms:created>
  <dcterms:modified xsi:type="dcterms:W3CDTF">2022-10-11T12:32:21Z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0x0101006E7622289576114388257C19CA0ED7EB</vt:lpwstr>
  </property>
</Properties>
</file>