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509" r:id="rId2"/>
    <p:sldMasterId id="2147484513" r:id="rId3"/>
  </p:sldMasterIdLst>
  <p:notesMasterIdLst>
    <p:notesMasterId r:id="rId41"/>
  </p:notesMasterIdLst>
  <p:sldIdLst>
    <p:sldId id="273" r:id="rId4"/>
    <p:sldId id="386" r:id="rId5"/>
    <p:sldId id="387" r:id="rId6"/>
    <p:sldId id="406" r:id="rId7"/>
    <p:sldId id="407" r:id="rId8"/>
    <p:sldId id="412" r:id="rId9"/>
    <p:sldId id="388" r:id="rId10"/>
    <p:sldId id="394" r:id="rId11"/>
    <p:sldId id="389" r:id="rId12"/>
    <p:sldId id="397" r:id="rId13"/>
    <p:sldId id="410" r:id="rId14"/>
    <p:sldId id="396" r:id="rId15"/>
    <p:sldId id="385" r:id="rId16"/>
    <p:sldId id="408" r:id="rId17"/>
    <p:sldId id="390" r:id="rId18"/>
    <p:sldId id="391" r:id="rId19"/>
    <p:sldId id="392" r:id="rId20"/>
    <p:sldId id="395" r:id="rId21"/>
    <p:sldId id="405" r:id="rId22"/>
    <p:sldId id="343" r:id="rId23"/>
    <p:sldId id="341" r:id="rId24"/>
    <p:sldId id="411" r:id="rId25"/>
    <p:sldId id="350" r:id="rId26"/>
    <p:sldId id="346" r:id="rId27"/>
    <p:sldId id="348" r:id="rId28"/>
    <p:sldId id="351" r:id="rId29"/>
    <p:sldId id="347" r:id="rId30"/>
    <p:sldId id="352" r:id="rId31"/>
    <p:sldId id="353" r:id="rId32"/>
    <p:sldId id="359" r:id="rId33"/>
    <p:sldId id="358" r:id="rId34"/>
    <p:sldId id="360" r:id="rId35"/>
    <p:sldId id="357" r:id="rId36"/>
    <p:sldId id="361" r:id="rId37"/>
    <p:sldId id="354" r:id="rId38"/>
    <p:sldId id="365" r:id="rId39"/>
    <p:sldId id="378" r:id="rId40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7BB4"/>
    <a:srgbClr val="FF6600"/>
    <a:srgbClr val="7BEDF8"/>
    <a:srgbClr val="04617B"/>
    <a:srgbClr val="A6E3D1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4660"/>
  </p:normalViewPr>
  <p:slideViewPr>
    <p:cSldViewPr showGuides="1"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15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946" y="-96"/>
      </p:cViewPr>
      <p:guideLst>
        <p:guide orient="horz" pos="2854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1" tIns="45235" rIns="90471" bIns="45235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71" tIns="45235" rIns="90471" bIns="45235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71" tIns="45235" rIns="90471" bIns="45235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76812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4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2475"/>
            <a:ext cx="49371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915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030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Include for context, only take 10 seconds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12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2475"/>
            <a:ext cx="4937125" cy="3703638"/>
          </a:xfrm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562600" y="3657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6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02"/>
            <a:ext cx="9144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0715" b="-9085"/>
          <a:stretch>
            <a:fillRect/>
          </a:stretch>
        </p:blipFill>
        <p:spPr bwMode="auto">
          <a:xfrm>
            <a:off x="107950" y="6308725"/>
            <a:ext cx="8874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5" y="188642"/>
            <a:ext cx="6768752" cy="74994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128992" cy="3672408"/>
          </a:xfrm>
          <a:noFill/>
        </p:spPr>
        <p:txBody>
          <a:bodyPr wrap="none"/>
          <a:lstStyle>
            <a:lvl1pPr marL="0" marR="0" indent="0" algn="l" defTabSz="449263" rtl="0" eaLnBrk="0" fontAlgn="base" latinLnBrk="0" hangingPunct="0">
              <a:lnSpc>
                <a:spcPct val="98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lang="en-CA" sz="3200" smtClean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FC49-9E94-4657-A41A-380124553A05}" type="slidenum">
              <a:rPr lang="en-CA" altLang="de-DE"/>
              <a:pPr>
                <a:defRPr/>
              </a:pPr>
              <a:t>‹N°›</a:t>
            </a:fld>
            <a:r>
              <a:rPr lang="en-CA" altLang="de-DE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452321" y="793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HGI09999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396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81500" y="0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62600" y="3657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00"/>
            <a:ext cx="9144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0715" b="-9085"/>
          <a:stretch>
            <a:fillRect/>
          </a:stretch>
        </p:blipFill>
        <p:spPr bwMode="auto">
          <a:xfrm>
            <a:off x="107950" y="6308725"/>
            <a:ext cx="8874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74994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128992" cy="3672408"/>
          </a:xfrm>
          <a:noFill/>
        </p:spPr>
        <p:txBody>
          <a:bodyPr wrap="none"/>
          <a:lstStyle>
            <a:lvl1pPr marL="0" marR="0" indent="0" algn="l" defTabSz="449263" rtl="0" eaLnBrk="0" fontAlgn="base" latinLnBrk="0" hangingPunct="0">
              <a:lnSpc>
                <a:spcPct val="98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 lang="en-CA" sz="3200" smtClean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508C-291D-4E76-83FE-51769C911FF2}" type="slidenum">
              <a:rPr lang="en-CA" altLang="en-US"/>
              <a:pPr>
                <a:defRPr/>
              </a:pPr>
              <a:t>‹N°›</a:t>
            </a:fld>
            <a:r>
              <a:rPr lang="en-CA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48906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81500" y="0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62600" y="3657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CFC4-A8B9-4A79-91DF-9F88C568C927}" type="slidenum">
              <a:rPr lang="en-CA" altLang="en-US"/>
              <a:pPr>
                <a:defRPr/>
              </a:pPr>
              <a:t>‹N°›</a:t>
            </a:fld>
            <a:r>
              <a:rPr lang="en-CA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337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81500" y="0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62600" y="3657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 userDrawn="1"/>
        </p:nvSpPr>
        <p:spPr bwMode="auto">
          <a:xfrm>
            <a:off x="6372225" y="-1588"/>
            <a:ext cx="2447925" cy="334963"/>
          </a:xfrm>
          <a:prstGeom prst="rect">
            <a:avLst/>
          </a:prstGeom>
          <a:noFill/>
          <a:extLst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2000" b="1" smtClean="0">
                <a:solidFill>
                  <a:srgbClr val="FFFFFF"/>
                </a:solidFill>
                <a:ea typeface="SimSun" pitchFamily="2" charset="-122"/>
              </a:rPr>
              <a:t>DMS # HG1234</a:t>
            </a:r>
            <a:endParaRPr lang="en-US" altLang="en-US" sz="2000" b="1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F0F3-9433-4D28-8AD7-C0C5C3A8E4A1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8265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381500" y="0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562600" y="3657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372225" y="-1588"/>
            <a:ext cx="2447925" cy="334963"/>
          </a:xfrm>
          <a:prstGeom prst="rect">
            <a:avLst/>
          </a:prstGeom>
          <a:noFill/>
          <a:extLst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2000" b="1" smtClean="0">
                <a:solidFill>
                  <a:srgbClr val="FFFFFF"/>
                </a:solidFill>
                <a:ea typeface="SimSun" pitchFamily="2" charset="-122"/>
              </a:rPr>
              <a:t>DMS # HG1234</a:t>
            </a:r>
            <a:endParaRPr lang="en-US" altLang="en-US" sz="2000" b="1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435280" cy="866775"/>
          </a:xfrm>
        </p:spPr>
        <p:txBody>
          <a:bodyPr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lang="en-CA" sz="4000" b="1">
                <a:solidFill>
                  <a:srgbClr val="0461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D45C-A5ED-45F6-939A-AFF519206A8D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1123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381500" y="0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562600" y="3657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6372225" y="-1588"/>
            <a:ext cx="2447925" cy="334963"/>
          </a:xfrm>
          <a:prstGeom prst="rect">
            <a:avLst/>
          </a:prstGeom>
          <a:noFill/>
          <a:extLst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2000" b="1" smtClean="0">
                <a:solidFill>
                  <a:srgbClr val="FFFFFF"/>
                </a:solidFill>
                <a:ea typeface="SimSun" pitchFamily="2" charset="-122"/>
              </a:rPr>
              <a:t>DMS # HG1234</a:t>
            </a:r>
            <a:endParaRPr lang="en-US" altLang="en-US" sz="2000" b="1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579296" cy="866775"/>
          </a:xfrm>
        </p:spPr>
        <p:txBody>
          <a:bodyPr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lang="en-CA" sz="4000" b="1">
                <a:solidFill>
                  <a:srgbClr val="0461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8683-2D25-4FD1-BF51-A588ECA5C411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3660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4381500" y="0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562600" y="3657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372225" y="-1588"/>
            <a:ext cx="2447925" cy="334963"/>
          </a:xfrm>
          <a:prstGeom prst="rect">
            <a:avLst/>
          </a:prstGeom>
          <a:noFill/>
          <a:extLst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2000" b="1" smtClean="0">
                <a:solidFill>
                  <a:srgbClr val="FFFFFF"/>
                </a:solidFill>
                <a:ea typeface="SimSun" pitchFamily="2" charset="-122"/>
              </a:rPr>
              <a:t>DMS # HG1234</a:t>
            </a:r>
            <a:endParaRPr lang="en-US" altLang="en-US" sz="2000" b="1" smtClean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5EDF-6306-40DA-8317-E7082F0DFED3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8997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81500" y="2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62600" y="3657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7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B8B-5BD1-4889-9D26-426F9B75F718}" type="slidenum">
              <a:rPr lang="en-CA" altLang="de-DE"/>
              <a:pPr>
                <a:defRPr/>
              </a:pPr>
              <a:t>‹N°›</a:t>
            </a:fld>
            <a:r>
              <a:rPr lang="en-CA" altLang="de-DE"/>
              <a:t> 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452321" y="793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HGI09999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81500" y="2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62600" y="3657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7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E2AE-3E9C-40AF-B6F3-092B90FA981F}" type="slidenum">
              <a:rPr lang="en-CA" altLang="de-DE"/>
              <a:pPr>
                <a:defRPr/>
              </a:pPr>
              <a:t>‹N°›</a:t>
            </a:fld>
            <a:endParaRPr lang="en-CA" altLang="de-DE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52321" y="793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HGI09999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0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381500" y="2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562600" y="3657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8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7"/>
            <a:ext cx="8435280" cy="866775"/>
          </a:xfrm>
        </p:spPr>
        <p:txBody>
          <a:bodyPr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lang="en-CA" sz="4000" b="1">
                <a:solidFill>
                  <a:srgbClr val="0461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600202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040B-FD5F-4FFE-8E9F-C6B3290AEC2D}" type="slidenum">
              <a:rPr lang="en-CA" altLang="de-DE"/>
              <a:pPr>
                <a:defRPr/>
              </a:pPr>
              <a:t>‹N°›</a:t>
            </a:fld>
            <a:endParaRPr lang="en-CA" altLang="de-DE"/>
          </a:p>
        </p:txBody>
      </p:sp>
    </p:spTree>
    <p:extLst>
      <p:ext uri="{BB962C8B-B14F-4D97-AF65-F5344CB8AC3E}">
        <p14:creationId xmlns:p14="http://schemas.microsoft.com/office/powerpoint/2010/main" val="346191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381500" y="2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562600" y="3657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6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7"/>
            <a:ext cx="8579296" cy="866775"/>
          </a:xfrm>
        </p:spPr>
        <p:txBody>
          <a:bodyPr/>
          <a:lstStyle>
            <a:lvl1pPr algn="l" defTabSz="449263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lang="en-CA" sz="4000" b="1">
                <a:solidFill>
                  <a:srgbClr val="0461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171C-8EBB-4CE0-BCFC-13B7859D96D1}" type="slidenum">
              <a:rPr lang="en-CA" altLang="de-DE"/>
              <a:pPr>
                <a:defRPr/>
              </a:pPr>
              <a:t>‹N°›</a:t>
            </a:fld>
            <a:endParaRPr lang="en-CA" altLang="de-DE"/>
          </a:p>
        </p:txBody>
      </p:sp>
      <p:sp>
        <p:nvSpPr>
          <p:cNvPr id="9" name="TextBox 8"/>
          <p:cNvSpPr txBox="1"/>
          <p:nvPr userDrawn="1"/>
        </p:nvSpPr>
        <p:spPr>
          <a:xfrm>
            <a:off x="7452321" y="793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HGI09999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9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4381500" y="2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562600" y="3657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5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60D2-C435-4DC9-A865-329CA845548C}" type="slidenum">
              <a:rPr lang="en-CA" altLang="de-DE"/>
              <a:pPr>
                <a:defRPr/>
              </a:pPr>
              <a:t>‹N°›</a:t>
            </a:fld>
            <a:endParaRPr lang="en-CA" altLang="de-DE"/>
          </a:p>
        </p:txBody>
      </p:sp>
      <p:sp>
        <p:nvSpPr>
          <p:cNvPr id="8" name="TextBox 7"/>
          <p:cNvSpPr txBox="1"/>
          <p:nvPr userDrawn="1"/>
        </p:nvSpPr>
        <p:spPr>
          <a:xfrm>
            <a:off x="7452321" y="793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HGI09999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5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41E80F59-819E-4528-A494-C44A85773C4B}" type="slidenum">
              <a:rPr lang="en-US" altLang="ja-JP">
                <a:latin typeface="Calibri"/>
              </a:rPr>
              <a:pPr defTabSz="914400">
                <a:buClrTx/>
                <a:buSzTx/>
                <a:buFontTx/>
                <a:buNone/>
                <a:defRPr/>
              </a:pPr>
              <a:t>‹N°›</a:t>
            </a:fld>
            <a:endParaRPr lang="en-US" altLang="ja-JP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30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2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80DACDC1-0F7D-495F-ADCA-DB87F34C643D}" type="slidenum">
              <a:rPr lang="en-US" altLang="ja-JP">
                <a:latin typeface="Calibri"/>
              </a:rPr>
              <a:pPr defTabSz="914400">
                <a:buClrTx/>
                <a:buSzTx/>
                <a:buFontTx/>
                <a:buNone/>
                <a:defRPr/>
              </a:pPr>
              <a:t>‹N°›</a:t>
            </a:fld>
            <a:endParaRPr lang="en-US" altLang="ja-JP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72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4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6227"/>
            <a:ext cx="64182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title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196975"/>
            <a:ext cx="83629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53352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outline text format</a:t>
            </a:r>
          </a:p>
          <a:p>
            <a:pPr lvl="1"/>
            <a:r>
              <a:rPr lang="en-GB" altLang="de-DE" smtClean="0"/>
              <a:t>Second Outline Level</a:t>
            </a:r>
          </a:p>
          <a:p>
            <a:pPr lvl="2"/>
            <a:r>
              <a:rPr lang="en-GB" altLang="de-DE" smtClean="0"/>
              <a:t>Third Outline Level</a:t>
            </a:r>
          </a:p>
          <a:p>
            <a:pPr lvl="3"/>
            <a:r>
              <a:rPr lang="en-GB" altLang="de-DE" smtClean="0"/>
              <a:t>Fourth Outline Level</a:t>
            </a:r>
          </a:p>
          <a:p>
            <a:pPr lvl="4"/>
            <a:r>
              <a:rPr lang="en-GB" altLang="de-DE" smtClean="0"/>
              <a:t>Fifth Outline Level</a:t>
            </a:r>
          </a:p>
          <a:p>
            <a:pPr lvl="4"/>
            <a:r>
              <a:rPr lang="en-GB" altLang="de-DE" smtClean="0"/>
              <a:t>Sixth Outline Level</a:t>
            </a:r>
          </a:p>
          <a:p>
            <a:pPr lvl="4"/>
            <a:r>
              <a:rPr lang="en-GB" altLang="de-DE" smtClean="0"/>
              <a:t>Seventh Outline Level</a:t>
            </a:r>
          </a:p>
          <a:p>
            <a:pPr lvl="4"/>
            <a:r>
              <a:rPr lang="en-GB" altLang="de-DE" smtClean="0"/>
              <a:t>Eighth Outline Level</a:t>
            </a:r>
          </a:p>
          <a:p>
            <a:pPr lvl="4"/>
            <a:r>
              <a:rPr lang="en-GB" altLang="de-DE" smtClean="0"/>
              <a:t>Ninth Outline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885114" y="6416677"/>
            <a:ext cx="79692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Times New Roman" charset="0"/>
              <a:buNone/>
              <a:defRPr sz="2000" b="1">
                <a:solidFill>
                  <a:srgbClr val="04617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B9E0C4-BB53-42E6-BF81-C032395A52E8}" type="slidenum">
              <a:rPr lang="en-CA" altLang="de-DE"/>
              <a:pPr>
                <a:defRPr/>
              </a:pPr>
              <a:t>‹N°›</a:t>
            </a:fld>
            <a:r>
              <a:rPr lang="en-CA" altLang="de-DE"/>
              <a:t> </a:t>
            </a: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5562600" y="3657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de-DE">
              <a:cs typeface="Arial" pitchFamily="34" charset="0"/>
            </a:endParaRPr>
          </a:p>
        </p:txBody>
      </p:sp>
      <p:sp>
        <p:nvSpPr>
          <p:cNvPr id="1031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372226" y="-1588"/>
            <a:ext cx="2447925" cy="334963"/>
          </a:xfrm>
          <a:prstGeom prst="rect">
            <a:avLst/>
          </a:prstGeom>
          <a:noFill/>
          <a:extLst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buFont typeface="Times New Roman" charset="0"/>
              <a:buNone/>
              <a:defRPr/>
            </a:pPr>
            <a:r>
              <a:rPr lang="en-US" altLang="zh-CN" sz="2000" b="1" dirty="0" smtClean="0">
                <a:ea typeface="宋体" charset="-122"/>
              </a:rPr>
              <a:t>DMS # </a:t>
            </a:r>
            <a:r>
              <a:rPr lang="de-DE" altLang="de-DE" sz="2000" dirty="0" smtClean="0"/>
              <a:t>       </a:t>
            </a:r>
            <a:endParaRPr lang="en-US" altLang="de-DE" sz="2000" b="1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52321" y="793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HGI09999</a:t>
            </a:r>
            <a:endParaRPr lang="de-DE" sz="24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4617B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4617B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rgbClr val="04617B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think-cell Slide" r:id="rId10" imgW="38100" imgH="38100" progId="TCLayout.ActiveDocument.1">
                  <p:embed/>
                </p:oleObj>
              </mc:Choice>
              <mc:Fallback>
                <p:oleObj name="think-cell Slide" r:id="rId10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AutoShape 2"/>
          <p:cNvSpPr>
            <a:spLocks noChangeArrowheads="1"/>
          </p:cNvSpPr>
          <p:nvPr/>
        </p:nvSpPr>
        <p:spPr bwMode="auto">
          <a:xfrm>
            <a:off x="4381500" y="0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362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3629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53352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6416675"/>
            <a:ext cx="79692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2000" b="1">
                <a:solidFill>
                  <a:srgbClr val="0461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1C79826-083D-4BE8-A992-D7DE0AEA5476}" type="slidenum">
              <a:rPr lang="en-CA" altLang="en-US"/>
              <a:pPr>
                <a:defRPr/>
              </a:pPr>
              <a:t>‹N°›</a:t>
            </a:fld>
            <a:r>
              <a:rPr lang="en-CA" altLang="en-US"/>
              <a:t> </a:t>
            </a: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5562600" y="3657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alt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AutoShape 11" descr="http://www.homegatewayinitiative.org/img/logo.jpg"/>
          <p:cNvSpPr>
            <a:spLocks noChangeAspect="1" noChangeArrowheads="1"/>
          </p:cNvSpPr>
          <p:nvPr userDrawn="1"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4" name="Picture 2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24613"/>
            <a:ext cx="1111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0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4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4617B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>
          <a:solidFill>
            <a:srgbClr val="04617B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4617B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4617B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4617B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www.homegatewayinitiative.org/MEMBER/HGIRepository/Meetings/3Q2013/SH_HGI02314R01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megatewayinitiative.org/MEMBER/HGIRepository/Meetings/1Q2015/SH_HGI02593.pdf" TargetMode="External"/><Relationship Id="rId5" Type="http://schemas.openxmlformats.org/officeDocument/2006/relationships/hyperlink" Target="http://www.homegatewayinitiative.org/MEMBER/HGIRepository/Meetings/1Q2015/SH_HGI02029R32.docx" TargetMode="External"/><Relationship Id="rId4" Type="http://schemas.openxmlformats.org/officeDocument/2006/relationships/hyperlink" Target="http://www.homegatewayinitiative.org/MEMBER/HGIRepository/Meetings/1Q2015/S_HGI02362R05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tags" Target="../tags/tag2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emf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568183" cy="749300"/>
          </a:xfrm>
        </p:spPr>
        <p:txBody>
          <a:bodyPr/>
          <a:lstStyle/>
          <a:p>
            <a:r>
              <a:rPr lang="en-CA" altLang="de-DE" sz="2800" dirty="0" smtClean="0">
                <a:solidFill>
                  <a:srgbClr val="F2F2F2"/>
                </a:solidFill>
              </a:rPr>
              <a:t>HGI Proposal for OneM2M </a:t>
            </a:r>
            <a:br>
              <a:rPr lang="en-CA" altLang="de-DE" sz="2800" dirty="0" smtClean="0">
                <a:solidFill>
                  <a:srgbClr val="F2F2F2"/>
                </a:solidFill>
              </a:rPr>
            </a:br>
            <a:r>
              <a:rPr lang="en-CA" altLang="de-DE" sz="2800" dirty="0" smtClean="0">
                <a:solidFill>
                  <a:srgbClr val="F2F2F2"/>
                </a:solidFill>
              </a:rPr>
              <a:t>re: WI-0017 </a:t>
            </a:r>
            <a:r>
              <a:rPr lang="en-CA" altLang="de-DE" sz="2000" dirty="0">
                <a:solidFill>
                  <a:srgbClr val="F2F2F2"/>
                </a:solidFill>
              </a:rPr>
              <a:t>(</a:t>
            </a:r>
            <a:r>
              <a:rPr lang="en-CA" altLang="de-DE" sz="2000" dirty="0" smtClean="0">
                <a:solidFill>
                  <a:srgbClr val="F2F2F2"/>
                </a:solidFill>
              </a:rPr>
              <a:t>v2.0.0)</a:t>
            </a:r>
            <a:r>
              <a:rPr lang="en-CA" altLang="de-DE" sz="2800" dirty="0">
                <a:solidFill>
                  <a:srgbClr val="F2F2F2"/>
                </a:solidFill>
              </a:rPr>
              <a:t> </a:t>
            </a:r>
            <a:r>
              <a:rPr lang="en-CA" altLang="de-DE" sz="2800" dirty="0" smtClean="0">
                <a:solidFill>
                  <a:srgbClr val="F2F2F2"/>
                </a:solidFill>
              </a:rPr>
              <a:t>“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Home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Domain Abstraction Information 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Model"</a:t>
            </a:r>
            <a:endParaRPr lang="en-CA" altLang="de-DE" sz="2800" dirty="0" smtClean="0">
              <a:solidFill>
                <a:srgbClr val="F2F2F2"/>
              </a:solidFill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type="subTitle" idx="1"/>
          </p:nvPr>
        </p:nvSpPr>
        <p:spPr>
          <a:xfrm>
            <a:off x="468313" y="2060848"/>
            <a:ext cx="7344047" cy="2435409"/>
          </a:xfrm>
        </p:spPr>
        <p:txBody>
          <a:bodyPr wrap="square">
            <a:noAutofit/>
          </a:bodyPr>
          <a:lstStyle/>
          <a:p>
            <a:pPr>
              <a:buFont typeface="Arial" pitchFamily="34" charset="0"/>
              <a:buNone/>
            </a:pPr>
            <a:r>
              <a:rPr altLang="de-DE" sz="2400" dirty="0">
                <a:solidFill>
                  <a:srgbClr val="F2F2F2"/>
                </a:solidFill>
              </a:rPr>
              <a:t>Date: </a:t>
            </a:r>
            <a:r>
              <a:rPr altLang="de-DE" sz="2400" dirty="0" smtClean="0">
                <a:solidFill>
                  <a:srgbClr val="F2F2F2"/>
                </a:solidFill>
              </a:rPr>
              <a:t>2015-03-20</a:t>
            </a:r>
            <a:r>
              <a:rPr altLang="de-DE" sz="2400" dirty="0">
                <a:solidFill>
                  <a:srgbClr val="F2F2F2"/>
                </a:solidFill>
              </a:rPr>
              <a:t/>
            </a:r>
            <a:br>
              <a:rPr altLang="de-DE" sz="2400" dirty="0">
                <a:solidFill>
                  <a:srgbClr val="F2F2F2"/>
                </a:solidFill>
              </a:rPr>
            </a:br>
            <a:r>
              <a:rPr altLang="de-DE" sz="2400" dirty="0">
                <a:solidFill>
                  <a:srgbClr val="F2F2F2"/>
                </a:solidFill>
              </a:rPr>
              <a:t>DMS#: </a:t>
            </a:r>
            <a:r>
              <a:rPr lang="en-US" altLang="de-DE" sz="2400" dirty="0" smtClean="0">
                <a:solidFill>
                  <a:srgbClr val="F2F2F2"/>
                </a:solidFill>
              </a:rPr>
              <a:t>HGI09999</a:t>
            </a:r>
            <a:r>
              <a:rPr altLang="de-DE" sz="2400" dirty="0">
                <a:solidFill>
                  <a:srgbClr val="F2F2F2"/>
                </a:solidFill>
              </a:rPr>
              <a:t/>
            </a:r>
            <a:br>
              <a:rPr altLang="de-DE" sz="2400" dirty="0">
                <a:solidFill>
                  <a:srgbClr val="F2F2F2"/>
                </a:solidFill>
              </a:rPr>
            </a:br>
            <a:r>
              <a:rPr altLang="de-DE" sz="2400" dirty="0" err="1" smtClean="0">
                <a:solidFill>
                  <a:srgbClr val="F2F2F2"/>
                </a:solidFill>
              </a:rPr>
              <a:t>CoAuthors</a:t>
            </a:r>
            <a:r>
              <a:rPr altLang="de-DE" sz="2400" dirty="0" smtClean="0">
                <a:solidFill>
                  <a:srgbClr val="F2F2F2"/>
                </a:solidFill>
              </a:rPr>
              <a:t>:  L. </a:t>
            </a:r>
            <a:r>
              <a:rPr altLang="de-DE" sz="2400" dirty="0" err="1" smtClean="0">
                <a:solidFill>
                  <a:srgbClr val="F2F2F2"/>
                </a:solidFill>
              </a:rPr>
              <a:t>Giacomello</a:t>
            </a:r>
            <a:r>
              <a:rPr altLang="de-DE" sz="2400" dirty="0" smtClean="0">
                <a:solidFill>
                  <a:srgbClr val="F2F2F2"/>
                </a:solidFill>
              </a:rPr>
              <a:t>, H-W. Bitzer, D. Bees, L. Frost, P. </a:t>
            </a:r>
            <a:r>
              <a:rPr altLang="de-DE" sz="2400" dirty="0" err="1" smtClean="0">
                <a:solidFill>
                  <a:srgbClr val="F2F2F2"/>
                </a:solidFill>
              </a:rPr>
              <a:t>Martigne</a:t>
            </a:r>
            <a:r>
              <a:rPr altLang="de-DE" sz="2400" dirty="0" smtClean="0">
                <a:solidFill>
                  <a:srgbClr val="F2F2F2"/>
                </a:solidFill>
              </a:rPr>
              <a:t>, T. Yamazaki</a:t>
            </a:r>
            <a:endParaRPr altLang="de-DE" sz="2400" dirty="0">
              <a:solidFill>
                <a:srgbClr val="F2F2F2"/>
              </a:solidFill>
            </a:endParaRPr>
          </a:p>
          <a:p>
            <a:pPr>
              <a:buFont typeface="Arial" pitchFamily="34" charset="0"/>
              <a:buNone/>
            </a:pPr>
            <a:r>
              <a:rPr altLang="de-DE" sz="2400" dirty="0">
                <a:solidFill>
                  <a:srgbClr val="F2F2F2"/>
                </a:solidFill>
              </a:rPr>
              <a:t/>
            </a:r>
            <a:br>
              <a:rPr altLang="de-DE" sz="2400" dirty="0">
                <a:solidFill>
                  <a:srgbClr val="F2F2F2"/>
                </a:solidFill>
              </a:rPr>
            </a:br>
            <a:r>
              <a:rPr altLang="de-DE" sz="2400" dirty="0">
                <a:solidFill>
                  <a:srgbClr val="F2F2F2"/>
                </a:solidFill>
              </a:rPr>
              <a:t>Company: </a:t>
            </a:r>
            <a:r>
              <a:rPr altLang="de-DE" sz="2400" dirty="0" smtClean="0">
                <a:solidFill>
                  <a:srgbClr val="F2F2F2"/>
                </a:solidFill>
              </a:rPr>
              <a:t> HGI (PT2)</a:t>
            </a:r>
            <a:r>
              <a:rPr altLang="de-DE" sz="2400" dirty="0">
                <a:solidFill>
                  <a:srgbClr val="F2F2F2"/>
                </a:solidFill>
              </a:rPr>
              <a:t/>
            </a:r>
            <a:br>
              <a:rPr altLang="de-DE" sz="2400" dirty="0">
                <a:solidFill>
                  <a:srgbClr val="F2F2F2"/>
                </a:solidFill>
              </a:rPr>
            </a:br>
            <a:r>
              <a:rPr altLang="de-DE" sz="2400" b="1" dirty="0">
                <a:solidFill>
                  <a:srgbClr val="F2F2F2"/>
                </a:solidFill>
              </a:rPr>
              <a:t>For working group: </a:t>
            </a:r>
            <a:r>
              <a:rPr altLang="de-DE" sz="2400" b="1" dirty="0" smtClean="0">
                <a:solidFill>
                  <a:srgbClr val="F2F2F2"/>
                </a:solidFill>
              </a:rPr>
              <a:t>OneM2M TP and WG5</a:t>
            </a:r>
            <a:r>
              <a:rPr altLang="de-DE" sz="2400" dirty="0">
                <a:solidFill>
                  <a:srgbClr val="F2F2F2"/>
                </a:solidFill>
              </a:rPr>
              <a:t/>
            </a:r>
            <a:br>
              <a:rPr altLang="de-DE" sz="2400" dirty="0">
                <a:solidFill>
                  <a:srgbClr val="F2F2F2"/>
                </a:solidFill>
              </a:rPr>
            </a:br>
            <a:endParaRPr lang="en-US" altLang="de-DE" sz="2400" dirty="0">
              <a:solidFill>
                <a:srgbClr val="F2F2F2"/>
              </a:solidFill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Times New Roman" pitchFamily="18" charset="0"/>
              <a:buNone/>
            </a:pPr>
            <a:fld id="{7AD26E67-6C07-4CFF-8476-05E2625E15AC}" type="slidenum">
              <a:rPr lang="zh-CN" altLang="en-US" sz="160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pPr>
                <a:lnSpc>
                  <a:spcPct val="93000"/>
                </a:lnSpc>
                <a:spcBef>
                  <a:spcPct val="0"/>
                </a:spcBef>
                <a:buFont typeface="Times New Roman" pitchFamily="18" charset="0"/>
                <a:buNone/>
              </a:pPr>
              <a:t>1</a:t>
            </a:fld>
            <a:endParaRPr lang="en-US" altLang="zh-CN" sz="1600" smtClean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7102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input to oneM2M </a:t>
            </a:r>
            <a:r>
              <a:rPr lang="fr-FR" sz="2000" b="1" dirty="0" smtClean="0">
                <a:solidFill>
                  <a:schemeClr val="tx1"/>
                </a:solidFill>
              </a:rPr>
              <a:t>TP-2015-0640 / </a:t>
            </a:r>
            <a:r>
              <a:rPr lang="fr-FR" sz="2000" b="1" dirty="0" smtClean="0">
                <a:solidFill>
                  <a:schemeClr val="tx1"/>
                </a:solidFill>
              </a:rPr>
              <a:t>MAS-2015-0542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Ordered goals of the abstraction layer</a:t>
            </a:r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smtClean="0"/>
              <a:t>Provide unified APIs for application developers to command, control and query home appliances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smtClean="0"/>
              <a:t>Independence of underlying HAN technologies so that an application developer doesn’t need to know anything about Zigbee, Z-Wave, wireless m-bus etc.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smtClean="0"/>
              <a:t>Enable applications to be portable across different “SDT compliant devices”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smtClean="0"/>
              <a:t>Enable extendibility of the system with additional HAN technology support without service interruption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smtClean="0"/>
              <a:t>Applications should be able to use a pass-through mechanism to use technology-specific functions</a:t>
            </a:r>
          </a:p>
        </p:txBody>
      </p:sp>
      <p:sp>
        <p:nvSpPr>
          <p:cNvPr id="13316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Font typeface="Times New Roman" pitchFamily="18" charset="0"/>
              <a:buNone/>
            </a:pPr>
            <a:fld id="{1CBF0153-E501-4C13-A0BA-7A276F43BE51}" type="slidenum">
              <a:rPr lang="en-CA" altLang="en-US" sz="2000" b="1">
                <a:latin typeface="Arial" pitchFamily="34" charset="0"/>
                <a:cs typeface="Arial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Font typeface="Times New Roman" pitchFamily="18" charset="0"/>
                <a:buNone/>
              </a:pPr>
              <a:t>10</a:t>
            </a:fld>
            <a:r>
              <a:rPr lang="en-CA" altLang="en-US" sz="2000" b="1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317" name="Rechteck 4"/>
          <p:cNvSpPr>
            <a:spLocks noChangeArrowheads="1"/>
          </p:cNvSpPr>
          <p:nvPr/>
        </p:nvSpPr>
        <p:spPr bwMode="auto">
          <a:xfrm>
            <a:off x="381000" y="1244600"/>
            <a:ext cx="8458200" cy="762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pitchFamily="34" charset="0"/>
              <a:buChar char="•"/>
              <a:defRPr sz="32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pitchFamily="34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</a:pPr>
            <a:endParaRPr lang="en-US" alt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65475" y="2060575"/>
            <a:ext cx="5691188" cy="288925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3525838" cy="1712913"/>
          </a:xfrm>
        </p:spPr>
        <p:txBody>
          <a:bodyPr/>
          <a:lstStyle/>
          <a:p>
            <a:r>
              <a:rPr lang="en-US" altLang="de-DE" smtClean="0"/>
              <a:t>View from application</a:t>
            </a:r>
            <a:endParaRPr lang="en-CA" altLang="de-DE" smtClean="0"/>
          </a:p>
        </p:txBody>
      </p:sp>
      <p:sp>
        <p:nvSpPr>
          <p:cNvPr id="4" name="Oval 3"/>
          <p:cNvSpPr/>
          <p:nvPr/>
        </p:nvSpPr>
        <p:spPr>
          <a:xfrm>
            <a:off x="4133850" y="773113"/>
            <a:ext cx="3752850" cy="7096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</a:rPr>
              <a:t>Home Automation Application</a:t>
            </a:r>
            <a:endParaRPr lang="en-CA" sz="18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3013" y="2686050"/>
            <a:ext cx="1309687" cy="766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</a:rPr>
              <a:t>Dimmer Basic</a:t>
            </a:r>
            <a:endParaRPr lang="en-CA" sz="18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2700" y="2674938"/>
            <a:ext cx="511175" cy="7778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3013" y="3609975"/>
            <a:ext cx="1309687" cy="768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</a:rPr>
              <a:t>Washing Machine Basic</a:t>
            </a:r>
            <a:endParaRPr lang="en-CA" sz="18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2700" y="3600450"/>
            <a:ext cx="511175" cy="7778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788" y="2154238"/>
            <a:ext cx="511175" cy="7778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1425" y="2674938"/>
            <a:ext cx="1309688" cy="7667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</a:rPr>
              <a:t>Dimmer Basic</a:t>
            </a:r>
            <a:endParaRPr lang="en-CA" sz="18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31113" y="2663825"/>
            <a:ext cx="511175" cy="7778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1113" y="3644900"/>
            <a:ext cx="1308100" cy="766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</a:rPr>
              <a:t>Washing Machine Basic</a:t>
            </a:r>
            <a:endParaRPr lang="en-CA" sz="18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69213" y="3633788"/>
            <a:ext cx="512762" cy="7778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075" y="3192463"/>
            <a:ext cx="512763" cy="7778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977900" y="2112963"/>
            <a:ext cx="2187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solidFill>
                  <a:srgbClr val="000000"/>
                </a:solidFill>
              </a:rPr>
              <a:t>Zigbee extensions to  basic </a:t>
            </a:r>
          </a:p>
          <a:p>
            <a:pPr algn="ctr"/>
            <a:r>
              <a:rPr lang="en-US" altLang="de-DE" b="1">
                <a:solidFill>
                  <a:srgbClr val="000000"/>
                </a:solidFill>
              </a:rPr>
              <a:t>(if needed)</a:t>
            </a:r>
            <a:endParaRPr lang="en-CA" altLang="de-DE" b="1">
              <a:solidFill>
                <a:srgbClr val="000000"/>
              </a:solidFill>
            </a:endParaRP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946150" y="3181350"/>
            <a:ext cx="221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solidFill>
                  <a:srgbClr val="000000"/>
                </a:solidFill>
              </a:rPr>
              <a:t>Echonet extensions to  basic </a:t>
            </a:r>
          </a:p>
          <a:p>
            <a:pPr algn="ctr"/>
            <a:r>
              <a:rPr lang="en-US" altLang="de-DE" b="1">
                <a:solidFill>
                  <a:srgbClr val="000000"/>
                </a:solidFill>
              </a:rPr>
              <a:t>(if needed)</a:t>
            </a:r>
            <a:endParaRPr lang="en-CA" altLang="de-DE" b="1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5456238"/>
            <a:ext cx="1166813" cy="7762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Washing Machine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4450" y="5481638"/>
            <a:ext cx="1166813" cy="7778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Dimmer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96013" y="5456238"/>
            <a:ext cx="1055687" cy="7762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Washing Machine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4600" y="5456238"/>
            <a:ext cx="1092200" cy="7762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Dimmer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603875" y="1576388"/>
            <a:ext cx="592138" cy="9667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2261700">
            <a:off x="3687763" y="4491038"/>
            <a:ext cx="590550" cy="966787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9338199">
            <a:off x="7065963" y="4467225"/>
            <a:ext cx="696912" cy="966788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5384" name="TextBox 27"/>
          <p:cNvSpPr txBox="1">
            <a:spLocks noChangeArrowheads="1"/>
          </p:cNvSpPr>
          <p:nvPr/>
        </p:nvSpPr>
        <p:spPr bwMode="auto">
          <a:xfrm>
            <a:off x="5076056" y="1597819"/>
            <a:ext cx="18126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de-DE" sz="2400" b="1" dirty="0">
                <a:solidFill>
                  <a:srgbClr val="00B0F0"/>
                </a:solidFill>
              </a:rPr>
              <a:t>API at RP1</a:t>
            </a:r>
            <a:endParaRPr lang="en-CA" altLang="de-DE" sz="2400" b="1" dirty="0">
              <a:solidFill>
                <a:srgbClr val="00B0F0"/>
              </a:solidFill>
            </a:endParaRPr>
          </a:p>
        </p:txBody>
      </p:sp>
      <p:sp>
        <p:nvSpPr>
          <p:cNvPr id="15385" name="TextBox 28"/>
          <p:cNvSpPr txBox="1">
            <a:spLocks noChangeArrowheads="1"/>
          </p:cNvSpPr>
          <p:nvPr/>
        </p:nvSpPr>
        <p:spPr bwMode="auto">
          <a:xfrm>
            <a:off x="7009928" y="1301859"/>
            <a:ext cx="2098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b="1" i="1" dirty="0">
                <a:solidFill>
                  <a:srgbClr val="00B0F0"/>
                </a:solidFill>
              </a:rPr>
              <a:t>Application is portable if base modules are used</a:t>
            </a:r>
            <a:endParaRPr lang="en-CA" altLang="de-DE" b="1" i="1" dirty="0">
              <a:solidFill>
                <a:srgbClr val="00B0F0"/>
              </a:solidFill>
            </a:endParaRPr>
          </a:p>
        </p:txBody>
      </p:sp>
      <p:sp>
        <p:nvSpPr>
          <p:cNvPr id="15386" name="Rectangle 29"/>
          <p:cNvSpPr>
            <a:spLocks noChangeArrowheads="1"/>
          </p:cNvSpPr>
          <p:nvPr/>
        </p:nvSpPr>
        <p:spPr bwMode="auto">
          <a:xfrm>
            <a:off x="5132040" y="2423318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dirty="0">
                <a:solidFill>
                  <a:srgbClr val="FFFFFF"/>
                </a:solidFill>
              </a:rPr>
              <a:t>ABSTRACTION </a:t>
            </a:r>
          </a:p>
          <a:p>
            <a:pPr algn="ctr"/>
            <a:r>
              <a:rPr lang="en-US" altLang="de-DE" b="1" dirty="0">
                <a:solidFill>
                  <a:srgbClr val="FFFFFF"/>
                </a:solidFill>
              </a:rPr>
              <a:t>LAYER</a:t>
            </a:r>
            <a:endParaRPr lang="en-CA" altLang="de-DE" b="1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457200" y="2441178"/>
            <a:ext cx="3733800" cy="338613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sz="1200" dirty="0">
                <a:solidFill>
                  <a:schemeClr val="dk1"/>
                </a:solidFill>
                <a:latin typeface="+mn-lt"/>
                <a:cs typeface="+mn-cs"/>
              </a:rPr>
              <a:t>HOME GATEWAY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07343" cy="1143000"/>
          </a:xfrm>
        </p:spPr>
        <p:txBody>
          <a:bodyPr/>
          <a:lstStyle/>
          <a:p>
            <a:r>
              <a:rPr lang="en-CA" altLang="en-US" dirty="0" smtClean="0"/>
              <a:t>Smart Home : HGI Topics </a:t>
            </a:r>
            <a:r>
              <a:rPr lang="en-CA" altLang="en-US" sz="2800" u="sng" dirty="0" smtClean="0"/>
              <a:t>&amp; Current Drafts</a:t>
            </a:r>
            <a:endParaRPr lang="en-US" altLang="en-US" sz="3600" u="sng" dirty="0" smtClean="0"/>
          </a:p>
        </p:txBody>
      </p:sp>
      <p:sp>
        <p:nvSpPr>
          <p:cNvPr id="12292" name="Slide Number Placeholder 3"/>
          <p:cNvSpPr txBox="1">
            <a:spLocks/>
          </p:cNvSpPr>
          <p:nvPr/>
        </p:nvSpPr>
        <p:spPr bwMode="auto">
          <a:xfrm>
            <a:off x="8167618" y="6375797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Font typeface="Times New Roman" pitchFamily="18" charset="0"/>
              <a:buNone/>
            </a:pPr>
            <a:fld id="{2F751342-1E23-466F-B827-C5077F81B136}" type="slidenum">
              <a:rPr lang="en-CA" altLang="en-US" sz="2000" b="1">
                <a:latin typeface="Arial" pitchFamily="34" charset="0"/>
                <a:cs typeface="Arial" pitchFamily="34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Font typeface="Times New Roman" pitchFamily="18" charset="0"/>
                <a:buNone/>
              </a:pPr>
              <a:t>12</a:t>
            </a:fld>
            <a:r>
              <a:rPr lang="en-CA" altLang="en-US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066800" y="5047218"/>
            <a:ext cx="457200" cy="51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1752600" y="5047218"/>
            <a:ext cx="457200" cy="51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2438400" y="5047218"/>
            <a:ext cx="457200" cy="51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124200" y="5047218"/>
            <a:ext cx="457200" cy="51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1400" dirty="0" err="1">
                <a:solidFill>
                  <a:schemeClr val="tx1"/>
                </a:solidFill>
              </a:rPr>
              <a:t>Dx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066800" y="4193779"/>
            <a:ext cx="2514600" cy="314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Abstraction Layer</a:t>
            </a:r>
          </a:p>
        </p:txBody>
      </p:sp>
      <p:cxnSp>
        <p:nvCxnSpPr>
          <p:cNvPr id="12" name="Gerade Verbindung 11"/>
          <p:cNvCxnSpPr>
            <a:cxnSpLocks noChangeShapeType="1"/>
          </p:cNvCxnSpPr>
          <p:nvPr/>
        </p:nvCxnSpPr>
        <p:spPr bwMode="auto">
          <a:xfrm rot="5400000">
            <a:off x="1021558" y="4772423"/>
            <a:ext cx="547687" cy="3175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Gerade Verbindung 14"/>
          <p:cNvCxnSpPr>
            <a:cxnSpLocks noChangeShapeType="1"/>
          </p:cNvCxnSpPr>
          <p:nvPr/>
        </p:nvCxnSpPr>
        <p:spPr bwMode="auto">
          <a:xfrm rot="5400000">
            <a:off x="1707358" y="4772423"/>
            <a:ext cx="547687" cy="3175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Gerade Verbindung 15"/>
          <p:cNvCxnSpPr>
            <a:cxnSpLocks noChangeShapeType="1"/>
          </p:cNvCxnSpPr>
          <p:nvPr/>
        </p:nvCxnSpPr>
        <p:spPr bwMode="auto">
          <a:xfrm rot="5400000">
            <a:off x="2393158" y="4772423"/>
            <a:ext cx="547687" cy="3175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Gerade Verbindung 16"/>
          <p:cNvCxnSpPr>
            <a:cxnSpLocks noChangeShapeType="1"/>
          </p:cNvCxnSpPr>
          <p:nvPr/>
        </p:nvCxnSpPr>
        <p:spPr bwMode="auto">
          <a:xfrm rot="5400000">
            <a:off x="3078958" y="4772423"/>
            <a:ext cx="547687" cy="3175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2313" name="Gruppierung 50"/>
          <p:cNvGrpSpPr>
            <a:grpSpLocks/>
          </p:cNvGrpSpPr>
          <p:nvPr/>
        </p:nvGrpSpPr>
        <p:grpSpPr bwMode="auto">
          <a:xfrm>
            <a:off x="914400" y="4650980"/>
            <a:ext cx="2819400" cy="246063"/>
            <a:chOff x="914400" y="4648200"/>
            <a:chExt cx="2819400" cy="246221"/>
          </a:xfrm>
        </p:grpSpPr>
        <p:cxnSp>
          <p:nvCxnSpPr>
            <p:cNvPr id="12337" name="Gerade Verbindung 26"/>
            <p:cNvCxnSpPr>
              <a:cxnSpLocks noChangeShapeType="1"/>
            </p:cNvCxnSpPr>
            <p:nvPr/>
          </p:nvCxnSpPr>
          <p:spPr bwMode="auto">
            <a:xfrm>
              <a:off x="914400" y="4800600"/>
              <a:ext cx="2819400" cy="15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feld 25"/>
            <p:cNvSpPr txBox="1">
              <a:spLocks noChangeArrowheads="1"/>
            </p:cNvSpPr>
            <p:nvPr/>
          </p:nvSpPr>
          <p:spPr bwMode="auto">
            <a:xfrm>
              <a:off x="2133600" y="4648200"/>
              <a:ext cx="422275" cy="24622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000" dirty="0">
                  <a:solidFill>
                    <a:schemeClr val="tx1"/>
                  </a:solidFill>
                  <a:latin typeface="+mn-lt"/>
                  <a:cs typeface="+mn-cs"/>
                </a:rPr>
                <a:t>RP2</a:t>
              </a:r>
            </a:p>
          </p:txBody>
        </p:sp>
      </p:grpSp>
      <p:sp>
        <p:nvSpPr>
          <p:cNvPr id="32" name="Rechteck 31"/>
          <p:cNvSpPr/>
          <p:nvPr/>
        </p:nvSpPr>
        <p:spPr bwMode="auto">
          <a:xfrm>
            <a:off x="1066800" y="2974578"/>
            <a:ext cx="533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800" dirty="0">
                <a:solidFill>
                  <a:schemeClr val="tx1"/>
                </a:solidFill>
              </a:rPr>
              <a:t>Remote Access Agent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2133600" y="2974578"/>
            <a:ext cx="533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800" dirty="0">
                <a:solidFill>
                  <a:schemeClr val="tx1"/>
                </a:solidFill>
              </a:rPr>
              <a:t>App 1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3048000" y="2974578"/>
            <a:ext cx="533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800" dirty="0">
                <a:solidFill>
                  <a:schemeClr val="tx1"/>
                </a:solidFill>
              </a:rPr>
              <a:t>App N</a:t>
            </a:r>
          </a:p>
        </p:txBody>
      </p:sp>
      <p:sp>
        <p:nvSpPr>
          <p:cNvPr id="12323" name="Textfeld 34"/>
          <p:cNvSpPr txBox="1">
            <a:spLocks noChangeArrowheads="1"/>
          </p:cNvSpPr>
          <p:nvPr/>
        </p:nvSpPr>
        <p:spPr bwMode="auto">
          <a:xfrm>
            <a:off x="2684464" y="3152378"/>
            <a:ext cx="3257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pitchFamily="34" charset="0"/>
              <a:buChar char="•"/>
              <a:defRPr sz="32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pitchFamily="34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US" altLang="en-US" sz="1100">
                <a:solidFill>
                  <a:schemeClr val="tx1"/>
                </a:solidFill>
                <a:latin typeface="Arial" pitchFamily="34" charset="0"/>
              </a:rPr>
              <a:t>…</a:t>
            </a:r>
          </a:p>
        </p:txBody>
      </p:sp>
      <p:cxnSp>
        <p:nvCxnSpPr>
          <p:cNvPr id="36" name="Gerade Verbindung 35"/>
          <p:cNvCxnSpPr>
            <a:cxnSpLocks noChangeShapeType="1"/>
          </p:cNvCxnSpPr>
          <p:nvPr/>
        </p:nvCxnSpPr>
        <p:spPr bwMode="auto">
          <a:xfrm rot="5400000">
            <a:off x="762001" y="2403079"/>
            <a:ext cx="1143000" cy="3175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1143000" y="2288780"/>
            <a:ext cx="457200" cy="246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1000" dirty="0">
                <a:solidFill>
                  <a:schemeClr val="tx1"/>
                </a:solidFill>
                <a:latin typeface="+mn-lt"/>
                <a:cs typeface="+mn-cs"/>
              </a:rPr>
              <a:t>RP4</a:t>
            </a:r>
          </a:p>
        </p:txBody>
      </p:sp>
      <p:sp>
        <p:nvSpPr>
          <p:cNvPr id="47" name="Rechteck 46"/>
          <p:cNvSpPr/>
          <p:nvPr/>
        </p:nvSpPr>
        <p:spPr bwMode="auto">
          <a:xfrm>
            <a:off x="1066800" y="1221978"/>
            <a:ext cx="533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r>
              <a:rPr lang="en-US" sz="800" dirty="0">
                <a:solidFill>
                  <a:schemeClr val="tx1"/>
                </a:solidFill>
              </a:rPr>
              <a:t>Remote Access Middleware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1143000" y="993380"/>
            <a:ext cx="381000" cy="246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1000" dirty="0" err="1">
                <a:solidFill>
                  <a:schemeClr val="tx1"/>
                </a:solidFill>
                <a:latin typeface="+mn-lt"/>
                <a:cs typeface="+mn-cs"/>
              </a:rPr>
              <a:t>RPx</a:t>
            </a:r>
            <a:endParaRPr lang="en-US" sz="1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63" name="Gerade Verbindung 62"/>
          <p:cNvCxnSpPr>
            <a:cxnSpLocks noChangeShapeType="1"/>
          </p:cNvCxnSpPr>
          <p:nvPr/>
        </p:nvCxnSpPr>
        <p:spPr bwMode="auto">
          <a:xfrm rot="16200000" flipH="1">
            <a:off x="3024982" y="3873897"/>
            <a:ext cx="584200" cy="4763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Gerade Verbindung 65"/>
          <p:cNvCxnSpPr>
            <a:cxnSpLocks noChangeShapeType="1"/>
          </p:cNvCxnSpPr>
          <p:nvPr/>
        </p:nvCxnSpPr>
        <p:spPr bwMode="auto">
          <a:xfrm rot="16200000" flipH="1">
            <a:off x="1051719" y="3873898"/>
            <a:ext cx="584200" cy="4762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Gerade Verbindung 66"/>
          <p:cNvCxnSpPr>
            <a:cxnSpLocks noChangeShapeType="1"/>
          </p:cNvCxnSpPr>
          <p:nvPr/>
        </p:nvCxnSpPr>
        <p:spPr bwMode="auto">
          <a:xfrm rot="16200000" flipH="1">
            <a:off x="2123282" y="3873897"/>
            <a:ext cx="584200" cy="4763"/>
          </a:xfrm>
          <a:prstGeom prst="line">
            <a:avLst/>
          </a:prstGeom>
          <a:noFill/>
          <a:ln w="38100">
            <a:solidFill>
              <a:srgbClr val="AAE2CA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2333" name="Gruppierung 51"/>
          <p:cNvGrpSpPr>
            <a:grpSpLocks/>
          </p:cNvGrpSpPr>
          <p:nvPr/>
        </p:nvGrpSpPr>
        <p:grpSpPr bwMode="auto">
          <a:xfrm>
            <a:off x="914400" y="3736580"/>
            <a:ext cx="2819400" cy="246063"/>
            <a:chOff x="914400" y="4648200"/>
            <a:chExt cx="2819400" cy="246221"/>
          </a:xfrm>
        </p:grpSpPr>
        <p:cxnSp>
          <p:nvCxnSpPr>
            <p:cNvPr id="12335" name="Gerade Verbindung 52"/>
            <p:cNvCxnSpPr>
              <a:cxnSpLocks noChangeShapeType="1"/>
            </p:cNvCxnSpPr>
            <p:nvPr/>
          </p:nvCxnSpPr>
          <p:spPr bwMode="auto">
            <a:xfrm>
              <a:off x="914400" y="4800600"/>
              <a:ext cx="2819400" cy="15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feld 53"/>
            <p:cNvSpPr txBox="1">
              <a:spLocks noChangeArrowheads="1"/>
            </p:cNvSpPr>
            <p:nvPr/>
          </p:nvSpPr>
          <p:spPr bwMode="auto">
            <a:xfrm>
              <a:off x="2133600" y="4648200"/>
              <a:ext cx="422275" cy="24622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000" dirty="0">
                  <a:solidFill>
                    <a:schemeClr val="tx1"/>
                  </a:solidFill>
                  <a:latin typeface="+mn-lt"/>
                  <a:cs typeface="+mn-cs"/>
                </a:rPr>
                <a:t>RP1</a:t>
              </a:r>
            </a:p>
          </p:txBody>
        </p:sp>
      </p:grpSp>
      <p:sp>
        <p:nvSpPr>
          <p:cNvPr id="68" name="Wolke 67"/>
          <p:cNvSpPr>
            <a:spLocks noChangeArrowheads="1"/>
          </p:cNvSpPr>
          <p:nvPr/>
        </p:nvSpPr>
        <p:spPr bwMode="auto">
          <a:xfrm>
            <a:off x="930276" y="2055416"/>
            <a:ext cx="822325" cy="157162"/>
          </a:xfrm>
          <a:custGeom>
            <a:avLst/>
            <a:gdLst>
              <a:gd name="T0" fmla="*/ 821640 w 43200"/>
              <a:gd name="T1" fmla="*/ 78581 h 43200"/>
              <a:gd name="T2" fmla="*/ 411163 w 43200"/>
              <a:gd name="T3" fmla="*/ 156995 h 43200"/>
              <a:gd name="T4" fmla="*/ 2551 w 43200"/>
              <a:gd name="T5" fmla="*/ 78581 h 43200"/>
              <a:gd name="T6" fmla="*/ 411163 w 43200"/>
              <a:gd name="T7" fmla="*/ 8986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loud Callout 2"/>
          <p:cNvSpPr/>
          <p:nvPr/>
        </p:nvSpPr>
        <p:spPr bwMode="auto">
          <a:xfrm>
            <a:off x="4919464" y="3279378"/>
            <a:ext cx="3533974" cy="2819400"/>
          </a:xfrm>
          <a:prstGeom prst="cloudCallout">
            <a:avLst>
              <a:gd name="adj1" fmla="val -78712"/>
              <a:gd name="adj2" fmla="val -1582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7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67" y="3859611"/>
            <a:ext cx="1512168" cy="192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2005217" y="2019690"/>
            <a:ext cx="3000375" cy="1057275"/>
            <a:chOff x="2438400" y="1905000"/>
            <a:chExt cx="3000375" cy="10572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Oval Callout 1"/>
            <p:cNvSpPr/>
            <p:nvPr/>
          </p:nvSpPr>
          <p:spPr>
            <a:xfrm>
              <a:off x="2438400" y="1905000"/>
              <a:ext cx="3000375" cy="1057275"/>
            </a:xfrm>
            <a:prstGeom prst="wedgeEllipseCallout">
              <a:avLst>
                <a:gd name="adj1" fmla="val -57341"/>
                <a:gd name="adj2" fmla="val 62500"/>
              </a:avLst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04217" y="2060848"/>
              <a:ext cx="2120645" cy="830997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de-DE" sz="2400" b="1" cap="all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ARCHITECTURE</a:t>
              </a:r>
            </a:p>
            <a:p>
              <a:pPr algn="ctr" defTabSz="457200"/>
              <a:r>
                <a:rPr lang="de-DE" sz="2400" b="1" cap="all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RWD036</a:t>
              </a:r>
            </a:p>
          </p:txBody>
        </p:sp>
      </p:grpSp>
      <p:sp>
        <p:nvSpPr>
          <p:cNvPr id="39" name="Oval Callout 38"/>
          <p:cNvSpPr/>
          <p:nvPr/>
        </p:nvSpPr>
        <p:spPr>
          <a:xfrm>
            <a:off x="1885584" y="993379"/>
            <a:ext cx="2308592" cy="924729"/>
          </a:xfrm>
          <a:prstGeom prst="wedgeEllipseCallout">
            <a:avLst>
              <a:gd name="adj1" fmla="val -52367"/>
              <a:gd name="adj2" fmla="val 8405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97825" y="1271175"/>
            <a:ext cx="1670649" cy="40011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USE CASES</a:t>
            </a:r>
            <a:endParaRPr lang="de-DE" sz="20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30367" y="1526780"/>
            <a:ext cx="3034176" cy="1550185"/>
            <a:chOff x="5930367" y="1828800"/>
            <a:chExt cx="3034176" cy="155018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Oval Callout 41"/>
            <p:cNvSpPr/>
            <p:nvPr/>
          </p:nvSpPr>
          <p:spPr>
            <a:xfrm>
              <a:off x="5930367" y="1828800"/>
              <a:ext cx="3034176" cy="1550185"/>
            </a:xfrm>
            <a:prstGeom prst="wedgeEllipseCallout">
              <a:avLst>
                <a:gd name="adj1" fmla="val -59271"/>
                <a:gd name="adj2" fmla="val 96305"/>
              </a:avLst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44438" y="2132856"/>
              <a:ext cx="2606034" cy="1200329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DEVICE MODEL </a:t>
              </a:r>
              <a:br>
                <a:rPr lang="de-DE" sz="2400" b="1" dirty="0" smtClean="0">
                  <a:solidFill>
                    <a:schemeClr val="tx1"/>
                  </a:solidFill>
                </a:rPr>
              </a:br>
              <a:r>
                <a:rPr lang="de-DE" sz="2400" b="1" dirty="0" smtClean="0">
                  <a:solidFill>
                    <a:schemeClr val="tx1"/>
                  </a:solidFill>
                </a:rPr>
                <a:t>OVERVIEW</a:t>
              </a:r>
              <a:br>
                <a:rPr lang="de-DE" sz="2400" b="1" dirty="0" smtClean="0">
                  <a:solidFill>
                    <a:schemeClr val="tx1"/>
                  </a:solidFill>
                </a:rPr>
              </a:br>
              <a:r>
                <a:rPr lang="de-DE" sz="2400" b="1" dirty="0" smtClean="0">
                  <a:solidFill>
                    <a:schemeClr val="tx1"/>
                  </a:solidFill>
                </a:rPr>
                <a:t>GWD042</a:t>
              </a:r>
              <a:endParaRPr lang="de-DE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3866" y="4557019"/>
            <a:ext cx="3153905" cy="1270064"/>
            <a:chOff x="3423074" y="5270187"/>
            <a:chExt cx="3034176" cy="127006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4" name="Oval Callout 43"/>
            <p:cNvSpPr/>
            <p:nvPr/>
          </p:nvSpPr>
          <p:spPr>
            <a:xfrm>
              <a:off x="3423074" y="5270187"/>
              <a:ext cx="3034176" cy="1247786"/>
            </a:xfrm>
            <a:prstGeom prst="wedgeEllipseCallout">
              <a:avLst>
                <a:gd name="adj1" fmla="val 67868"/>
                <a:gd name="adj2" fmla="val -54233"/>
              </a:avLst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43820" y="5339922"/>
              <a:ext cx="262813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SDT: </a:t>
              </a:r>
              <a:r>
                <a:rPr lang="de-DE" sz="1800" b="1" dirty="0" smtClean="0">
                  <a:solidFill>
                    <a:srgbClr val="FF0000"/>
                  </a:solidFill>
                </a:rPr>
                <a:t>(Apache 2.0) </a:t>
              </a:r>
              <a:r>
                <a:rPr lang="de-DE" sz="2400" b="1" dirty="0" smtClean="0">
                  <a:solidFill>
                    <a:schemeClr val="tx1"/>
                  </a:solidFill>
                </a:rPr>
                <a:t/>
              </a:r>
              <a:br>
                <a:rPr lang="de-DE" sz="2400" b="1" dirty="0" smtClean="0">
                  <a:solidFill>
                    <a:schemeClr val="tx1"/>
                  </a:solidFill>
                </a:rPr>
              </a:br>
              <a:r>
                <a:rPr lang="de-DE" sz="2400" b="1" dirty="0" smtClean="0">
                  <a:solidFill>
                    <a:schemeClr val="tx1"/>
                  </a:solidFill>
                </a:rPr>
                <a:t>DEVICE MODELS</a:t>
              </a:r>
              <a:br>
                <a:rPr lang="de-DE" sz="2400" b="1" dirty="0" smtClean="0">
                  <a:solidFill>
                    <a:schemeClr val="tx1"/>
                  </a:solidFill>
                </a:rPr>
              </a:br>
              <a:r>
                <a:rPr lang="de-DE" sz="2400" b="1" dirty="0" smtClean="0">
                  <a:solidFill>
                    <a:schemeClr val="tx1"/>
                  </a:solidFill>
                </a:rPr>
                <a:t>RWD050</a:t>
              </a:r>
              <a:endParaRPr lang="de-DE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995936" y="972750"/>
            <a:ext cx="223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S_HGI02362R05.docx</a:t>
            </a:r>
            <a:endParaRPr lang="de-DE" dirty="0"/>
          </a:p>
        </p:txBody>
      </p:sp>
      <p:sp>
        <p:nvSpPr>
          <p:cNvPr id="20" name="Rectangle 19"/>
          <p:cNvSpPr/>
          <p:nvPr/>
        </p:nvSpPr>
        <p:spPr>
          <a:xfrm>
            <a:off x="3667714" y="3072211"/>
            <a:ext cx="2382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5"/>
              </a:rPr>
              <a:t>SH_HGI02029R32.docx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6722736" y="4689078"/>
            <a:ext cx="2061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  <a:latin typeface="Verdana"/>
                <a:hlinkClick r:id="rId6"/>
              </a:rPr>
              <a:t>SH_HGI02593.pdf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3838" y="1144230"/>
            <a:ext cx="2382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7"/>
              </a:rPr>
              <a:t>SH_HGI02314R01.docx</a:t>
            </a:r>
            <a:endParaRPr lang="de-DE" dirty="0"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3777269" y="6141652"/>
            <a:ext cx="4107845" cy="599716"/>
          </a:xfrm>
          <a:prstGeom prst="wedgeRoundRectCallout">
            <a:avLst>
              <a:gd name="adj1" fmla="val -71835"/>
              <a:gd name="adj2" fmla="val -699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WIRELESS HOME AREA NETWORK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fr-F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RD039 </a:t>
            </a:r>
            <a:r>
              <a:rPr lang="fr-FR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published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Wolke 67"/>
          <p:cNvSpPr>
            <a:spLocks noChangeArrowheads="1"/>
          </p:cNvSpPr>
          <p:nvPr/>
        </p:nvSpPr>
        <p:spPr bwMode="auto">
          <a:xfrm>
            <a:off x="1691309" y="5726224"/>
            <a:ext cx="1742890" cy="458639"/>
          </a:xfrm>
          <a:custGeom>
            <a:avLst/>
            <a:gdLst>
              <a:gd name="T0" fmla="*/ 821640 w 43200"/>
              <a:gd name="T1" fmla="*/ 78581 h 43200"/>
              <a:gd name="T2" fmla="*/ 411163 w 43200"/>
              <a:gd name="T3" fmla="*/ 156995 h 43200"/>
              <a:gd name="T4" fmla="*/ 2551 w 43200"/>
              <a:gd name="T5" fmla="*/ 78581 h 43200"/>
              <a:gd name="T6" fmla="*/ 411163 w 43200"/>
              <a:gd name="T7" fmla="*/ 8986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 smtClean="0"/>
              <a:t>WHAN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9" grpId="0"/>
      <p:bldP spid="20" grpId="0"/>
      <p:bldP spid="22" grpId="0"/>
      <p:bldP spid="23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/楕円 47"/>
          <p:cNvSpPr/>
          <p:nvPr/>
        </p:nvSpPr>
        <p:spPr>
          <a:xfrm>
            <a:off x="1560514" y="3322638"/>
            <a:ext cx="7100888" cy="24876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6147" name="タイトル 1"/>
          <p:cNvSpPr>
            <a:spLocks noGrp="1"/>
          </p:cNvSpPr>
          <p:nvPr>
            <p:ph type="title"/>
          </p:nvPr>
        </p:nvSpPr>
        <p:spPr bwMode="auto">
          <a:xfrm>
            <a:off x="107504" y="44624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4000" dirty="0" smtClean="0"/>
              <a:t>Example of Mapping to OneM2M Architecture</a:t>
            </a:r>
            <a:endParaRPr kumimoji="1" lang="ja-JP" altLang="en-US" sz="4000" dirty="0" smtClean="0"/>
          </a:p>
        </p:txBody>
      </p:sp>
      <p:sp>
        <p:nvSpPr>
          <p:cNvPr id="6148" name="コンテンツ プレースホルダー 2"/>
          <p:cNvSpPr>
            <a:spLocks noGrp="1"/>
          </p:cNvSpPr>
          <p:nvPr>
            <p:ph idx="1"/>
          </p:nvPr>
        </p:nvSpPr>
        <p:spPr bwMode="auto">
          <a:xfrm>
            <a:off x="76200" y="1219200"/>
            <a:ext cx="8991600" cy="5005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2000" dirty="0" smtClean="0"/>
              <a:t>example of Home Energy Management System (NTT Use Case already presented in oneM2M)</a:t>
            </a:r>
          </a:p>
          <a:p>
            <a:pPr lvl="1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components for HEMS can be mapped onto  the architecture of oneM2M.</a:t>
            </a:r>
          </a:p>
          <a:p>
            <a:pPr lvl="1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M2M platform  can provide services with HEMS data  through APIs.</a:t>
            </a:r>
          </a:p>
          <a:p>
            <a:pPr lvl="1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APIs can be defined based on HEMS abstract information.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718051" y="5842000"/>
            <a:ext cx="666750" cy="21748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HEMS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2595565" y="5578481"/>
            <a:ext cx="47625" cy="231775"/>
          </a:xfrm>
          <a:custGeom>
            <a:avLst/>
            <a:gdLst>
              <a:gd name="connsiteX0" fmla="*/ 722671 w 737585"/>
              <a:gd name="connsiteY0" fmla="*/ 0 h 2212258"/>
              <a:gd name="connsiteX1" fmla="*/ 73742 w 737585"/>
              <a:gd name="connsiteY1" fmla="*/ 589935 h 2212258"/>
              <a:gd name="connsiteX2" fmla="*/ 737419 w 737585"/>
              <a:gd name="connsiteY2" fmla="*/ 1460090 h 2212258"/>
              <a:gd name="connsiteX3" fmla="*/ 0 w 737585"/>
              <a:gd name="connsiteY3" fmla="*/ 2212258 h 2212258"/>
              <a:gd name="connsiteX4" fmla="*/ 0 w 737585"/>
              <a:gd name="connsiteY4" fmla="*/ 2212258 h 221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85" h="2212258">
                <a:moveTo>
                  <a:pt x="722671" y="0"/>
                </a:moveTo>
                <a:cubicBezTo>
                  <a:pt x="396977" y="173293"/>
                  <a:pt x="71284" y="346587"/>
                  <a:pt x="73742" y="589935"/>
                </a:cubicBezTo>
                <a:cubicBezTo>
                  <a:pt x="76200" y="833283"/>
                  <a:pt x="749709" y="1189703"/>
                  <a:pt x="737419" y="1460090"/>
                </a:cubicBezTo>
                <a:cubicBezTo>
                  <a:pt x="725129" y="1730477"/>
                  <a:pt x="0" y="2212258"/>
                  <a:pt x="0" y="2212258"/>
                </a:cubicBezTo>
                <a:lnTo>
                  <a:pt x="0" y="2212258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>
              <a:solidFill>
                <a:prstClr val="white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90565" y="5781675"/>
            <a:ext cx="2392363" cy="801688"/>
          </a:xfrm>
          <a:prstGeom prst="ellipse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81415" y="3322639"/>
            <a:ext cx="2644775" cy="45243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28988" y="2955925"/>
            <a:ext cx="774699" cy="19685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900" kern="0" dirty="0" smtClean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Application</a:t>
            </a:r>
            <a:endParaRPr kumimoji="1" lang="ja-JP" altLang="en-US" sz="9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60803" y="3449638"/>
            <a:ext cx="2227262" cy="21748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 smtClean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Server</a:t>
            </a:r>
            <a:endParaRPr kumimoji="1" lang="en-US" altLang="ja-JP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cxnSp>
        <p:nvCxnSpPr>
          <p:cNvPr id="6155" name="直線コネクタ 10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3716338" y="3152775"/>
            <a:ext cx="1258096" cy="2968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正方形/長方形 11"/>
          <p:cNvSpPr/>
          <p:nvPr/>
        </p:nvSpPr>
        <p:spPr>
          <a:xfrm>
            <a:off x="6194425" y="4421194"/>
            <a:ext cx="665162" cy="2190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GW</a:t>
            </a:r>
          </a:p>
        </p:txBody>
      </p:sp>
      <p:cxnSp>
        <p:nvCxnSpPr>
          <p:cNvPr id="6157" name="直線コネクタ 12"/>
          <p:cNvCxnSpPr>
            <a:cxnSpLocks noChangeShapeType="1"/>
          </p:cNvCxnSpPr>
          <p:nvPr/>
        </p:nvCxnSpPr>
        <p:spPr bwMode="auto">
          <a:xfrm flipV="1">
            <a:off x="3967164" y="3667125"/>
            <a:ext cx="519113" cy="97313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直線コネクタ 13"/>
          <p:cNvCxnSpPr>
            <a:cxnSpLocks noChangeShapeType="1"/>
          </p:cNvCxnSpPr>
          <p:nvPr/>
        </p:nvCxnSpPr>
        <p:spPr bwMode="auto">
          <a:xfrm flipH="1" flipV="1">
            <a:off x="5743578" y="3667131"/>
            <a:ext cx="582612" cy="7540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上矢印 14"/>
          <p:cNvSpPr>
            <a:spLocks noChangeAspect="1"/>
          </p:cNvSpPr>
          <p:nvPr/>
        </p:nvSpPr>
        <p:spPr bwMode="auto">
          <a:xfrm>
            <a:off x="2120900" y="5005388"/>
            <a:ext cx="1028700" cy="1122362"/>
          </a:xfrm>
          <a:prstGeom prst="upArrow">
            <a:avLst>
              <a:gd name="adj1" fmla="val 87194"/>
              <a:gd name="adj2" fmla="val 37889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kumimoji="1" lang="ja-JP" altLang="en-US" sz="1800" smtClean="0">
              <a:solidFill>
                <a:srgbClr val="FFFFFF"/>
              </a:solidFill>
              <a:latin typeface="Calibri"/>
              <a:ea typeface="HGP創英角ｺﾞｼｯｸUB" pitchFamily="50" charset="-128"/>
            </a:endParaRPr>
          </a:p>
        </p:txBody>
      </p:sp>
      <p:sp>
        <p:nvSpPr>
          <p:cNvPr id="6159" name="上矢印 15"/>
          <p:cNvSpPr>
            <a:spLocks noChangeAspect="1"/>
          </p:cNvSpPr>
          <p:nvPr/>
        </p:nvSpPr>
        <p:spPr bwMode="auto">
          <a:xfrm>
            <a:off x="5743575" y="5005388"/>
            <a:ext cx="1030287" cy="1122362"/>
          </a:xfrm>
          <a:prstGeom prst="upArrow">
            <a:avLst>
              <a:gd name="adj1" fmla="val 87194"/>
              <a:gd name="adj2" fmla="val 3783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kumimoji="1" lang="ja-JP" altLang="en-US" sz="1800" smtClean="0">
              <a:solidFill>
                <a:srgbClr val="FFFFFF"/>
              </a:solidFill>
              <a:latin typeface="Calibri"/>
              <a:ea typeface="HGP創英角ｺﾞｼｯｸUB" pitchFamily="50" charset="-128"/>
            </a:endParaRPr>
          </a:p>
        </p:txBody>
      </p:sp>
      <p:sp>
        <p:nvSpPr>
          <p:cNvPr id="6160" name="上矢印 16"/>
          <p:cNvSpPr>
            <a:spLocks noChangeAspect="1"/>
          </p:cNvSpPr>
          <p:nvPr/>
        </p:nvSpPr>
        <p:spPr bwMode="auto">
          <a:xfrm>
            <a:off x="6858000" y="5005388"/>
            <a:ext cx="1022350" cy="1122362"/>
          </a:xfrm>
          <a:prstGeom prst="upArrow">
            <a:avLst>
              <a:gd name="adj1" fmla="val 87194"/>
              <a:gd name="adj2" fmla="val 3788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kumimoji="1" lang="ja-JP" altLang="en-US" sz="1800" smtClean="0">
              <a:solidFill>
                <a:srgbClr val="FFFFFF"/>
              </a:solidFill>
              <a:latin typeface="Calibri"/>
              <a:ea typeface="HGP創英角ｺﾞｼｯｸUB" pitchFamily="50" charset="-128"/>
            </a:endParaRPr>
          </a:p>
        </p:txBody>
      </p:sp>
      <p:sp>
        <p:nvSpPr>
          <p:cNvPr id="6161" name="上矢印 17"/>
          <p:cNvSpPr>
            <a:spLocks noChangeAspect="1"/>
          </p:cNvSpPr>
          <p:nvPr/>
        </p:nvSpPr>
        <p:spPr bwMode="auto">
          <a:xfrm>
            <a:off x="3328988" y="5005388"/>
            <a:ext cx="1028700" cy="1122362"/>
          </a:xfrm>
          <a:prstGeom prst="upArrow">
            <a:avLst>
              <a:gd name="adj1" fmla="val 87194"/>
              <a:gd name="adj2" fmla="val 37889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kumimoji="1" lang="ja-JP" altLang="en-US" sz="1800" smtClean="0">
              <a:solidFill>
                <a:srgbClr val="FFFFFF"/>
              </a:solidFill>
              <a:latin typeface="Calibri"/>
              <a:ea typeface="HGP創英角ｺﾞｼｯｸUB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301875" y="5842000"/>
            <a:ext cx="666750" cy="21748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HEMS</a:t>
            </a:r>
            <a:endParaRPr kumimoji="1" lang="ja-JP" altLang="en-US" sz="8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503615" y="5842000"/>
            <a:ext cx="666750" cy="21748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HEMS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932487" y="5842000"/>
            <a:ext cx="666750" cy="21748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HEMS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037387" y="5842000"/>
            <a:ext cx="666750" cy="21748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HEMS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cxnSp>
        <p:nvCxnSpPr>
          <p:cNvPr id="6167" name="直線コネクタ 22"/>
          <p:cNvCxnSpPr>
            <a:cxnSpLocks noChangeShapeType="1"/>
            <a:stCxn id="26" idx="0"/>
          </p:cNvCxnSpPr>
          <p:nvPr/>
        </p:nvCxnSpPr>
        <p:spPr bwMode="auto">
          <a:xfrm flipV="1">
            <a:off x="2635250" y="3667125"/>
            <a:ext cx="1535112" cy="16637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直線コネクタ 23"/>
          <p:cNvCxnSpPr>
            <a:cxnSpLocks noChangeShapeType="1"/>
            <a:stCxn id="21" idx="0"/>
            <a:endCxn id="12" idx="2"/>
          </p:cNvCxnSpPr>
          <p:nvPr/>
        </p:nvCxnSpPr>
        <p:spPr bwMode="auto">
          <a:xfrm flipV="1">
            <a:off x="6265862" y="4640269"/>
            <a:ext cx="261938" cy="1201737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直線コネクタ 24"/>
          <p:cNvCxnSpPr>
            <a:cxnSpLocks noChangeShapeType="1"/>
            <a:stCxn id="22" idx="0"/>
            <a:endCxn id="12" idx="2"/>
          </p:cNvCxnSpPr>
          <p:nvPr/>
        </p:nvCxnSpPr>
        <p:spPr bwMode="auto">
          <a:xfrm flipH="1" flipV="1">
            <a:off x="6527803" y="4640269"/>
            <a:ext cx="842962" cy="1201737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正方形/長方形 25"/>
          <p:cNvSpPr/>
          <p:nvPr/>
        </p:nvSpPr>
        <p:spPr>
          <a:xfrm>
            <a:off x="2301875" y="5330831"/>
            <a:ext cx="666750" cy="2190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 smtClean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GW</a:t>
            </a:r>
            <a:endParaRPr kumimoji="1" lang="en-US" altLang="ja-JP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503615" y="4662494"/>
            <a:ext cx="666750" cy="2190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GW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cxnSp>
        <p:nvCxnSpPr>
          <p:cNvPr id="6172" name="直線コネクタ 27"/>
          <p:cNvCxnSpPr>
            <a:cxnSpLocks noChangeShapeType="1"/>
            <a:stCxn id="32" idx="0"/>
            <a:endCxn id="19" idx="2"/>
          </p:cNvCxnSpPr>
          <p:nvPr/>
        </p:nvCxnSpPr>
        <p:spPr bwMode="auto">
          <a:xfrm flipH="1" flipV="1">
            <a:off x="2635250" y="6059494"/>
            <a:ext cx="533400" cy="22542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3" name="直線コネクタ 28"/>
          <p:cNvCxnSpPr>
            <a:cxnSpLocks noChangeShapeType="1"/>
            <a:stCxn id="30" idx="0"/>
            <a:endCxn id="19" idx="2"/>
          </p:cNvCxnSpPr>
          <p:nvPr/>
        </p:nvCxnSpPr>
        <p:spPr bwMode="auto">
          <a:xfrm flipV="1">
            <a:off x="2147890" y="6059494"/>
            <a:ext cx="487363" cy="22542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正方形/長方形 29"/>
          <p:cNvSpPr/>
          <p:nvPr/>
        </p:nvSpPr>
        <p:spPr>
          <a:xfrm>
            <a:off x="1704978" y="6284919"/>
            <a:ext cx="887412" cy="2190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Smart Meter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20728" y="5886450"/>
            <a:ext cx="1316037" cy="4333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kern="0" dirty="0">
                <a:solidFill>
                  <a:srgbClr val="4F81BD">
                    <a:lumMod val="75000"/>
                  </a:srgbClr>
                </a:solidFill>
                <a:latin typeface="Calibri"/>
                <a:ea typeface="HGP創英角ｺﾞｼｯｸUB"/>
                <a:cs typeface="Arial" charset="0"/>
              </a:rPr>
              <a:t>Power network</a:t>
            </a:r>
            <a:br>
              <a:rPr kumimoji="1" lang="en-US" altLang="ja-JP" sz="1200" kern="0" dirty="0">
                <a:solidFill>
                  <a:srgbClr val="4F81BD">
                    <a:lumMod val="75000"/>
                  </a:srgbClr>
                </a:solidFill>
                <a:latin typeface="Calibri"/>
                <a:ea typeface="HGP創英角ｺﾞｼｯｸUB"/>
                <a:cs typeface="Arial" charset="0"/>
              </a:rPr>
            </a:br>
            <a:r>
              <a:rPr kumimoji="1" lang="en-US" altLang="ja-JP" sz="1200" kern="0" dirty="0">
                <a:solidFill>
                  <a:srgbClr val="4F81BD">
                    <a:lumMod val="75000"/>
                  </a:srgbClr>
                </a:solidFill>
                <a:latin typeface="Calibri"/>
                <a:ea typeface="HGP創英角ｺﾞｼｯｸUB"/>
                <a:cs typeface="Arial" charset="0"/>
              </a:rPr>
              <a:t>in the home</a:t>
            </a:r>
            <a:endParaRPr kumimoji="1" lang="ja-JP" altLang="en-US" sz="1200" kern="0" dirty="0">
              <a:solidFill>
                <a:srgbClr val="4F81BD">
                  <a:lumMod val="75000"/>
                </a:srgbClr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20978" y="6284919"/>
            <a:ext cx="896937" cy="2190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Power Sensor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3816350" y="4902200"/>
            <a:ext cx="44450" cy="908050"/>
          </a:xfrm>
          <a:custGeom>
            <a:avLst/>
            <a:gdLst>
              <a:gd name="connsiteX0" fmla="*/ 722671 w 737585"/>
              <a:gd name="connsiteY0" fmla="*/ 0 h 2212258"/>
              <a:gd name="connsiteX1" fmla="*/ 73742 w 737585"/>
              <a:gd name="connsiteY1" fmla="*/ 589935 h 2212258"/>
              <a:gd name="connsiteX2" fmla="*/ 737419 w 737585"/>
              <a:gd name="connsiteY2" fmla="*/ 1460090 h 2212258"/>
              <a:gd name="connsiteX3" fmla="*/ 0 w 737585"/>
              <a:gd name="connsiteY3" fmla="*/ 2212258 h 2212258"/>
              <a:gd name="connsiteX4" fmla="*/ 0 w 737585"/>
              <a:gd name="connsiteY4" fmla="*/ 2212258 h 221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85" h="2212258">
                <a:moveTo>
                  <a:pt x="722671" y="0"/>
                </a:moveTo>
                <a:cubicBezTo>
                  <a:pt x="396977" y="173293"/>
                  <a:pt x="71284" y="346587"/>
                  <a:pt x="73742" y="589935"/>
                </a:cubicBezTo>
                <a:cubicBezTo>
                  <a:pt x="76200" y="833283"/>
                  <a:pt x="749709" y="1189703"/>
                  <a:pt x="737419" y="1460090"/>
                </a:cubicBezTo>
                <a:cubicBezTo>
                  <a:pt x="725129" y="1730477"/>
                  <a:pt x="0" y="2212258"/>
                  <a:pt x="0" y="2212258"/>
                </a:cubicBezTo>
                <a:lnTo>
                  <a:pt x="0" y="2212258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>
              <a:solidFill>
                <a:prstClr val="white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6177" name="上矢印 33"/>
          <p:cNvSpPr>
            <a:spLocks noChangeAspect="1"/>
          </p:cNvSpPr>
          <p:nvPr/>
        </p:nvSpPr>
        <p:spPr bwMode="auto">
          <a:xfrm>
            <a:off x="4535490" y="5005388"/>
            <a:ext cx="1030288" cy="1122362"/>
          </a:xfrm>
          <a:prstGeom prst="upArrow">
            <a:avLst>
              <a:gd name="adj1" fmla="val 87194"/>
              <a:gd name="adj2" fmla="val 3783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kumimoji="1" lang="ja-JP" altLang="en-US" sz="1800" smtClean="0">
              <a:solidFill>
                <a:srgbClr val="FFFFFF"/>
              </a:solidFill>
              <a:latin typeface="Calibri"/>
              <a:ea typeface="HGP創英角ｺﾞｼｯｸUB" pitchFamily="50" charset="-128"/>
            </a:endParaRPr>
          </a:p>
        </p:txBody>
      </p:sp>
      <p:sp>
        <p:nvSpPr>
          <p:cNvPr id="35" name="フリーフォーム 34"/>
          <p:cNvSpPr/>
          <p:nvPr/>
        </p:nvSpPr>
        <p:spPr>
          <a:xfrm flipH="1">
            <a:off x="4957765" y="3667131"/>
            <a:ext cx="130175" cy="2212975"/>
          </a:xfrm>
          <a:custGeom>
            <a:avLst/>
            <a:gdLst>
              <a:gd name="connsiteX0" fmla="*/ 722671 w 737585"/>
              <a:gd name="connsiteY0" fmla="*/ 0 h 2212258"/>
              <a:gd name="connsiteX1" fmla="*/ 73742 w 737585"/>
              <a:gd name="connsiteY1" fmla="*/ 589935 h 2212258"/>
              <a:gd name="connsiteX2" fmla="*/ 737419 w 737585"/>
              <a:gd name="connsiteY2" fmla="*/ 1460090 h 2212258"/>
              <a:gd name="connsiteX3" fmla="*/ 0 w 737585"/>
              <a:gd name="connsiteY3" fmla="*/ 2212258 h 2212258"/>
              <a:gd name="connsiteX4" fmla="*/ 0 w 737585"/>
              <a:gd name="connsiteY4" fmla="*/ 2212258 h 221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85" h="2212258">
                <a:moveTo>
                  <a:pt x="722671" y="0"/>
                </a:moveTo>
                <a:cubicBezTo>
                  <a:pt x="396977" y="173293"/>
                  <a:pt x="71284" y="346587"/>
                  <a:pt x="73742" y="589935"/>
                </a:cubicBezTo>
                <a:cubicBezTo>
                  <a:pt x="76200" y="833283"/>
                  <a:pt x="749709" y="1189703"/>
                  <a:pt x="737419" y="1460090"/>
                </a:cubicBezTo>
                <a:cubicBezTo>
                  <a:pt x="725129" y="1730477"/>
                  <a:pt x="0" y="2212258"/>
                  <a:pt x="0" y="2212258"/>
                </a:cubicBezTo>
                <a:lnTo>
                  <a:pt x="0" y="2212258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>
              <a:solidFill>
                <a:prstClr val="white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36" name="雲 35"/>
          <p:cNvSpPr/>
          <p:nvPr/>
        </p:nvSpPr>
        <p:spPr>
          <a:xfrm>
            <a:off x="2824162" y="3905252"/>
            <a:ext cx="4565650" cy="347663"/>
          </a:xfrm>
          <a:prstGeom prst="cloud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Access Network</a:t>
            </a:r>
            <a:endParaRPr kumimoji="1" lang="ja-JP" altLang="en-US" sz="10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cxnSp>
        <p:nvCxnSpPr>
          <p:cNvPr id="6184" name="直線コネクタ 39"/>
          <p:cNvCxnSpPr>
            <a:cxnSpLocks noChangeShapeType="1"/>
            <a:endCxn id="10" idx="0"/>
          </p:cNvCxnSpPr>
          <p:nvPr/>
        </p:nvCxnSpPr>
        <p:spPr bwMode="auto">
          <a:xfrm>
            <a:off x="4632325" y="3152781"/>
            <a:ext cx="342900" cy="2968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5" name="直線コネクタ 40"/>
          <p:cNvCxnSpPr>
            <a:cxnSpLocks noChangeShapeType="1"/>
            <a:endCxn id="10" idx="0"/>
          </p:cNvCxnSpPr>
          <p:nvPr/>
        </p:nvCxnSpPr>
        <p:spPr bwMode="auto">
          <a:xfrm flipH="1">
            <a:off x="4975228" y="3152781"/>
            <a:ext cx="474662" cy="2968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6" name="直線コネクタ 41"/>
          <p:cNvCxnSpPr>
            <a:cxnSpLocks noChangeShapeType="1"/>
            <a:endCxn id="10" idx="0"/>
          </p:cNvCxnSpPr>
          <p:nvPr/>
        </p:nvCxnSpPr>
        <p:spPr bwMode="auto">
          <a:xfrm flipH="1">
            <a:off x="4975226" y="3152781"/>
            <a:ext cx="1290637" cy="2968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フリーフォーム 42"/>
          <p:cNvSpPr/>
          <p:nvPr/>
        </p:nvSpPr>
        <p:spPr>
          <a:xfrm rot="5400000" flipH="1">
            <a:off x="7846218" y="6058694"/>
            <a:ext cx="46038" cy="882650"/>
          </a:xfrm>
          <a:custGeom>
            <a:avLst/>
            <a:gdLst>
              <a:gd name="connsiteX0" fmla="*/ 722671 w 737585"/>
              <a:gd name="connsiteY0" fmla="*/ 0 h 2212258"/>
              <a:gd name="connsiteX1" fmla="*/ 73742 w 737585"/>
              <a:gd name="connsiteY1" fmla="*/ 589935 h 2212258"/>
              <a:gd name="connsiteX2" fmla="*/ 737419 w 737585"/>
              <a:gd name="connsiteY2" fmla="*/ 1460090 h 2212258"/>
              <a:gd name="connsiteX3" fmla="*/ 0 w 737585"/>
              <a:gd name="connsiteY3" fmla="*/ 2212258 h 2212258"/>
              <a:gd name="connsiteX4" fmla="*/ 0 w 737585"/>
              <a:gd name="connsiteY4" fmla="*/ 2212258 h 221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85" h="2212258">
                <a:moveTo>
                  <a:pt x="722671" y="0"/>
                </a:moveTo>
                <a:cubicBezTo>
                  <a:pt x="396977" y="173293"/>
                  <a:pt x="71284" y="346587"/>
                  <a:pt x="73742" y="589935"/>
                </a:cubicBezTo>
                <a:cubicBezTo>
                  <a:pt x="76200" y="833283"/>
                  <a:pt x="749709" y="1189703"/>
                  <a:pt x="737419" y="1460090"/>
                </a:cubicBezTo>
                <a:cubicBezTo>
                  <a:pt x="725129" y="1730477"/>
                  <a:pt x="0" y="2212258"/>
                  <a:pt x="0" y="2212258"/>
                </a:cubicBezTo>
                <a:lnTo>
                  <a:pt x="0" y="2212258"/>
                </a:ln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>
              <a:solidFill>
                <a:prstClr val="white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140700" y="6400800"/>
            <a:ext cx="1039812" cy="1920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wireless</a:t>
            </a:r>
            <a:endParaRPr kumimoji="1" lang="ja-JP" altLang="en-US" sz="12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cxnSp>
        <p:nvCxnSpPr>
          <p:cNvPr id="6189" name="直線コネクタ 44"/>
          <p:cNvCxnSpPr>
            <a:cxnSpLocks noChangeShapeType="1"/>
          </p:cNvCxnSpPr>
          <p:nvPr/>
        </p:nvCxnSpPr>
        <p:spPr bwMode="auto">
          <a:xfrm flipH="1">
            <a:off x="7427912" y="6324600"/>
            <a:ext cx="8826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正方形/長方形 45"/>
          <p:cNvSpPr/>
          <p:nvPr/>
        </p:nvSpPr>
        <p:spPr>
          <a:xfrm>
            <a:off x="8140700" y="6210300"/>
            <a:ext cx="1039812" cy="1905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kern="0" dirty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wired</a:t>
            </a:r>
            <a:endParaRPr kumimoji="1" lang="ja-JP" altLang="en-US" sz="12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6191" name="正方形/長方形 14"/>
          <p:cNvSpPr>
            <a:spLocks noChangeArrowheads="1"/>
          </p:cNvSpPr>
          <p:nvPr/>
        </p:nvSpPr>
        <p:spPr bwMode="auto">
          <a:xfrm>
            <a:off x="6212083" y="3092450"/>
            <a:ext cx="583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800" smtClean="0">
                <a:solidFill>
                  <a:srgbClr val="FF0000"/>
                </a:solidFill>
              </a:rPr>
              <a:t>APIs</a:t>
            </a:r>
            <a:endParaRPr kumimoji="1" lang="ja-JP" altLang="en-US" sz="1800" smtClean="0">
              <a:solidFill>
                <a:srgbClr val="FF0000"/>
              </a:solidFill>
            </a:endParaRPr>
          </a:p>
        </p:txBody>
      </p:sp>
      <p:cxnSp>
        <p:nvCxnSpPr>
          <p:cNvPr id="57" name="直線コネクタ 56"/>
          <p:cNvCxnSpPr/>
          <p:nvPr/>
        </p:nvCxnSpPr>
        <p:spPr bwMode="auto">
          <a:xfrm>
            <a:off x="3889376" y="3276600"/>
            <a:ext cx="2324100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7389812" y="4293096"/>
            <a:ext cx="1316038" cy="4333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kern="0" dirty="0" smtClean="0">
                <a:solidFill>
                  <a:srgbClr val="F79646">
                    <a:lumMod val="50000"/>
                  </a:srgbClr>
                </a:solidFill>
                <a:latin typeface="Calibri"/>
                <a:ea typeface="HGP創英角ｺﾞｼｯｸUB"/>
                <a:cs typeface="Arial" charset="0"/>
              </a:rPr>
              <a:t>oneM2M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kern="0" dirty="0" smtClean="0">
                <a:solidFill>
                  <a:srgbClr val="F79646">
                    <a:lumMod val="50000"/>
                  </a:srgbClr>
                </a:solidFill>
                <a:latin typeface="Calibri"/>
                <a:ea typeface="HGP創英角ｺﾞｼｯｸUB"/>
                <a:cs typeface="Arial" charset="0"/>
              </a:rPr>
              <a:t>Infrastructure</a:t>
            </a:r>
            <a:endParaRPr kumimoji="1" lang="ja-JP" altLang="en-US" kern="0" dirty="0">
              <a:solidFill>
                <a:srgbClr val="F79646">
                  <a:lumMod val="50000"/>
                </a:srgbClr>
              </a:solidFill>
              <a:latin typeface="Calibri"/>
              <a:ea typeface="HGP創英角ｺﾞｼｯｸUB"/>
              <a:cs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6230" y="3064669"/>
            <a:ext cx="3126576" cy="2626253"/>
            <a:chOff x="11118" y="3064669"/>
            <a:chExt cx="3126576" cy="2626253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8" y="3297238"/>
              <a:ext cx="1863726" cy="2393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755576" y="3064669"/>
              <a:ext cx="2382118" cy="4937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55576" y="3964797"/>
              <a:ext cx="2062240" cy="1888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24819" y="4881569"/>
              <a:ext cx="470917" cy="5587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正方形/長方形 7"/>
          <p:cNvSpPr/>
          <p:nvPr/>
        </p:nvSpPr>
        <p:spPr>
          <a:xfrm>
            <a:off x="4226720" y="2955931"/>
            <a:ext cx="774699" cy="19685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900" kern="0" dirty="0" smtClean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Application</a:t>
            </a:r>
            <a:endParaRPr kumimoji="1" lang="ja-JP" altLang="en-US" sz="9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59" name="正方形/長方形 7"/>
          <p:cNvSpPr/>
          <p:nvPr/>
        </p:nvSpPr>
        <p:spPr>
          <a:xfrm>
            <a:off x="5068628" y="2966244"/>
            <a:ext cx="774699" cy="19685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900" kern="0" dirty="0" smtClean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Application</a:t>
            </a:r>
            <a:endParaRPr kumimoji="1" lang="ja-JP" altLang="en-US" sz="9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61" name="正方形/長方形 7"/>
          <p:cNvSpPr/>
          <p:nvPr/>
        </p:nvSpPr>
        <p:spPr>
          <a:xfrm>
            <a:off x="5975376" y="2944118"/>
            <a:ext cx="774699" cy="19685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900" kern="0" dirty="0" smtClean="0">
                <a:solidFill>
                  <a:prstClr val="black"/>
                </a:solidFill>
                <a:latin typeface="Calibri"/>
                <a:ea typeface="HGP創英角ｺﾞｼｯｸUB"/>
                <a:cs typeface="Arial" charset="0"/>
              </a:rPr>
              <a:t>Application</a:t>
            </a:r>
            <a:endParaRPr kumimoji="1" lang="ja-JP" altLang="en-US" sz="900" kern="0" dirty="0">
              <a:solidFill>
                <a:prstClr val="black"/>
              </a:solidFill>
              <a:latin typeface="Calibri"/>
              <a:ea typeface="HGP創英角ｺﾞｼｯｸUB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80928"/>
            <a:ext cx="6418263" cy="866775"/>
          </a:xfrm>
        </p:spPr>
        <p:txBody>
          <a:bodyPr/>
          <a:lstStyle/>
          <a:p>
            <a:r>
              <a:rPr lang="fr-FR" dirty="0" smtClean="0"/>
              <a:t>HGI SDT </a:t>
            </a:r>
            <a:r>
              <a:rPr lang="fr-FR" dirty="0" err="1" smtClean="0"/>
              <a:t>Specifics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E804B8B-5BD1-4889-9D26-426F9B75F718}" type="slidenum">
              <a:rPr lang="en-CA" altLang="de-DE" smtClean="0"/>
              <a:pPr>
                <a:defRPr/>
              </a:pPr>
              <a:t>14</a:t>
            </a:fld>
            <a:r>
              <a:rPr lang="en-CA" altLang="de-DE" smtClean="0"/>
              <a:t>  </a:t>
            </a:r>
            <a:endParaRPr lang="en-CA" altLang="de-DE"/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Some Guiding Principles</a:t>
            </a:r>
            <a:endParaRPr lang="en-CA" altLang="de-DE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82000" cy="4778375"/>
          </a:xfrm>
        </p:spPr>
        <p:txBody>
          <a:bodyPr tIns="7200">
            <a:spAutoFit/>
          </a:bodyPr>
          <a:lstStyle/>
          <a:p>
            <a:pPr marL="355600" lvl="1" indent="-355600"/>
            <a:r>
              <a:rPr lang="de-DE" altLang="de-DE" smtClean="0"/>
              <a:t>Device description is in XML</a:t>
            </a:r>
          </a:p>
          <a:p>
            <a:pPr marL="355600" lvl="1" indent="-355600"/>
            <a:r>
              <a:rPr lang="de-DE" altLang="de-DE" smtClean="0"/>
              <a:t>Try to avoid becoming too complex</a:t>
            </a:r>
          </a:p>
          <a:p>
            <a:pPr marL="355600" lvl="1" indent="-355600"/>
            <a:r>
              <a:rPr lang="de-DE" altLang="de-DE" smtClean="0"/>
              <a:t>Mechanism for referencing other definitions required</a:t>
            </a:r>
          </a:p>
          <a:p>
            <a:pPr marL="355600" lvl="1" indent="-355600"/>
            <a:r>
              <a:rPr lang="de-DE" altLang="de-DE" smtClean="0"/>
              <a:t>Rely on standard XML semantics</a:t>
            </a:r>
          </a:p>
          <a:p>
            <a:pPr marL="755650" lvl="2" indent="-355600"/>
            <a:r>
              <a:rPr lang="de-DE" altLang="de-DE" sz="2800" smtClean="0"/>
              <a:t>Description should be a valid XML document</a:t>
            </a:r>
          </a:p>
          <a:p>
            <a:pPr marL="755650" lvl="2" indent="-355600"/>
            <a:r>
              <a:rPr lang="de-DE" altLang="de-DE" sz="2800" smtClean="0"/>
              <a:t>Do not introduce additional semantics</a:t>
            </a:r>
            <a:br>
              <a:rPr lang="de-DE" altLang="de-DE" sz="2800" smtClean="0"/>
            </a:br>
            <a:r>
              <a:rPr lang="de-DE" altLang="de-DE" sz="2800" smtClean="0"/>
              <a:t>(e.g. &lt;import-device id=</a:t>
            </a:r>
            <a:r>
              <a:rPr lang="en-US" altLang="de-DE" sz="2800" smtClean="0">
                <a:ea typeface="Courier" charset="0"/>
                <a:cs typeface="Courier" charset="0"/>
              </a:rPr>
              <a:t>"…"/&gt;)</a:t>
            </a:r>
          </a:p>
          <a:p>
            <a:pPr marL="755650" lvl="2" indent="-355600"/>
            <a:r>
              <a:rPr lang="en-US" altLang="de-DE" sz="2800" smtClean="0">
                <a:ea typeface="Courier" charset="0"/>
                <a:cs typeface="Courier" charset="0"/>
              </a:rPr>
              <a:t>Use of standard XML tools (parser, XSLT) should be possible</a:t>
            </a:r>
          </a:p>
          <a:p>
            <a:pPr marL="355600" lvl="1" indent="-355600"/>
            <a:r>
              <a:rPr lang="en-US" altLang="de-DE" smtClean="0">
                <a:ea typeface="Courier" charset="0"/>
                <a:cs typeface="Courier" charset="0"/>
              </a:rPr>
              <a:t>Identify unit of re-use and abstraction</a:t>
            </a:r>
            <a:endParaRPr lang="de-DE" altLang="de-DE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Times New Roman" charset="0"/>
              <a:buNone/>
            </a:pPr>
            <a:fld id="{860563D5-BD94-4C7C-AA83-B36574A64065}" type="slidenum">
              <a:rPr lang="en-CA" altLang="de-DE" sz="2000" smtClean="0">
                <a:latin typeface="Arial" charset="0"/>
                <a:cs typeface="Arial" charset="0"/>
              </a:rPr>
              <a:pPr eaLnBrk="1" hangingPunct="1">
                <a:lnSpc>
                  <a:spcPct val="93000"/>
                </a:lnSpc>
                <a:spcBef>
                  <a:spcPct val="0"/>
                </a:spcBef>
                <a:buFont typeface="Times New Roman" charset="0"/>
                <a:buNone/>
              </a:pPr>
              <a:t>15</a:t>
            </a:fld>
            <a:r>
              <a:rPr lang="en-CA" altLang="de-DE" sz="2000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12293" name="Slide Number Placeholder 3"/>
          <p:cNvSpPr txBox="1">
            <a:spLocks/>
          </p:cNvSpPr>
          <p:nvPr/>
        </p:nvSpPr>
        <p:spPr bwMode="auto">
          <a:xfrm>
            <a:off x="7885113" y="6432550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Font typeface="Times New Roman" charset="0"/>
              <a:buNone/>
            </a:pPr>
            <a:fld id="{2240909A-E50F-4232-996E-EE20B901045E}" type="slidenum">
              <a:rPr lang="en-CA" altLang="de-DE" sz="2000" b="1">
                <a:latin typeface="Arial" charset="0"/>
                <a:cs typeface="Arial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Font typeface="Times New Roman" charset="0"/>
                <a:buNone/>
              </a:pPr>
              <a:t>15</a:t>
            </a:fld>
            <a:r>
              <a:rPr lang="en-CA" altLang="de-DE" sz="2000" b="1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" name="Folded Corner 6"/>
          <p:cNvSpPr>
            <a:spLocks noChangeArrowheads="1"/>
          </p:cNvSpPr>
          <p:nvPr/>
        </p:nvSpPr>
        <p:spPr bwMode="auto">
          <a:xfrm rot="-676179">
            <a:off x="6605588" y="5407025"/>
            <a:ext cx="1981200" cy="966788"/>
          </a:xfrm>
          <a:prstGeom prst="foldedCorner">
            <a:avLst>
              <a:gd name="adj" fmla="val 19231"/>
            </a:avLst>
          </a:prstGeom>
          <a:gradFill rotWithShape="1">
            <a:gsLst>
              <a:gs pos="0">
                <a:srgbClr val="A6E3D1"/>
              </a:gs>
              <a:gs pos="14999">
                <a:srgbClr val="C2FFF0"/>
              </a:gs>
              <a:gs pos="74001">
                <a:srgbClr val="C2FFF0"/>
              </a:gs>
              <a:gs pos="94000">
                <a:srgbClr val="A6E3D1"/>
              </a:gs>
              <a:gs pos="100000">
                <a:srgbClr val="A6E3D1"/>
              </a:gs>
            </a:gsLst>
            <a:lin ang="5400000"/>
          </a:gradFill>
          <a:ln w="9525">
            <a:solidFill>
              <a:srgbClr val="A6E3D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4617B"/>
                </a:solidFill>
                <a:latin typeface="Comic Sans MS" charset="0"/>
                <a:ea typeface="Comic Sans MS" charset="0"/>
                <a:cs typeface="Comic Sans MS" charset="0"/>
              </a:rPr>
              <a:t>Not addressed: Standard dictionary for terms such as power, light,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147050" cy="920750"/>
          </a:xfrm>
        </p:spPr>
        <p:txBody>
          <a:bodyPr/>
          <a:lstStyle/>
          <a:p>
            <a:r>
              <a:rPr lang="en-CA" altLang="de-DE" sz="3600" smtClean="0"/>
              <a:t>Smart Home Device Template (SDT)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3594"/>
            <a:ext cx="8362950" cy="51117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The SDT comprises</a:t>
            </a:r>
          </a:p>
          <a:p>
            <a:pPr>
              <a:defRPr/>
            </a:pPr>
            <a:r>
              <a:rPr lang="en-US" sz="2800" dirty="0" smtClean="0"/>
              <a:t>An XML schema (XSD). This tells us the agreed syntax for the XML device models</a:t>
            </a:r>
          </a:p>
          <a:p>
            <a:pPr lvl="1">
              <a:defRPr/>
            </a:pPr>
            <a:r>
              <a:rPr lang="en-US" sz="2400" dirty="0" smtClean="0"/>
              <a:t>This is the part released for comment</a:t>
            </a:r>
          </a:p>
          <a:p>
            <a:pPr>
              <a:defRPr/>
            </a:pPr>
            <a:r>
              <a:rPr lang="en-US" sz="2800" dirty="0" smtClean="0"/>
              <a:t>A set of </a:t>
            </a:r>
            <a:r>
              <a:rPr lang="en-US" sz="2800" dirty="0" err="1" smtClean="0"/>
              <a:t>ModuleClasses</a:t>
            </a:r>
            <a:r>
              <a:rPr lang="en-US" sz="2800" dirty="0" smtClean="0"/>
              <a:t>  </a:t>
            </a:r>
          </a:p>
          <a:p>
            <a:pPr lvl="1">
              <a:defRPr/>
            </a:pPr>
            <a:r>
              <a:rPr lang="en-US" sz="2400" dirty="0"/>
              <a:t>B</a:t>
            </a:r>
            <a:r>
              <a:rPr lang="en-US" sz="2400" dirty="0" smtClean="0"/>
              <a:t>uilding blocks for the device models</a:t>
            </a:r>
          </a:p>
          <a:p>
            <a:pPr lvl="1">
              <a:defRPr/>
            </a:pPr>
            <a:r>
              <a:rPr lang="en-US" sz="2400" dirty="0" smtClean="0"/>
              <a:t>Can be instantiated and/or extended as needed to handle technology-specific extensions</a:t>
            </a:r>
          </a:p>
          <a:p>
            <a:pPr lvl="1">
              <a:defRPr/>
            </a:pPr>
            <a:r>
              <a:rPr lang="en-US" sz="2400" dirty="0" smtClean="0"/>
              <a:t>Some examples are available</a:t>
            </a:r>
          </a:p>
          <a:p>
            <a:pPr>
              <a:defRPr/>
            </a:pPr>
            <a:endParaRPr lang="en-CA" sz="2800" dirty="0"/>
          </a:p>
        </p:txBody>
      </p:sp>
      <p:sp>
        <p:nvSpPr>
          <p:cNvPr id="4" name="Rectangle 3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600" dirty="0" smtClean="0"/>
              <a:t>The basis set of Modules</a:t>
            </a:r>
            <a:endParaRPr lang="en-CA" altLang="de-DE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Set of </a:t>
            </a:r>
            <a:r>
              <a:rPr lang="en-US" sz="2400" dirty="0" err="1" smtClean="0"/>
              <a:t>ModuleClasses</a:t>
            </a:r>
            <a:r>
              <a:rPr lang="en-US" sz="2400" dirty="0" smtClean="0"/>
              <a:t> is </a:t>
            </a:r>
            <a:r>
              <a:rPr lang="en-US" sz="2400" dirty="0"/>
              <a:t>u</a:t>
            </a:r>
            <a:r>
              <a:rPr lang="en-US" sz="2400" dirty="0" smtClean="0"/>
              <a:t>sed </a:t>
            </a:r>
            <a:r>
              <a:rPr lang="en-US" sz="2400" dirty="0"/>
              <a:t>to construct models for complex devices across the domains of </a:t>
            </a:r>
            <a:r>
              <a:rPr lang="en-US" sz="2400" dirty="0" smtClean="0"/>
              <a:t>interest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/>
              <a:t>P</a:t>
            </a:r>
            <a:r>
              <a:rPr lang="en-US" sz="2400" dirty="0" smtClean="0"/>
              <a:t>erhaps </a:t>
            </a:r>
            <a:r>
              <a:rPr lang="en-US" sz="2400" dirty="0"/>
              <a:t>20 to 80 </a:t>
            </a:r>
            <a:r>
              <a:rPr lang="en-US" sz="2400" dirty="0" smtClean="0"/>
              <a:t>different </a:t>
            </a:r>
            <a:r>
              <a:rPr lang="en-US" sz="2400" dirty="0" err="1" smtClean="0"/>
              <a:t>ModuleClasses</a:t>
            </a:r>
            <a:r>
              <a:rPr lang="en-US" sz="2400" dirty="0" smtClean="0"/>
              <a:t> could be sufficient to represent most common appliances. </a:t>
            </a:r>
            <a:r>
              <a:rPr lang="en-US" sz="2400" i="1" u="sng" dirty="0" smtClean="0"/>
              <a:t>Which</a:t>
            </a:r>
            <a:r>
              <a:rPr lang="en-US" sz="2400" dirty="0" smtClean="0"/>
              <a:t> functions?</a:t>
            </a:r>
            <a:r>
              <a:rPr lang="en-US" sz="2400" dirty="0"/>
              <a:t> </a:t>
            </a:r>
            <a:r>
              <a:rPr lang="en-US" sz="2400" dirty="0" smtClean="0"/>
              <a:t>e.g.:</a:t>
            </a:r>
          </a:p>
          <a:p>
            <a:pPr lvl="1">
              <a:defRPr/>
            </a:pPr>
            <a:r>
              <a:rPr lang="en-US" sz="2000" dirty="0" smtClean="0"/>
              <a:t>Doc – optional text describing the device model</a:t>
            </a:r>
            <a:endParaRPr lang="en-US" sz="2000" dirty="0"/>
          </a:p>
          <a:p>
            <a:pPr lvl="1">
              <a:defRPr/>
            </a:pPr>
            <a:r>
              <a:rPr lang="en-US" sz="2000" dirty="0" err="1" smtClean="0"/>
              <a:t>BooleanState</a:t>
            </a:r>
            <a:r>
              <a:rPr lang="en-US" sz="2000" dirty="0" smtClean="0"/>
              <a:t> - read/writable true/false state</a:t>
            </a:r>
          </a:p>
          <a:p>
            <a:pPr lvl="1">
              <a:defRPr/>
            </a:pPr>
            <a:r>
              <a:rPr lang="en-US" sz="2000" dirty="0" err="1" smtClean="0"/>
              <a:t>DataPoint</a:t>
            </a:r>
            <a:r>
              <a:rPr lang="en-US" sz="2000" dirty="0" smtClean="0"/>
              <a:t> – read-only sensor data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Examples of </a:t>
            </a:r>
            <a:r>
              <a:rPr lang="en-US" sz="2400" dirty="0" smtClean="0"/>
              <a:t>models constructed from </a:t>
            </a:r>
            <a:r>
              <a:rPr lang="en-US" sz="2400" dirty="0" err="1" smtClean="0"/>
              <a:t>ModuleClasses</a:t>
            </a:r>
            <a:endParaRPr lang="en-US" sz="2400" dirty="0"/>
          </a:p>
          <a:p>
            <a:pPr lvl="1">
              <a:defRPr/>
            </a:pPr>
            <a:r>
              <a:rPr lang="en-US" sz="2000" dirty="0"/>
              <a:t>Washing Machine Basic – sets out the XML parameters of a non-technology specific washing machine</a:t>
            </a:r>
          </a:p>
          <a:p>
            <a:pPr lvl="1">
              <a:defRPr/>
            </a:pPr>
            <a:r>
              <a:rPr lang="en-US" sz="2000" dirty="0"/>
              <a:t>Dimmable Lamp </a:t>
            </a:r>
            <a:r>
              <a:rPr lang="en-US" sz="2000" dirty="0" smtClean="0"/>
              <a:t>Basic - combines "set % value" and on/off attributes</a:t>
            </a:r>
            <a:endParaRPr lang="en-US" sz="2000" dirty="0"/>
          </a:p>
          <a:p>
            <a:pPr>
              <a:defRPr/>
            </a:pPr>
            <a:r>
              <a:rPr lang="en-US" sz="2400" dirty="0" smtClean="0"/>
              <a:t>Technology-specific instantiation inherit the generic one, and may include technology-specific extensions if required</a:t>
            </a:r>
            <a:endParaRPr lang="en-US" sz="2000" dirty="0" smtClean="0"/>
          </a:p>
          <a:p>
            <a:pPr marL="914400" lvl="2" indent="0">
              <a:buFont typeface="Arial" charset="0"/>
              <a:buNone/>
              <a:defRPr/>
            </a:pPr>
            <a:endParaRPr lang="en-US" sz="1800" dirty="0" smtClean="0"/>
          </a:p>
          <a:p>
            <a:pPr lvl="1">
              <a:defRPr/>
            </a:pPr>
            <a:endParaRPr lang="en-CA" sz="2000" dirty="0"/>
          </a:p>
        </p:txBody>
      </p:sp>
      <p:sp>
        <p:nvSpPr>
          <p:cNvPr id="4" name="Rectangle 3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6227"/>
            <a:ext cx="6418263" cy="560485"/>
          </a:xfrm>
        </p:spPr>
        <p:txBody>
          <a:bodyPr/>
          <a:lstStyle/>
          <a:p>
            <a:r>
              <a:rPr lang="en-US" dirty="0" smtClean="0"/>
              <a:t>Way of working on SDT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SDT, HGI is using an open-source development process under Apache 2.0</a:t>
            </a:r>
          </a:p>
          <a:p>
            <a:r>
              <a:rPr lang="en-US" dirty="0" smtClean="0"/>
              <a:t>Contributions made to SDT must follow this license, ensuring that SDT is not encumbered by commercial license factors</a:t>
            </a:r>
          </a:p>
          <a:p>
            <a:r>
              <a:rPr lang="en-US" dirty="0" smtClean="0"/>
              <a:t>HGI can accept comments from allied </a:t>
            </a:r>
            <a:r>
              <a:rPr lang="en-US" dirty="0" err="1" smtClean="0"/>
              <a:t>organisations</a:t>
            </a:r>
            <a:r>
              <a:rPr lang="en-US" dirty="0" smtClean="0"/>
              <a:t> under this license</a:t>
            </a:r>
          </a:p>
          <a:p>
            <a:r>
              <a:rPr lang="en-US" dirty="0" smtClean="0"/>
              <a:t>HGI can contribute the SDT result to OneM2M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E804B8B-5BD1-4889-9D26-426F9B75F718}" type="slidenum">
              <a:rPr lang="en-CA" altLang="de-DE" smtClean="0"/>
              <a:pPr>
                <a:defRPr/>
              </a:pPr>
              <a:t>18</a:t>
            </a:fld>
            <a:r>
              <a:rPr lang="en-CA" altLang="de-DE" smtClean="0"/>
              <a:t>  </a:t>
            </a:r>
            <a:endParaRPr lang="en-CA" altLang="de-DE"/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HGI Proposes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HGI and OneM2M relevant working groups exchange detailed comments </a:t>
            </a:r>
          </a:p>
          <a:p>
            <a:pPr lvl="1"/>
            <a:r>
              <a:rPr lang="en-US" sz="2400" dirty="0" smtClean="0"/>
              <a:t>Overall approach</a:t>
            </a:r>
          </a:p>
          <a:p>
            <a:pPr lvl="1"/>
            <a:r>
              <a:rPr lang="en-US" sz="2400" dirty="0" smtClean="0"/>
              <a:t>Fit of HGI SDT within OneM2M architecture</a:t>
            </a:r>
          </a:p>
          <a:p>
            <a:r>
              <a:rPr lang="en-US" sz="2800" dirty="0" smtClean="0"/>
              <a:t>Conference call mid April</a:t>
            </a:r>
          </a:p>
          <a:p>
            <a:r>
              <a:rPr lang="en-US" sz="2800" dirty="0" smtClean="0"/>
              <a:t>OneM2M, or member companies of OneM2M who are HGI member companies, consider to provide detailed comments on SDT, under Apache 2.0 terms</a:t>
            </a:r>
          </a:p>
          <a:p>
            <a:r>
              <a:rPr lang="en-US" sz="2800" dirty="0" smtClean="0"/>
              <a:t>HGI aims to continue to publish updates of SDT as progress is made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E804B8B-5BD1-4889-9D26-426F9B75F718}" type="slidenum">
              <a:rPr lang="en-CA" altLang="de-DE" smtClean="0"/>
              <a:pPr>
                <a:defRPr/>
              </a:pPr>
              <a:t>19</a:t>
            </a:fld>
            <a:r>
              <a:rPr lang="en-CA" altLang="de-DE" smtClean="0"/>
              <a:t>  </a:t>
            </a:r>
            <a:endParaRPr lang="en-CA" altLang="de-DE"/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680" y="1772816"/>
            <a:ext cx="6584704" cy="4774014"/>
          </a:xfrm>
        </p:spPr>
        <p:txBody>
          <a:bodyPr/>
          <a:lstStyle/>
          <a:p>
            <a:r>
              <a:rPr lang="en-US" sz="2800" dirty="0" smtClean="0"/>
              <a:t>HGI abstraction layer including the Smart Device </a:t>
            </a:r>
            <a:r>
              <a:rPr lang="en-US" sz="2800" dirty="0" smtClean="0"/>
              <a:t>Template</a:t>
            </a:r>
          </a:p>
          <a:p>
            <a:endParaRPr lang="en-US" sz="800" dirty="0" smtClean="0"/>
          </a:p>
          <a:p>
            <a:r>
              <a:rPr lang="en-US" sz="2800" dirty="0" smtClean="0"/>
              <a:t>HGI’s SDT 1.0 </a:t>
            </a:r>
            <a:r>
              <a:rPr lang="en-US" sz="2800" dirty="0" smtClean="0"/>
              <a:t>principles</a:t>
            </a:r>
          </a:p>
          <a:p>
            <a:endParaRPr lang="en-US" sz="800" dirty="0" smtClean="0"/>
          </a:p>
          <a:p>
            <a:r>
              <a:rPr lang="en-US" sz="2800" dirty="0" smtClean="0"/>
              <a:t>Relation to oneM2M </a:t>
            </a:r>
            <a:r>
              <a:rPr lang="en-US" sz="2800" dirty="0" smtClean="0"/>
              <a:t>WI-0017</a:t>
            </a:r>
          </a:p>
          <a:p>
            <a:endParaRPr lang="en-US" sz="800" dirty="0" smtClean="0"/>
          </a:p>
          <a:p>
            <a:r>
              <a:rPr lang="en-US" sz="2800" dirty="0" smtClean="0"/>
              <a:t>Result from HGI inter-alliance meeting (Febr.2015)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E804B8B-5BD1-4889-9D26-426F9B75F718}" type="slidenum">
              <a:rPr lang="en-CA" altLang="de-DE" smtClean="0"/>
              <a:pPr>
                <a:defRPr/>
              </a:pPr>
              <a:t>2</a:t>
            </a:fld>
            <a:r>
              <a:rPr lang="en-CA" altLang="de-DE" smtClean="0"/>
              <a:t>  </a:t>
            </a:r>
            <a:endParaRPr lang="en-CA" altLang="de-DE"/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42175" cy="1362075"/>
          </a:xfrm>
        </p:spPr>
        <p:txBody>
          <a:bodyPr/>
          <a:lstStyle/>
          <a:p>
            <a:r>
              <a:rPr lang="de-DE" dirty="0" smtClean="0"/>
              <a:t>SDT 1.0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explanation</a:t>
            </a:r>
            <a:r>
              <a:rPr lang="de-DE" dirty="0" smtClean="0"/>
              <a:t>,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smtClean="0"/>
              <a:t>&amp; </a:t>
            </a:r>
            <a:r>
              <a:rPr lang="de-DE" sz="3200" dirty="0" err="1" smtClean="0"/>
              <a:t>feedbacks</a:t>
            </a:r>
            <a:r>
              <a:rPr lang="de-DE" sz="3200" dirty="0" smtClean="0"/>
              <a:t> </a:t>
            </a:r>
            <a:r>
              <a:rPr lang="de-DE" sz="3200" dirty="0" err="1" smtClean="0"/>
              <a:t>from</a:t>
            </a:r>
            <a:r>
              <a:rPr lang="de-DE" sz="3200" dirty="0" smtClean="0"/>
              <a:t> the inter-</a:t>
            </a:r>
            <a:r>
              <a:rPr lang="de-DE" sz="3200" dirty="0" err="1" smtClean="0"/>
              <a:t>alliances</a:t>
            </a:r>
            <a:r>
              <a:rPr lang="de-DE" sz="3200" dirty="0" smtClean="0"/>
              <a:t> </a:t>
            </a:r>
            <a:r>
              <a:rPr lang="de-DE" sz="3200" dirty="0" err="1" smtClean="0"/>
              <a:t>seminar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next</a:t>
            </a:r>
            <a:r>
              <a:rPr lang="de-DE" sz="3200" dirty="0" smtClean="0"/>
              <a:t> </a:t>
            </a:r>
            <a:r>
              <a:rPr lang="de-DE" sz="3200" dirty="0" err="1" smtClean="0"/>
              <a:t>steps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the SDT</a:t>
            </a:r>
            <a:br>
              <a:rPr lang="de-DE" sz="3200" dirty="0" smtClean="0"/>
            </a:b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96965"/>
            <a:ext cx="7772400" cy="1500187"/>
          </a:xfrm>
        </p:spPr>
        <p:txBody>
          <a:bodyPr/>
          <a:lstStyle/>
          <a:p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discussions</a:t>
            </a:r>
            <a:r>
              <a:rPr lang="de-DE" sz="2800" dirty="0" smtClean="0"/>
              <a:t> </a:t>
            </a:r>
            <a:r>
              <a:rPr lang="de-DE" sz="2800" dirty="0"/>
              <a:t>in oneM2M </a:t>
            </a:r>
            <a:r>
              <a:rPr lang="de-DE" sz="2800" dirty="0" smtClean="0"/>
              <a:t>WG5 and/</a:t>
            </a:r>
            <a:r>
              <a:rPr lang="de-DE" sz="2800" dirty="0" err="1" smtClean="0"/>
              <a:t>or</a:t>
            </a:r>
            <a:r>
              <a:rPr lang="de-DE" sz="2800" dirty="0" smtClean="0"/>
              <a:t> in </a:t>
            </a:r>
            <a:r>
              <a:rPr lang="de-DE" sz="2800" dirty="0" err="1" smtClean="0"/>
              <a:t>joint</a:t>
            </a:r>
            <a:r>
              <a:rPr lang="de-DE" sz="2800" dirty="0" smtClean="0"/>
              <a:t> </a:t>
            </a:r>
            <a:r>
              <a:rPr lang="de-DE" sz="2800" dirty="0" err="1" smtClean="0"/>
              <a:t>sessions</a:t>
            </a:r>
            <a:r>
              <a:rPr lang="de-DE" sz="2800" dirty="0" smtClean="0"/>
              <a:t> WG2/WG5…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89AE2AE-3E9C-40AF-B6F3-092B90FA981F}" type="slidenum">
              <a:rPr lang="en-CA" altLang="de-DE" smtClean="0"/>
              <a:pPr>
                <a:defRPr/>
              </a:pPr>
              <a:t>20</a:t>
            </a:fld>
            <a:endParaRPr lang="en-CA" altLang="de-DE"/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1" y="276227"/>
            <a:ext cx="8435975" cy="866775"/>
          </a:xfrm>
        </p:spPr>
        <p:txBody>
          <a:bodyPr/>
          <a:lstStyle/>
          <a:p>
            <a:r>
              <a:rPr lang="en-US" altLang="en-US" dirty="0" smtClean="0"/>
              <a:t>UML Overview of the SDT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itchFamily="18" charset="0"/>
              <a:buNone/>
            </a:pPr>
            <a:fld id="{2DDA64AC-1F19-4E95-AA93-59F082077701}" type="slidenum">
              <a:rPr lang="en-CA" altLang="de-DE" smtClean="0">
                <a:latin typeface="Arial" pitchFamily="34" charset="0"/>
                <a:cs typeface="Arial" pitchFamily="34" charset="0"/>
              </a:rPr>
              <a:pPr>
                <a:buFont typeface="Times New Roman" pitchFamily="18" charset="0"/>
                <a:buNone/>
              </a:pPr>
              <a:t>21</a:t>
            </a:fld>
            <a:r>
              <a:rPr lang="en-CA" altLang="de-DE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042988"/>
            <a:ext cx="734536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6600"/>
                </a:solidFill>
              </a:rPr>
              <a:t>Summary</a:t>
            </a:r>
            <a:r>
              <a:rPr lang="fr-FR" dirty="0" smtClean="0">
                <a:solidFill>
                  <a:srgbClr val="FF6600"/>
                </a:solidFill>
              </a:rPr>
              <a:t> of the contribution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E804B8B-5BD1-4889-9D26-426F9B75F718}" type="slidenum">
              <a:rPr lang="en-CA" altLang="de-DE" smtClean="0"/>
              <a:pPr>
                <a:defRPr/>
              </a:pPr>
              <a:t>22</a:t>
            </a:fld>
            <a:r>
              <a:rPr lang="en-CA" altLang="de-DE" smtClean="0"/>
              <a:t>  </a:t>
            </a:r>
            <a:endParaRPr lang="en-CA" altLang="de-DE"/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Pensées 5"/>
          <p:cNvSpPr/>
          <p:nvPr/>
        </p:nvSpPr>
        <p:spPr bwMode="auto">
          <a:xfrm>
            <a:off x="2195736" y="1124744"/>
            <a:ext cx="6768752" cy="1512168"/>
          </a:xfrm>
          <a:prstGeom prst="cloudCallout">
            <a:avLst>
              <a:gd name="adj1" fmla="val -51632"/>
              <a:gd name="adj2" fmla="val -4796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charset="0"/>
                <a:cs typeface="Arial" charset="0"/>
              </a:rPr>
              <a:t>let us work on abstraction/modelling together, so there will be one relevant result out in the industry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2852936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Ø"/>
            </a:pPr>
            <a:r>
              <a:rPr lang="en-CA" sz="2000" dirty="0" smtClean="0">
                <a:solidFill>
                  <a:schemeClr val="tx1"/>
                </a:solidFill>
              </a:rPr>
              <a:t>There </a:t>
            </a:r>
            <a:r>
              <a:rPr lang="en-CA" sz="2000" dirty="0">
                <a:solidFill>
                  <a:schemeClr val="tx1"/>
                </a:solidFill>
              </a:rPr>
              <a:t>should be one effort to determine common device models that the smart home industry can coalesce </a:t>
            </a:r>
            <a:r>
              <a:rPr lang="en-CA" sz="2000" dirty="0" smtClean="0">
                <a:solidFill>
                  <a:schemeClr val="tx1"/>
                </a:solidFill>
              </a:rPr>
              <a:t>around</a:t>
            </a:r>
          </a:p>
          <a:p>
            <a:pPr marL="342900" lvl="0" indent="-342900">
              <a:buFont typeface="Wingdings"/>
              <a:buChar char="Ø"/>
            </a:pPr>
            <a:endParaRPr lang="en-CA" sz="8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Wingdings"/>
              <a:buChar char="Ø"/>
            </a:pPr>
            <a:r>
              <a:rPr lang="en-CA" sz="2000" dirty="0" smtClean="0">
                <a:solidFill>
                  <a:schemeClr val="tx1"/>
                </a:solidFill>
              </a:rPr>
              <a:t>HGI </a:t>
            </a:r>
            <a:r>
              <a:rPr lang="en-CA" sz="2000" dirty="0">
                <a:solidFill>
                  <a:schemeClr val="tx1"/>
                </a:solidFill>
              </a:rPr>
              <a:t>welcomes the oneM2M WI-0017 v2.0.0 to assist this effort, and proposes SDT as a starting point (from the smart home vertical P.O.V</a:t>
            </a:r>
            <a:r>
              <a:rPr lang="en-CA" sz="2000" dirty="0" smtClean="0">
                <a:solidFill>
                  <a:schemeClr val="tx1"/>
                </a:solidFill>
              </a:rPr>
              <a:t>.). </a:t>
            </a:r>
            <a:r>
              <a:rPr lang="en-CA" sz="2000" dirty="0" smtClean="0">
                <a:solidFill>
                  <a:srgbClr val="00B0F0"/>
                </a:solidFill>
              </a:rPr>
              <a:t>This </a:t>
            </a:r>
            <a:r>
              <a:rPr lang="en-CA" sz="2000" dirty="0">
                <a:solidFill>
                  <a:srgbClr val="00B0F0"/>
                </a:solidFill>
              </a:rPr>
              <a:t>takes advantage of a great deal of alliance outreach on the </a:t>
            </a:r>
            <a:r>
              <a:rPr lang="en-CA" sz="2000" dirty="0" smtClean="0">
                <a:solidFill>
                  <a:srgbClr val="00B0F0"/>
                </a:solidFill>
              </a:rPr>
              <a:t>SDT approach </a:t>
            </a:r>
            <a:r>
              <a:rPr lang="en-CA" sz="2000" dirty="0">
                <a:solidFill>
                  <a:srgbClr val="00B0F0"/>
                </a:solidFill>
              </a:rPr>
              <a:t>in past 2 </a:t>
            </a:r>
            <a:r>
              <a:rPr lang="en-CA" sz="2000" dirty="0" smtClean="0">
                <a:solidFill>
                  <a:srgbClr val="00B0F0"/>
                </a:solidFill>
              </a:rPr>
              <a:t>years.</a:t>
            </a:r>
          </a:p>
          <a:p>
            <a:pPr lvl="0"/>
            <a:r>
              <a:rPr lang="en-CA" sz="800" dirty="0" smtClean="0">
                <a:solidFill>
                  <a:srgbClr val="00B0F0"/>
                </a:solidFill>
              </a:rPr>
              <a:t> </a:t>
            </a:r>
            <a:endParaRPr lang="fr-FR" sz="800" dirty="0">
              <a:solidFill>
                <a:srgbClr val="00B0F0"/>
              </a:solidFill>
            </a:endParaRPr>
          </a:p>
          <a:p>
            <a:pPr marL="342900" lvl="0" indent="-342900">
              <a:buFont typeface="Wingdings"/>
              <a:buChar char="Ø"/>
            </a:pPr>
            <a:r>
              <a:rPr lang="en-CA" sz="2000" dirty="0" smtClean="0">
                <a:solidFill>
                  <a:schemeClr val="tx1"/>
                </a:solidFill>
              </a:rPr>
              <a:t>SAREF </a:t>
            </a:r>
            <a:r>
              <a:rPr lang="en-CA" sz="2000" dirty="0">
                <a:solidFill>
                  <a:schemeClr val="tx1"/>
                </a:solidFill>
              </a:rPr>
              <a:t>provides guidance and HGI is committed to helping to further develop this </a:t>
            </a:r>
            <a:r>
              <a:rPr lang="en-CA" sz="2000" dirty="0" smtClean="0">
                <a:solidFill>
                  <a:schemeClr val="tx1"/>
                </a:solidFill>
              </a:rPr>
              <a:t>approach</a:t>
            </a:r>
          </a:p>
          <a:p>
            <a:pPr marL="342900" lvl="0" indent="-342900">
              <a:buFont typeface="Wingdings"/>
              <a:buChar char="Ø"/>
            </a:pPr>
            <a:endParaRPr lang="en-CA" sz="8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Wingdings"/>
              <a:buChar char="Ø"/>
            </a:pPr>
            <a:r>
              <a:rPr lang="en-CA" sz="2000" dirty="0" smtClean="0">
                <a:solidFill>
                  <a:schemeClr val="tx1"/>
                </a:solidFill>
              </a:rPr>
              <a:t>HGI </a:t>
            </a:r>
            <a:r>
              <a:rPr lang="en-CA" sz="2000" dirty="0">
                <a:solidFill>
                  <a:schemeClr val="tx1"/>
                </a:solidFill>
              </a:rPr>
              <a:t>proposes  joint </a:t>
            </a:r>
            <a:r>
              <a:rPr lang="en-CA" sz="2000" dirty="0" err="1">
                <a:solidFill>
                  <a:schemeClr val="tx1"/>
                </a:solidFill>
              </a:rPr>
              <a:t>conf</a:t>
            </a:r>
            <a:r>
              <a:rPr lang="en-CA" sz="2000" dirty="0">
                <a:solidFill>
                  <a:schemeClr val="tx1"/>
                </a:solidFill>
              </a:rPr>
              <a:t> call with oneM2M in near </a:t>
            </a:r>
            <a:r>
              <a:rPr lang="en-CA" sz="2000" dirty="0" smtClean="0">
                <a:solidFill>
                  <a:schemeClr val="tx1"/>
                </a:solidFill>
              </a:rPr>
              <a:t>future (mid-</a:t>
            </a:r>
            <a:r>
              <a:rPr lang="en-CA" sz="2000" dirty="0">
                <a:solidFill>
                  <a:schemeClr val="tx1"/>
                </a:solidFill>
              </a:rPr>
              <a:t>A</a:t>
            </a:r>
            <a:r>
              <a:rPr lang="en-CA" sz="2000" dirty="0" smtClean="0">
                <a:solidFill>
                  <a:schemeClr val="tx1"/>
                </a:solidFill>
              </a:rPr>
              <a:t>pril).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2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BACK-UP MATERIAL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89AE2AE-3E9C-40AF-B6F3-092B90FA981F}" type="slidenum">
              <a:rPr lang="en-CA" altLang="de-DE" smtClean="0"/>
              <a:pPr>
                <a:defRPr/>
              </a:pPr>
              <a:t>23</a:t>
            </a:fld>
            <a:endParaRPr lang="en-CA" altLang="de-DE"/>
          </a:p>
        </p:txBody>
      </p:sp>
    </p:spTree>
    <p:extLst>
      <p:ext uri="{BB962C8B-B14F-4D97-AF65-F5344CB8AC3E}">
        <p14:creationId xmlns:p14="http://schemas.microsoft.com/office/powerpoint/2010/main" val="2447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Namespace Declarations</a:t>
            </a:r>
            <a:endParaRPr lang="en-CA" altLang="de-DE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4191002"/>
            <a:ext cx="8382000" cy="1235075"/>
          </a:xfrm>
        </p:spPr>
        <p:txBody>
          <a:bodyPr tIns="7200">
            <a:spAutoFit/>
          </a:bodyPr>
          <a:lstStyle/>
          <a:p>
            <a:pPr marL="355600" lvl="1" indent="-355600"/>
            <a:r>
              <a:rPr lang="de-DE" altLang="de-DE" sz="2400" smtClean="0"/>
              <a:t>An XML Schema</a:t>
            </a:r>
          </a:p>
          <a:p>
            <a:pPr marL="355600" lvl="1" indent="-355600"/>
            <a:r>
              <a:rPr lang="de-DE" altLang="de-DE" sz="2400" smtClean="0"/>
              <a:t>Using some standard XML elements</a:t>
            </a:r>
          </a:p>
          <a:p>
            <a:pPr marL="755650" lvl="2" indent="-355600"/>
            <a:r>
              <a:rPr lang="de-DE" altLang="de-DE" sz="2000" smtClean="0"/>
              <a:t>Needed for imports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2EB5725C-D937-4205-B163-743AE3070195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24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7413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4AC0561A-99E3-43B0-9894-2ABDA5CE35AF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24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457201" y="1752600"/>
            <a:ext cx="8272463" cy="1557338"/>
            <a:chOff x="457200" y="1535390"/>
            <a:chExt cx="8272800" cy="1557272"/>
          </a:xfrm>
        </p:grpSpPr>
        <p:sp>
          <p:nvSpPr>
            <p:cNvPr id="17415" name="TextBox 5"/>
            <p:cNvSpPr txBox="1">
              <a:spLocks noChangeArrowheads="1"/>
            </p:cNvSpPr>
            <p:nvPr/>
          </p:nvSpPr>
          <p:spPr bwMode="auto">
            <a:xfrm>
              <a:off x="457200" y="1800000"/>
              <a:ext cx="8272800" cy="1292662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&lt;xs:schema targetNamespace="http://hgi.org/xml/dal/1.0" 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   xmlns="http://hgi.org/xml/dal/1.0" 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   xmlns:xs="http://www.w3.org/2001/XMLSchema" 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   elementFormDefault="qualified"&gt;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&lt;xs:import namespace="http://www.w3.org/XML/1998/namespace" 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      schemaLocation="http://www.w3.org/2001/03/xml.xsd"/&gt;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6" y="1535390"/>
              <a:ext cx="1295453" cy="274626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Schema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8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Domains</a:t>
            </a:r>
            <a:endParaRPr lang="en-CA" altLang="de-D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F19EE08-1F47-4E4F-8C4E-CEF6391911F4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25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1508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B559B160-F113-4B6F-9CD6-7D27B97C0B36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25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21509" name="Group 9"/>
          <p:cNvGrpSpPr>
            <a:grpSpLocks/>
          </p:cNvGrpSpPr>
          <p:nvPr/>
        </p:nvGrpSpPr>
        <p:grpSpPr bwMode="auto">
          <a:xfrm>
            <a:off x="457200" y="1738313"/>
            <a:ext cx="5029200" cy="4357687"/>
            <a:chOff x="457200" y="1535390"/>
            <a:chExt cx="5029200" cy="4358039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1800000"/>
              <a:ext cx="5029200" cy="4093429"/>
            </a:xfrm>
            <a:prstGeom prst="rect">
              <a:avLst/>
            </a:prstGeom>
            <a:noFill/>
            <a:ln w="19050">
              <a:solidFill>
                <a:srgbClr val="04617B"/>
              </a:solidFill>
            </a:ln>
          </p:spPr>
          <p:txBody>
            <a:bodyPr rIns="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&lt;xs:element name="Domain"&gt;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&lt;xs:sequence&gt;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&lt;xs:group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Imports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&lt;xs:element minOccurs="0" name="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Modules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&lt;xs:complexType&gt;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&lt;xs:sequence&gt;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  &lt;xs:element minOccurs="0" </a:t>
              </a:r>
              <a:b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</a:b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              maxOccurs="unbounded"</a:t>
              </a:r>
              <a:b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</a:b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             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ModuleClass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&lt;/xs:sequence&gt;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&lt;/xs:complexType&gt;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&lt;/xs:element&gt;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&lt;xs:element minOccurs="0"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Devices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&lt;/xs:sequence&gt;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&lt;xs:attribute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chemeClr val="accent1">
                        <a:lumMod val="40000"/>
                        <a:lumOff val="60000"/>
                        <a:alpha val="75000"/>
                      </a:schemeClr>
                    </a:glow>
                  </a:effectLst>
                  <a:latin typeface="Courier"/>
                  <a:cs typeface="Courier"/>
                </a:rPr>
                <a:t>xml:base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&lt;xs:attribute name="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id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 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        use="required" type="xs:ID"/&gt;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&lt;/xs:complexType&gt;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&lt;/xs:element&gt;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59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Schema</a:t>
              </a:r>
            </a:p>
          </p:txBody>
        </p:sp>
      </p:grpSp>
      <p:sp>
        <p:nvSpPr>
          <p:cNvPr id="21510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Multiple device descriptions are collected in a </a:t>
            </a:r>
            <a:r>
              <a:rPr lang="de-DE" altLang="de-DE" sz="2800" i="1">
                <a:solidFill>
                  <a:srgbClr val="04617B"/>
                </a:solidFill>
                <a:latin typeface="Calibri" pitchFamily="34" charset="0"/>
              </a:rPr>
              <a:t>Domain</a:t>
            </a:r>
          </a:p>
        </p:txBody>
      </p:sp>
      <p:sp>
        <p:nvSpPr>
          <p:cNvPr id="21511" name="Content Placeholder 2"/>
          <p:cNvSpPr>
            <a:spLocks noGrp="1"/>
          </p:cNvSpPr>
          <p:nvPr>
            <p:ph idx="1"/>
          </p:nvPr>
        </p:nvSpPr>
        <p:spPr>
          <a:xfrm>
            <a:off x="5580063" y="1981200"/>
            <a:ext cx="3048000" cy="2820988"/>
          </a:xfrm>
        </p:spPr>
        <p:txBody>
          <a:bodyPr tIns="7200" rIns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de-DE" altLang="de-DE" sz="2400" smtClean="0"/>
              <a:t>Domain has a unique</a:t>
            </a:r>
            <a:br>
              <a:rPr lang="de-DE" altLang="de-DE" sz="2400" smtClean="0"/>
            </a:br>
            <a:r>
              <a:rPr lang="de-DE" altLang="de-DE" sz="2400" smtClean="0"/>
              <a:t>id and consists of:</a:t>
            </a:r>
          </a:p>
          <a:p>
            <a:pPr marL="0" lvl="1" indent="0"/>
            <a:r>
              <a:rPr lang="de-DE" altLang="de-DE" sz="2400" smtClean="0"/>
              <a:t>Imports section </a:t>
            </a:r>
          </a:p>
          <a:p>
            <a:pPr marL="0" lvl="1" indent="0"/>
            <a:r>
              <a:rPr lang="de-DE" altLang="de-DE" sz="2400" smtClean="0"/>
              <a:t>Modules section</a:t>
            </a:r>
            <a:br>
              <a:rPr lang="de-DE" altLang="de-DE" sz="2400" smtClean="0"/>
            </a:br>
            <a:r>
              <a:rPr lang="de-DE" altLang="de-DE" sz="2400" smtClean="0"/>
              <a:t>containing</a:t>
            </a:r>
            <a:br>
              <a:rPr lang="de-DE" altLang="de-DE" sz="2400" smtClean="0"/>
            </a:br>
            <a:r>
              <a:rPr lang="de-DE" altLang="de-DE" sz="2400" smtClean="0"/>
              <a:t>ModuleClasses</a:t>
            </a:r>
          </a:p>
          <a:p>
            <a:pPr marL="0" lvl="1" indent="0"/>
            <a:r>
              <a:rPr lang="de-DE" altLang="de-DE" sz="2400" smtClean="0"/>
              <a:t>Devices section</a:t>
            </a:r>
          </a:p>
        </p:txBody>
      </p:sp>
      <p:sp>
        <p:nvSpPr>
          <p:cNvPr id="21512" name="Content Placeholder 2"/>
          <p:cNvSpPr txBox="1">
            <a:spLocks/>
          </p:cNvSpPr>
          <p:nvPr/>
        </p:nvSpPr>
        <p:spPr bwMode="auto">
          <a:xfrm>
            <a:off x="5580063" y="4953002"/>
            <a:ext cx="3048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0" lvl="1" indent="0">
              <a:lnSpc>
                <a:spcPct val="98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de-DE" altLang="de-DE" sz="2400">
                <a:solidFill>
                  <a:srgbClr val="04617B"/>
                </a:solidFill>
                <a:latin typeface="Calibri" pitchFamily="34" charset="0"/>
              </a:rPr>
              <a:t>xml:base tag needed for compatibility with xincludes</a:t>
            </a:r>
          </a:p>
        </p:txBody>
      </p:sp>
    </p:spTree>
    <p:extLst>
      <p:ext uri="{BB962C8B-B14F-4D97-AF65-F5344CB8AC3E}">
        <p14:creationId xmlns:p14="http://schemas.microsoft.com/office/powerpoint/2010/main" val="25201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Example Domain Declaration</a:t>
            </a:r>
            <a:endParaRPr lang="en-CA" altLang="de-DE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3733802"/>
            <a:ext cx="8382000" cy="2392363"/>
          </a:xfrm>
        </p:spPr>
        <p:txBody>
          <a:bodyPr tIns="7200">
            <a:spAutoFit/>
          </a:bodyPr>
          <a:lstStyle/>
          <a:p>
            <a:pPr marL="355600" lvl="1" indent="-355600"/>
            <a:r>
              <a:rPr lang="de-DE" altLang="de-DE" sz="2400" smtClean="0"/>
              <a:t>The default namespace is bound to the HGI-DAL Schema</a:t>
            </a:r>
          </a:p>
          <a:p>
            <a:pPr marL="355600" lvl="1" indent="-355600"/>
            <a:r>
              <a:rPr lang="de-DE" altLang="de-DE" sz="2400" smtClean="0"/>
              <a:t>The Domain defines a unique id</a:t>
            </a:r>
          </a:p>
          <a:p>
            <a:pPr marL="355600" lvl="1" indent="-355600"/>
            <a:r>
              <a:rPr lang="de-DE" altLang="de-DE" sz="2400" smtClean="0"/>
              <a:t>Imports are realised using standard XML includes</a:t>
            </a:r>
          </a:p>
          <a:p>
            <a:pPr marL="755650" lvl="2" indent="-355600"/>
            <a:r>
              <a:rPr lang="de-DE" altLang="de-DE" sz="2000" smtClean="0"/>
              <a:t>Namespace for XML Includes must also be declared</a:t>
            </a:r>
          </a:p>
          <a:p>
            <a:pPr marL="755650" lvl="2" indent="-355600"/>
            <a:r>
              <a:rPr lang="de-DE" altLang="de-DE" sz="2000" smtClean="0"/>
              <a:t>Domain documents can be included in the Imports section</a:t>
            </a:r>
          </a:p>
          <a:p>
            <a:pPr marL="755650" lvl="2" indent="-355600"/>
            <a:r>
              <a:rPr lang="de-DE" altLang="de-DE" sz="2000" smtClean="0"/>
              <a:t>Modern standard XML tools are </a:t>
            </a:r>
            <a:r>
              <a:rPr lang="de-DE" altLang="de-DE" sz="2000" i="1" smtClean="0"/>
              <a:t>xinclude aware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CDD019C-7490-4217-9787-5E0AE3812E22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26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3557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46BF4BF0-6946-4DA1-AAD4-C8A48CA4FCD4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26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1" y="1738315"/>
            <a:ext cx="8272463" cy="1957387"/>
            <a:chOff x="457200" y="1535390"/>
            <a:chExt cx="8272800" cy="1957381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57200" y="1800000"/>
              <a:ext cx="8272800" cy="1692771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&lt;?xml version="1.0" encoding="iso-8859-1"?&gt;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&lt;Domain xmlns:xi="http://www.w3.org/2001/XInclude"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xmlns="http://hgi.org/xml/dal/1.0" 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id="com.telekom”&gt;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&lt;Imports&gt;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&lt;xi:include href=”http://hgi.org/dal-core.xml" parse="xml" 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&lt;/Imports&gt;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...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6" y="1535390"/>
              <a:ext cx="1295453" cy="274636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Document</a:t>
              </a:r>
            </a:p>
          </p:txBody>
        </p:sp>
      </p:grpSp>
      <p:sp>
        <p:nvSpPr>
          <p:cNvPr id="23559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Device Descriptions are XML Domain Documents</a:t>
            </a:r>
          </a:p>
        </p:txBody>
      </p:sp>
    </p:spTree>
    <p:extLst>
      <p:ext uri="{BB962C8B-B14F-4D97-AF65-F5344CB8AC3E}">
        <p14:creationId xmlns:p14="http://schemas.microsoft.com/office/powerpoint/2010/main" val="26574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Imports</a:t>
            </a:r>
            <a:endParaRPr lang="en-CA" altLang="de-DE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382000" cy="1219200"/>
          </a:xfrm>
        </p:spPr>
        <p:txBody>
          <a:bodyPr tIns="7200">
            <a:spAutoFit/>
          </a:bodyPr>
          <a:lstStyle/>
          <a:p>
            <a:pPr marL="355600" lvl="1" indent="-355600"/>
            <a:r>
              <a:rPr lang="de-DE" altLang="de-DE" sz="2400" smtClean="0"/>
              <a:t>Schema provides </a:t>
            </a:r>
            <a:r>
              <a:rPr lang="de-DE" altLang="de-DE" sz="2400" b="1" smtClean="0"/>
              <a:t>Imports </a:t>
            </a:r>
            <a:r>
              <a:rPr lang="de-DE" altLang="de-DE" sz="2400" smtClean="0"/>
              <a:t>tag for importing one or more </a:t>
            </a:r>
            <a:r>
              <a:rPr lang="de-DE" altLang="de-DE" sz="2400" b="1" smtClean="0"/>
              <a:t>Domain </a:t>
            </a:r>
            <a:r>
              <a:rPr lang="de-DE" altLang="de-DE" sz="2400" smtClean="0"/>
              <a:t>definitions</a:t>
            </a:r>
          </a:p>
          <a:p>
            <a:pPr marL="355600" lvl="1" indent="-355600"/>
            <a:r>
              <a:rPr lang="de-DE" altLang="de-DE" sz="2400" smtClean="0"/>
              <a:t>Imported Domain is part of document </a:t>
            </a:r>
            <a:r>
              <a:rPr lang="en-US" altLang="de-DE" sz="2400" smtClean="0"/>
              <a:t>–</a:t>
            </a:r>
            <a:r>
              <a:rPr lang="de-DE" altLang="de-DE" sz="2400" smtClean="0"/>
              <a:t> not merely a reference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241831E6-DA77-4B8E-9C3C-B621DD32F965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27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4F15049D-B3CB-44D3-A677-341E222625A4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27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19462" name="Group 9"/>
          <p:cNvGrpSpPr>
            <a:grpSpLocks/>
          </p:cNvGrpSpPr>
          <p:nvPr/>
        </p:nvGrpSpPr>
        <p:grpSpPr bwMode="auto">
          <a:xfrm>
            <a:off x="457201" y="1738315"/>
            <a:ext cx="8272463" cy="2757487"/>
            <a:chOff x="457200" y="1535390"/>
            <a:chExt cx="8272800" cy="2757600"/>
          </a:xfrm>
        </p:grpSpPr>
        <p:sp>
          <p:nvSpPr>
            <p:cNvPr id="19464" name="TextBox 5"/>
            <p:cNvSpPr txBox="1">
              <a:spLocks noChangeArrowheads="1"/>
            </p:cNvSpPr>
            <p:nvPr/>
          </p:nvSpPr>
          <p:spPr bwMode="auto">
            <a:xfrm>
              <a:off x="457200" y="1800000"/>
              <a:ext cx="8272800" cy="2492990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&lt;xs:group name="Imports"&gt;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&lt;xs:sequence&gt;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&lt;xs:element minOccurs="0" ref="Imports"/&gt;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&lt;/xs:sequence&gt;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&lt;/xs:group&gt;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&lt;xs:element name="Imports"&gt;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&lt;xs:complexType&gt;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&lt;xs:sequence&gt;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&lt;xs:element minOccurs="0" maxOccurs="unbounded" ref="Domain"/&gt;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&lt;/xs:sequence&gt;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&lt;/xs:complexType&gt;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&lt;/xs:element&gt;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6" y="1535390"/>
              <a:ext cx="1295453" cy="274648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Schema</a:t>
              </a:r>
            </a:p>
          </p:txBody>
        </p:sp>
      </p:grpSp>
      <p:sp>
        <p:nvSpPr>
          <p:cNvPr id="19463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Ideally the descriptions build on standard definitions</a:t>
            </a:r>
          </a:p>
        </p:txBody>
      </p:sp>
    </p:spTree>
    <p:extLst>
      <p:ext uri="{BB962C8B-B14F-4D97-AF65-F5344CB8AC3E}">
        <p14:creationId xmlns:p14="http://schemas.microsoft.com/office/powerpoint/2010/main" val="1850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Documentation</a:t>
            </a:r>
            <a:endParaRPr lang="en-CA" altLang="de-D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28B3EFCF-73BD-44EF-8CF5-A56904A7F012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28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5604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0D588964-F8B0-4D97-8FDB-A551B4A36EB3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28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457200" y="1738313"/>
            <a:ext cx="5029200" cy="3957637"/>
            <a:chOff x="457200" y="1535390"/>
            <a:chExt cx="5029200" cy="3957929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1800000"/>
              <a:ext cx="5029200" cy="3693319"/>
            </a:xfrm>
            <a:prstGeom prst="rect">
              <a:avLst/>
            </a:prstGeom>
            <a:noFill/>
            <a:ln w="19050">
              <a:solidFill>
                <a:srgbClr val="04617B"/>
              </a:solidFill>
            </a:ln>
          </p:spPr>
          <p:txBody>
            <a:bodyPr rIns="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&lt;xs:element name="Doc"&gt;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&lt;xs:complexType mixed="true"&gt;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&lt;xs:choice&gt;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&lt;xs:group ref="DocText"/&gt;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&lt;xs:choice minOccurs="0”</a:t>
              </a:r>
              <a:b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</a:b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       maxOccurs="unbounded"&gt;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&lt;xs:element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p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&lt;xs:element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img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&lt;/xs:choice&gt;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&lt;/xs:choice&gt;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&lt;/xs:complexType&gt;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&lt;/xs:element&gt;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&lt;xs:element name="p"&gt;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&lt;xs:complexType mixed="true"&gt;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&lt;xs:group ref="DocText"/&gt;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&lt;/xs:complexType&gt;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&lt;/xs:element&gt;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57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Schema</a:t>
              </a:r>
            </a:p>
          </p:txBody>
        </p:sp>
      </p:grpSp>
      <p:sp>
        <p:nvSpPr>
          <p:cNvPr id="25606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Small HTML-style tag-set for documenting the defintion</a:t>
            </a:r>
            <a:endParaRPr lang="de-DE" altLang="de-DE" sz="2800" i="1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5607" name="Content Placeholder 2"/>
          <p:cNvSpPr>
            <a:spLocks noGrp="1"/>
          </p:cNvSpPr>
          <p:nvPr>
            <p:ph idx="1"/>
          </p:nvPr>
        </p:nvSpPr>
        <p:spPr>
          <a:xfrm>
            <a:off x="5580063" y="1981200"/>
            <a:ext cx="3048000" cy="3105150"/>
          </a:xfrm>
        </p:spPr>
        <p:txBody>
          <a:bodyPr tIns="7200" rIns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de-DE" altLang="de-DE" sz="2400" smtClean="0"/>
              <a:t>Consists of paragraphs</a:t>
            </a:r>
            <a:br>
              <a:rPr lang="de-DE" altLang="de-DE" sz="2400" smtClean="0"/>
            </a:br>
            <a:r>
              <a:rPr lang="de-DE" altLang="de-DE" sz="2400" smtClean="0"/>
              <a:t>and images</a:t>
            </a:r>
          </a:p>
          <a:p>
            <a:pPr marL="0" lvl="1" indent="0"/>
            <a:r>
              <a:rPr lang="de-DE" altLang="de-DE" sz="2400" smtClean="0"/>
              <a:t>DocText group</a:t>
            </a:r>
            <a:br>
              <a:rPr lang="de-DE" altLang="de-DE" sz="2400" smtClean="0"/>
            </a:br>
            <a:r>
              <a:rPr lang="de-DE" altLang="de-DE" sz="2400" smtClean="0"/>
              <a:t>provides mark-up</a:t>
            </a:r>
            <a:br>
              <a:rPr lang="de-DE" altLang="de-DE" sz="2400" smtClean="0"/>
            </a:br>
            <a:r>
              <a:rPr lang="de-DE" altLang="de-DE" sz="2400" smtClean="0"/>
              <a:t>for emphasis etc.</a:t>
            </a:r>
          </a:p>
          <a:p>
            <a:pPr marL="0" lvl="1" indent="0"/>
            <a:r>
              <a:rPr lang="de-DE" altLang="de-DE" sz="2400" smtClean="0"/>
              <a:t>If there is only one</a:t>
            </a:r>
            <a:br>
              <a:rPr lang="de-DE" altLang="de-DE" sz="2400" smtClean="0"/>
            </a:br>
            <a:r>
              <a:rPr lang="de-DE" altLang="de-DE" sz="2400" smtClean="0"/>
              <a:t>paragraph the tag</a:t>
            </a:r>
            <a:br>
              <a:rPr lang="de-DE" altLang="de-DE" sz="2400" smtClean="0"/>
            </a:br>
            <a:r>
              <a:rPr lang="de-DE" altLang="de-DE" sz="2400" smtClean="0"/>
              <a:t>can be omitted</a:t>
            </a:r>
          </a:p>
        </p:txBody>
      </p:sp>
    </p:spTree>
    <p:extLst>
      <p:ext uri="{BB962C8B-B14F-4D97-AF65-F5344CB8AC3E}">
        <p14:creationId xmlns:p14="http://schemas.microsoft.com/office/powerpoint/2010/main" val="21442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Domain Modules</a:t>
            </a:r>
            <a:endParaRPr lang="en-CA" altLang="de-D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5BBE5D60-C0AF-487D-ACF9-E7F274BD42D0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29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7652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F31EE297-32FC-473C-AA4B-8F18D74B6734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29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457200" y="1738313"/>
            <a:ext cx="5029200" cy="3757612"/>
            <a:chOff x="457200" y="1535390"/>
            <a:chExt cx="5029200" cy="3757874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1800000"/>
              <a:ext cx="5029200" cy="3493264"/>
            </a:xfrm>
            <a:prstGeom prst="rect">
              <a:avLst/>
            </a:prstGeom>
            <a:noFill/>
            <a:ln w="19050">
              <a:solidFill>
                <a:srgbClr val="04617B"/>
              </a:solidFill>
            </a:ln>
          </p:spPr>
          <p:txBody>
            <a:bodyPr rIns="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xs:element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name="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ModuleClass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 type="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ModuleDef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  <a:b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</a:b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xs:complexType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name="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ModuleDef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xs:sequence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xs:element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minOccurs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="0" ref="</a:t>
              </a:r>
              <a:r>
                <a:rPr lang="en-US" sz="1300" dirty="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extends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xs:group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ref="Doc"/&gt;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xs:element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minOccurs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="0" ref="</a:t>
              </a:r>
              <a:r>
                <a:rPr lang="en-US" sz="1300" dirty="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Actions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xs:element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minOccurs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="0" ref="</a:t>
              </a:r>
              <a:r>
                <a:rPr lang="en-US" sz="1300" dirty="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Events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&lt;/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xs:sequence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xs:attribute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name="name" use="required"/&gt;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&lt;/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xs:complexType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xs:element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name="extends"&gt;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xs:complexType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xs:attribute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name="</a:t>
              </a:r>
              <a:r>
                <a:rPr lang="en-US" sz="1300" dirty="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domain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 </a:t>
              </a:r>
              <a:b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</a:b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             use="required" type="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xs:IDREF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  &lt;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xs:attribute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name="</a:t>
              </a:r>
              <a:r>
                <a:rPr lang="en-US" sz="1300" dirty="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class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" use="required"/&gt;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  &lt;/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xs:complexType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  &lt;/</a:t>
              </a:r>
              <a:r>
                <a:rPr lang="en-US" sz="1300" dirty="0" err="1">
                  <a:solidFill>
                    <a:schemeClr val="tx1"/>
                  </a:solidFill>
                  <a:latin typeface="Courier"/>
                  <a:cs typeface="Courier"/>
                </a:rPr>
                <a:t>xs:element</a:t>
              </a:r>
              <a:r>
                <a:rPr lang="en-US" sz="1300" dirty="0">
                  <a:solidFill>
                    <a:schemeClr val="tx1"/>
                  </a:solidFill>
                  <a:latin typeface="Courier"/>
                  <a:cs typeface="Courier"/>
                </a:rPr>
                <a:t>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56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Schema</a:t>
              </a:r>
            </a:p>
          </p:txBody>
        </p:sp>
      </p:grpSp>
      <p:sp>
        <p:nvSpPr>
          <p:cNvPr id="27654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Reusable elements are declared in the Modules section</a:t>
            </a:r>
            <a:endParaRPr lang="de-DE" altLang="de-DE" sz="2800" i="1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7655" name="Content Placeholder 2"/>
          <p:cNvSpPr>
            <a:spLocks noGrp="1"/>
          </p:cNvSpPr>
          <p:nvPr>
            <p:ph idx="1"/>
          </p:nvPr>
        </p:nvSpPr>
        <p:spPr>
          <a:xfrm>
            <a:off x="5580063" y="1981201"/>
            <a:ext cx="3124200" cy="4137025"/>
          </a:xfrm>
        </p:spPr>
        <p:txBody>
          <a:bodyPr tIns="7200" rIns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de-DE" altLang="de-DE" sz="2400" dirty="0" smtClean="0"/>
              <a:t>ModuleClass consists of:</a:t>
            </a:r>
          </a:p>
          <a:p>
            <a:pPr marL="0" lvl="1" indent="0"/>
            <a:r>
              <a:rPr lang="de-DE" altLang="de-DE" sz="2400" dirty="0" smtClean="0"/>
              <a:t>Name </a:t>
            </a:r>
            <a:r>
              <a:rPr lang="en-US" altLang="de-DE" sz="2400" dirty="0" smtClean="0"/>
              <a:t>–</a:t>
            </a:r>
            <a:r>
              <a:rPr lang="de-DE" altLang="de-DE" sz="2400" dirty="0" smtClean="0"/>
              <a:t> unique in the</a:t>
            </a:r>
            <a:br>
              <a:rPr lang="de-DE" altLang="de-DE" sz="2400" dirty="0" smtClean="0"/>
            </a:br>
            <a:r>
              <a:rPr lang="de-DE" altLang="de-DE" sz="2400" dirty="0" smtClean="0"/>
              <a:t>Domain</a:t>
            </a:r>
          </a:p>
          <a:p>
            <a:pPr marL="0" lvl="1" indent="0"/>
            <a:r>
              <a:rPr lang="de-DE" altLang="de-DE" sz="2400" dirty="0" smtClean="0"/>
              <a:t>Actions section </a:t>
            </a:r>
          </a:p>
          <a:p>
            <a:pPr marL="0" lvl="1" indent="0"/>
            <a:r>
              <a:rPr lang="de-DE" altLang="de-DE" sz="2400" dirty="0" smtClean="0"/>
              <a:t>Events section</a:t>
            </a:r>
          </a:p>
          <a:p>
            <a:pPr marL="0" lvl="1" indent="0">
              <a:buFont typeface="Arial" pitchFamily="34" charset="0"/>
              <a:buNone/>
            </a:pPr>
            <a:r>
              <a:rPr lang="de-DE" altLang="de-DE" sz="2400" dirty="0" smtClean="0"/>
              <a:t>Can extend another</a:t>
            </a:r>
            <a:br>
              <a:rPr lang="de-DE" altLang="de-DE" sz="2400" dirty="0" smtClean="0"/>
            </a:br>
            <a:r>
              <a:rPr lang="de-DE" altLang="de-DE" sz="2400" dirty="0" smtClean="0"/>
              <a:t>module referenced by</a:t>
            </a:r>
          </a:p>
          <a:p>
            <a:pPr marL="0" lvl="1" indent="0"/>
            <a:r>
              <a:rPr lang="de-DE" altLang="de-DE" sz="2400" dirty="0" smtClean="0"/>
              <a:t>Domain id (must be</a:t>
            </a:r>
            <a:br>
              <a:rPr lang="de-DE" altLang="de-DE" sz="2400" dirty="0" smtClean="0"/>
            </a:br>
            <a:r>
              <a:rPr lang="de-DE" altLang="de-DE" sz="2400" dirty="0" smtClean="0"/>
              <a:t>included)</a:t>
            </a:r>
          </a:p>
          <a:p>
            <a:pPr marL="0" lvl="1" indent="0"/>
            <a:r>
              <a:rPr lang="de-DE" altLang="de-DE" sz="2400" dirty="0" smtClean="0"/>
              <a:t>ModuleClass name</a:t>
            </a:r>
          </a:p>
        </p:txBody>
      </p:sp>
      <p:sp>
        <p:nvSpPr>
          <p:cNvPr id="14" name="Folded Corner 13"/>
          <p:cNvSpPr>
            <a:spLocks noChangeArrowheads="1"/>
          </p:cNvSpPr>
          <p:nvPr/>
        </p:nvSpPr>
        <p:spPr bwMode="auto">
          <a:xfrm rot="1017893">
            <a:off x="3527425" y="5373690"/>
            <a:ext cx="1981200" cy="966787"/>
          </a:xfrm>
          <a:prstGeom prst="foldedCorner">
            <a:avLst>
              <a:gd name="adj" fmla="val 19231"/>
            </a:avLst>
          </a:prstGeom>
          <a:gradFill rotWithShape="1">
            <a:gsLst>
              <a:gs pos="0">
                <a:srgbClr val="A6E3D1"/>
              </a:gs>
              <a:gs pos="14999">
                <a:srgbClr val="C2FFF0"/>
              </a:gs>
              <a:gs pos="74001">
                <a:srgbClr val="C2FFF0"/>
              </a:gs>
              <a:gs pos="94000">
                <a:srgbClr val="A6E3D1"/>
              </a:gs>
              <a:gs pos="100000">
                <a:srgbClr val="A6E3D1"/>
              </a:gs>
            </a:gsLst>
            <a:lin ang="5400000"/>
          </a:gradFill>
          <a:ln w="9525">
            <a:solidFill>
              <a:srgbClr val="A6E3D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altLang="de-DE" sz="1200" i="1">
                <a:solidFill>
                  <a:srgbClr val="04617B"/>
                </a:solidFill>
                <a:latin typeface="Comic Sans MS" pitchFamily="66" charset="0"/>
              </a:rPr>
              <a:t>Do not use globally unique identifiers for module classes – Domain should act as a scope.</a:t>
            </a:r>
          </a:p>
        </p:txBody>
      </p:sp>
    </p:spTree>
    <p:extLst>
      <p:ext uri="{BB962C8B-B14F-4D97-AF65-F5344CB8AC3E}">
        <p14:creationId xmlns:p14="http://schemas.microsoft.com/office/powerpoint/2010/main" val="35273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HGI has been a Partner Type 2 of OneM2M since early 2014</a:t>
            </a:r>
          </a:p>
          <a:p>
            <a:r>
              <a:rPr lang="en-US" sz="2400" dirty="0" smtClean="0"/>
              <a:t>HGI is developing a smart home architecture that builds on service provider assets in the home</a:t>
            </a:r>
          </a:p>
          <a:p>
            <a:pPr lvl="1"/>
            <a:r>
              <a:rPr lang="en-US" sz="2000" dirty="0" smtClean="0"/>
              <a:t>The service enabled Home Gateway is at the core</a:t>
            </a:r>
          </a:p>
          <a:p>
            <a:pPr lvl="1"/>
            <a:r>
              <a:rPr lang="en-US" sz="2000" dirty="0"/>
              <a:t>Defined reference points within and external to the home</a:t>
            </a:r>
          </a:p>
          <a:p>
            <a:pPr lvl="1"/>
            <a:r>
              <a:rPr lang="en-US" sz="2000" dirty="0"/>
              <a:t>Easier integration among applications, smart devices, home networks, and cloud located logic is very important . This is addressed in HGI via an abstraction layer that hides the heterogeneity of underlying technologies.</a:t>
            </a:r>
          </a:p>
          <a:p>
            <a:r>
              <a:rPr lang="en-US" sz="2400" dirty="0"/>
              <a:t>A key element of the abstraction layer, and the main topic of this presentation, is a HGI’s work on Smart Device Template (SDT) </a:t>
            </a:r>
          </a:p>
          <a:p>
            <a:r>
              <a:rPr lang="en-US" sz="2400" dirty="0"/>
              <a:t>The SDT approach needs </a:t>
            </a:r>
            <a:r>
              <a:rPr lang="en-US" sz="2400" dirty="0" smtClean="0"/>
              <a:t>participation and buy-in </a:t>
            </a:r>
            <a:r>
              <a:rPr lang="en-US" sz="2400" dirty="0"/>
              <a:t>by a cross-section of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, including oneM2M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E804B8B-5BD1-4889-9D26-426F9B75F718}" type="slidenum">
              <a:rPr lang="en-CA" altLang="de-DE" smtClean="0"/>
              <a:pPr>
                <a:defRPr/>
              </a:pPr>
              <a:t>3</a:t>
            </a:fld>
            <a:r>
              <a:rPr lang="en-CA" altLang="de-DE" smtClean="0"/>
              <a:t>  </a:t>
            </a:r>
            <a:endParaRPr lang="en-CA" altLang="de-DE"/>
          </a:p>
        </p:txBody>
      </p:sp>
      <p:sp>
        <p:nvSpPr>
          <p:cNvPr id="6" name="Rectangle 5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0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Domain Devices</a:t>
            </a:r>
            <a:endParaRPr lang="en-CA" altLang="de-DE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A1878753-F761-44F4-8AB6-091281FA5816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30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31748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0EEE1881-8677-464A-A766-3E661787E089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30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457200" y="1738313"/>
            <a:ext cx="5029200" cy="4557712"/>
            <a:chOff x="457200" y="1535390"/>
            <a:chExt cx="5029200" cy="4558094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1800000"/>
              <a:ext cx="5029200" cy="4293484"/>
            </a:xfrm>
            <a:prstGeom prst="rect">
              <a:avLst/>
            </a:prstGeom>
            <a:noFill/>
            <a:ln w="19050">
              <a:solidFill>
                <a:srgbClr val="04617B"/>
              </a:solidFill>
            </a:ln>
          </p:spPr>
          <p:txBody>
            <a:bodyPr rIns="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&lt;xs:element name="Device"&gt;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&lt;xs:sequence&gt;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&lt;xs:element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DeviceInfo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&lt;xs:group ref="Doc"/&gt;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&lt;xs:element minOccurs="0" ref="Modules"/&gt;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&lt;/xs:sequence&gt;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&lt;xs:attribute name="id" </a:t>
              </a:r>
              <a:b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</a:b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          use="required" type="xs:Name"/&gt;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&lt;/xs:complexType&gt;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&lt;/xs:element&gt;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&lt;xs:element name="DeviceInfo"&gt;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&lt;xs:all&gt;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&lt;xs:element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Name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  &lt;xs:element ref="</a:t>
              </a:r>
              <a:r>
                <a:rPr lang="en-US" sz="1300">
                  <a:solidFill>
                    <a:schemeClr val="tx1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urier"/>
                  <a:cs typeface="Courier"/>
                </a:rPr>
                <a:t>Vendor</a:t>
              </a: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  &lt;/xs:all&gt;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  &lt;/xs:complexType&gt;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&lt;/xs:element&gt;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&lt;xs:element name="Name" type="xs:string"/&gt;</a:t>
              </a:r>
            </a:p>
            <a:p>
              <a:pPr>
                <a:buFont typeface="Times New Roman" charset="0"/>
                <a:buNone/>
                <a:defRPr/>
              </a:pPr>
              <a:r>
                <a:rPr lang="en-US" sz="1300">
                  <a:solidFill>
                    <a:schemeClr val="tx1"/>
                  </a:solidFill>
                  <a:latin typeface="Courier"/>
                  <a:cs typeface="Courier"/>
                </a:rPr>
                <a:t>  &lt;xs:element name="Vendor" type="xs:string"/&gt;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60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Schema</a:t>
              </a:r>
            </a:p>
          </p:txBody>
        </p:sp>
      </p:grpSp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Now have all the elements to define a device</a:t>
            </a:r>
            <a:endParaRPr lang="de-DE" altLang="de-DE" sz="2800" i="1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1751" name="Content Placeholder 2"/>
          <p:cNvSpPr>
            <a:spLocks noGrp="1"/>
          </p:cNvSpPr>
          <p:nvPr>
            <p:ph idx="1"/>
          </p:nvPr>
        </p:nvSpPr>
        <p:spPr>
          <a:xfrm>
            <a:off x="5580063" y="1981202"/>
            <a:ext cx="3124200" cy="3489325"/>
          </a:xfrm>
        </p:spPr>
        <p:txBody>
          <a:bodyPr tIns="7200" rIns="0">
            <a:spAutoFit/>
          </a:bodyPr>
          <a:lstStyle/>
          <a:p>
            <a:pPr marL="355600" lvl="1" indent="-355600">
              <a:buFont typeface="Arial" pitchFamily="34" charset="0"/>
              <a:buNone/>
            </a:pPr>
            <a:r>
              <a:rPr lang="de-DE" altLang="de-DE" sz="2400" dirty="0" smtClean="0"/>
              <a:t>Consists of</a:t>
            </a:r>
          </a:p>
          <a:p>
            <a:pPr marL="355600" lvl="1" indent="-355600"/>
            <a:r>
              <a:rPr lang="de-DE" altLang="de-DE" sz="2400" dirty="0" smtClean="0"/>
              <a:t>Some meta-info</a:t>
            </a:r>
          </a:p>
          <a:p>
            <a:pPr marL="755650" lvl="2" indent="-355600"/>
            <a:r>
              <a:rPr lang="de-DE" altLang="de-DE" sz="2000" dirty="0" smtClean="0"/>
              <a:t>Vendor</a:t>
            </a:r>
          </a:p>
          <a:p>
            <a:pPr marL="755650" lvl="2" indent="-355600"/>
            <a:r>
              <a:rPr lang="de-DE" altLang="de-DE" sz="2000" dirty="0" smtClean="0"/>
              <a:t>Model</a:t>
            </a:r>
          </a:p>
          <a:p>
            <a:pPr marL="755650" lvl="2" indent="-355600"/>
            <a:r>
              <a:rPr lang="de-DE" altLang="de-DE" sz="2000" dirty="0" smtClean="0"/>
              <a:t>etc</a:t>
            </a:r>
          </a:p>
          <a:p>
            <a:pPr marL="355600" lvl="1" indent="-355600"/>
            <a:r>
              <a:rPr lang="de-DE" altLang="de-DE" sz="2400" dirty="0" smtClean="0"/>
              <a:t>Modules section</a:t>
            </a:r>
          </a:p>
          <a:p>
            <a:pPr marL="755650" lvl="2" indent="-355600"/>
            <a:r>
              <a:rPr lang="de-DE" altLang="de-DE" sz="2000" dirty="0" smtClean="0"/>
              <a:t>Contains Modules</a:t>
            </a:r>
          </a:p>
          <a:p>
            <a:pPr marL="755650" lvl="2" indent="-355600"/>
            <a:r>
              <a:rPr lang="de-DE" altLang="de-DE" sz="2000" dirty="0" smtClean="0"/>
              <a:t>Not ModuleClasses</a:t>
            </a:r>
          </a:p>
          <a:p>
            <a:pPr marL="755650" lvl="2" indent="-355600"/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5648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Example Device</a:t>
            </a:r>
            <a:endParaRPr lang="en-CA" altLang="de-D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5E3580E-BBF7-4ACE-BC85-B5DB6004550C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31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37892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9D1E9893-C948-43B5-AF53-7059E2D1D003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31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37893" name="Group 9"/>
          <p:cNvGrpSpPr>
            <a:grpSpLocks/>
          </p:cNvGrpSpPr>
          <p:nvPr/>
        </p:nvGrpSpPr>
        <p:grpSpPr bwMode="auto">
          <a:xfrm>
            <a:off x="457200" y="1738313"/>
            <a:ext cx="5029200" cy="4357687"/>
            <a:chOff x="457200" y="1535390"/>
            <a:chExt cx="5029200" cy="4358039"/>
          </a:xfrm>
        </p:grpSpPr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457200" y="1800000"/>
              <a:ext cx="5029200" cy="4093429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&lt;?xml version="1.0" encoding="iso-8859-1"?&gt;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&lt;Domain xmlns="http://hgi.org/xml/dal/1.0"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xmlns:xi="http://www.w3.org/2001/XInclude"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id="com.telekom"&gt;  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&lt;Imports&gt;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&lt;xi:include parse="xml"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     href="http://hgi.org/dal-core.xml"/&gt;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&lt;/Imports&gt;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&lt;Devices&gt;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&lt;Device id="switch.power"&gt;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&lt;DeviceInfo&gt;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&lt;Name&gt;PowerSwitch&lt;/Name&gt;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&lt;Vendor&gt;Telekom Laboratories&lt;/Vendor&gt;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&lt;/DeviceInfo&gt;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&lt;Modules&gt;</a:t>
              </a:r>
            </a:p>
            <a:p>
              <a:pPr eaLnBrk="1" hangingPunct="1"/>
              <a:r>
                <a:rPr lang="en-US" altLang="de-DE" sz="1300" b="1" i="1">
                  <a:solidFill>
                    <a:schemeClr val="tx1"/>
                  </a:solidFill>
                  <a:latin typeface="Courier" charset="0"/>
                </a:rPr>
                <a:t>        see previous slide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&lt;/Modules&gt;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&lt;/Device&gt;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&lt;/Devices&gt;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&lt;/Domain&gt;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59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Document</a:t>
              </a:r>
            </a:p>
          </p:txBody>
        </p:sp>
      </p:grpSp>
      <p:sp>
        <p:nvSpPr>
          <p:cNvPr id="37894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A device with a power switch defined by DTAG ...</a:t>
            </a:r>
            <a:endParaRPr lang="de-DE" altLang="de-DE" sz="2800" i="1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7895" name="Content Placeholder 2"/>
          <p:cNvSpPr>
            <a:spLocks noGrp="1"/>
          </p:cNvSpPr>
          <p:nvPr>
            <p:ph idx="1"/>
          </p:nvPr>
        </p:nvSpPr>
        <p:spPr>
          <a:xfrm>
            <a:off x="5580063" y="1981200"/>
            <a:ext cx="3048000" cy="3182938"/>
          </a:xfrm>
        </p:spPr>
        <p:txBody>
          <a:bodyPr tIns="7200" rIns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de-DE" altLang="de-DE" sz="2400" smtClean="0"/>
              <a:t>Details of device discovery to be determined, but device can be used by applications understanding:</a:t>
            </a:r>
          </a:p>
          <a:p>
            <a:pPr marL="0" lvl="1" indent="0"/>
            <a:r>
              <a:rPr lang="de-DE" altLang="de-DE" sz="2400" smtClean="0"/>
              <a:t>power</a:t>
            </a:r>
          </a:p>
          <a:p>
            <a:pPr marL="0" lvl="1" indent="0"/>
            <a:r>
              <a:rPr lang="de-DE" altLang="de-DE" sz="2400" smtClean="0"/>
              <a:t>BooleanState</a:t>
            </a:r>
          </a:p>
        </p:txBody>
      </p:sp>
    </p:spTree>
    <p:extLst>
      <p:ext uri="{BB962C8B-B14F-4D97-AF65-F5344CB8AC3E}">
        <p14:creationId xmlns:p14="http://schemas.microsoft.com/office/powerpoint/2010/main" val="4850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Devices Modules</a:t>
            </a:r>
            <a:endParaRPr lang="en-CA" altLang="de-DE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BDB0529-7E49-4D9A-986E-242E94F0924B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32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33796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A7993EF6-354C-4BA0-B7CA-510546C80150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32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33797" name="Group 9"/>
          <p:cNvGrpSpPr>
            <a:grpSpLocks/>
          </p:cNvGrpSpPr>
          <p:nvPr/>
        </p:nvGrpSpPr>
        <p:grpSpPr bwMode="auto">
          <a:xfrm>
            <a:off x="457200" y="1738313"/>
            <a:ext cx="5029200" cy="2157412"/>
            <a:chOff x="457200" y="1535390"/>
            <a:chExt cx="5029200" cy="2157436"/>
          </a:xfrm>
        </p:grpSpPr>
        <p:sp>
          <p:nvSpPr>
            <p:cNvPr id="33801" name="TextBox 5"/>
            <p:cNvSpPr txBox="1">
              <a:spLocks noChangeArrowheads="1"/>
            </p:cNvSpPr>
            <p:nvPr/>
          </p:nvSpPr>
          <p:spPr bwMode="auto">
            <a:xfrm>
              <a:off x="457200" y="1800000"/>
              <a:ext cx="5029200" cy="1892826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&lt;xs:element name="Modules"&gt;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&lt;xs:complexType&gt;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&lt;xs:sequence&gt;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&lt;xs:element minOccurs="0"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     maxOccurs="unbounded" ref="Module"/&gt;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&lt;/xs:sequence&gt;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&lt;/xs:complexType&gt;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&lt;/xs:element&gt;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&lt;xs:element name="Module" type="ModuleDef"/&gt;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40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Schema</a:t>
              </a:r>
            </a:p>
          </p:txBody>
        </p:sp>
      </p:grpSp>
      <p:sp>
        <p:nvSpPr>
          <p:cNvPr id="33798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Device Modules essentially the same a ModuleClasses</a:t>
            </a:r>
          </a:p>
        </p:txBody>
      </p:sp>
      <p:sp>
        <p:nvSpPr>
          <p:cNvPr id="33799" name="Content Placeholder 2"/>
          <p:cNvSpPr>
            <a:spLocks noGrp="1"/>
          </p:cNvSpPr>
          <p:nvPr>
            <p:ph idx="1"/>
          </p:nvPr>
        </p:nvSpPr>
        <p:spPr>
          <a:xfrm>
            <a:off x="5580063" y="1981200"/>
            <a:ext cx="3124200" cy="1219200"/>
          </a:xfrm>
        </p:spPr>
        <p:txBody>
          <a:bodyPr tIns="7200" rIns="0">
            <a:spAutoFit/>
          </a:bodyPr>
          <a:lstStyle/>
          <a:p>
            <a:pPr marL="355600" lvl="1" indent="-355600"/>
            <a:r>
              <a:rPr lang="de-DE" altLang="de-DE" sz="2400" smtClean="0"/>
              <a:t>Can extend a</a:t>
            </a:r>
            <a:br>
              <a:rPr lang="de-DE" altLang="de-DE" sz="2400" smtClean="0"/>
            </a:br>
            <a:r>
              <a:rPr lang="de-DE" altLang="de-DE" sz="2400" smtClean="0"/>
              <a:t>ModuleClasse</a:t>
            </a:r>
          </a:p>
          <a:p>
            <a:pPr marL="355600" lvl="1" indent="-355600"/>
            <a:r>
              <a:rPr lang="de-DE" altLang="de-DE" sz="2400" smtClean="0"/>
              <a:t>Cannot be extended</a:t>
            </a:r>
            <a:endParaRPr lang="de-DE" altLang="de-DE" sz="2000" smtClean="0"/>
          </a:p>
        </p:txBody>
      </p:sp>
      <p:sp>
        <p:nvSpPr>
          <p:cNvPr id="33800" name="Content Placeholder 2"/>
          <p:cNvSpPr txBox="1">
            <a:spLocks/>
          </p:cNvSpPr>
          <p:nvPr/>
        </p:nvSpPr>
        <p:spPr bwMode="auto">
          <a:xfrm>
            <a:off x="381000" y="3962400"/>
            <a:ext cx="83820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75565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altLang="de-DE" sz="2400">
                <a:solidFill>
                  <a:srgbClr val="04617B"/>
                </a:solidFill>
                <a:latin typeface="Calibri" pitchFamily="34" charset="0"/>
              </a:rPr>
              <a:t>The ModuleClass is the unit of re-use</a:t>
            </a:r>
          </a:p>
          <a:p>
            <a:pPr lvl="2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altLang="de-DE" sz="2400">
                <a:solidFill>
                  <a:srgbClr val="04617B"/>
                </a:solidFill>
                <a:latin typeface="Calibri" pitchFamily="34" charset="0"/>
              </a:rPr>
              <a:t>Hence the basis of abstraction</a:t>
            </a:r>
          </a:p>
          <a:p>
            <a:pPr lvl="1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altLang="de-DE" sz="2400">
                <a:solidFill>
                  <a:srgbClr val="04617B"/>
                </a:solidFill>
                <a:latin typeface="Calibri" pitchFamily="34" charset="0"/>
              </a:rPr>
              <a:t>Device Modules can extend standard ModuleClasses</a:t>
            </a:r>
          </a:p>
          <a:p>
            <a:pPr lvl="1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altLang="de-DE" sz="2400">
                <a:solidFill>
                  <a:srgbClr val="04617B"/>
                </a:solidFill>
                <a:latin typeface="Calibri" pitchFamily="34" charset="0"/>
              </a:rPr>
              <a:t>ModuleClasses can be imported from other domains</a:t>
            </a:r>
          </a:p>
          <a:p>
            <a:pPr lvl="2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altLang="de-DE" sz="2400">
                <a:solidFill>
                  <a:srgbClr val="04617B"/>
                </a:solidFill>
                <a:latin typeface="Calibri" pitchFamily="34" charset="0"/>
              </a:rPr>
              <a:t>Modules cannot</a:t>
            </a:r>
          </a:p>
        </p:txBody>
      </p:sp>
    </p:spTree>
    <p:extLst>
      <p:ext uri="{BB962C8B-B14F-4D97-AF65-F5344CB8AC3E}">
        <p14:creationId xmlns:p14="http://schemas.microsoft.com/office/powerpoint/2010/main" val="3001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Example Device Modules</a:t>
            </a:r>
            <a:endParaRPr lang="en-CA" altLang="de-D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DC84C85-821E-4CD9-A2E9-D6848E6746C4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33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35844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62F0095D-B58F-4CC5-8A92-79C55E05BC35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33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35845" name="Group 9"/>
          <p:cNvGrpSpPr>
            <a:grpSpLocks/>
          </p:cNvGrpSpPr>
          <p:nvPr/>
        </p:nvGrpSpPr>
        <p:grpSpPr bwMode="auto">
          <a:xfrm>
            <a:off x="457200" y="1738313"/>
            <a:ext cx="5029200" cy="2957512"/>
            <a:chOff x="457200" y="1535390"/>
            <a:chExt cx="5029200" cy="2957655"/>
          </a:xfrm>
        </p:grpSpPr>
        <p:sp>
          <p:nvSpPr>
            <p:cNvPr id="35850" name="TextBox 5"/>
            <p:cNvSpPr txBox="1">
              <a:spLocks noChangeArrowheads="1"/>
            </p:cNvSpPr>
            <p:nvPr/>
          </p:nvSpPr>
          <p:spPr bwMode="auto">
            <a:xfrm>
              <a:off x="457200" y="1800000"/>
              <a:ext cx="5029200" cy="2693045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&lt;Modules&gt;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&lt;Module name="proprietaryPower"&gt;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&lt;Actions&gt;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  &lt;Action name="on"/&gt;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  &lt;Action name="off"/&gt;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	  &lt;Action name="state" type="string"/&gt;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&lt;/Actions&gt;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&lt;/Module&gt;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&lt;Module name="power"&gt;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&lt;extends domain="hgi.dal.core"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     class="BooleanState"/&gt;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&lt;/Module&gt;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&lt;/Modules&gt;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50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Document</a:t>
              </a:r>
            </a:p>
          </p:txBody>
        </p:sp>
      </p:grpSp>
      <p:sp>
        <p:nvSpPr>
          <p:cNvPr id="35846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Power </a:t>
            </a:r>
            <a:r>
              <a:rPr lang="en-US" altLang="de-DE" sz="2800">
                <a:solidFill>
                  <a:srgbClr val="04617B"/>
                </a:solidFill>
                <a:latin typeface="Calibri" pitchFamily="34" charset="0"/>
              </a:rPr>
              <a:t>–</a:t>
            </a: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 candidate for BooleanState</a:t>
            </a:r>
            <a:endParaRPr lang="de-DE" altLang="de-DE" sz="2800" i="1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35847" name="Content Placeholder 2"/>
          <p:cNvSpPr>
            <a:spLocks noGrp="1"/>
          </p:cNvSpPr>
          <p:nvPr>
            <p:ph idx="1"/>
          </p:nvPr>
        </p:nvSpPr>
        <p:spPr>
          <a:xfrm>
            <a:off x="5580063" y="1981200"/>
            <a:ext cx="3048000" cy="2820988"/>
          </a:xfrm>
        </p:spPr>
        <p:txBody>
          <a:bodyPr tIns="7200" rIns="0">
            <a:spAutoFit/>
          </a:bodyPr>
          <a:lstStyle/>
          <a:p>
            <a:pPr marL="0" lvl="1" indent="0">
              <a:buFont typeface="Arial" pitchFamily="34" charset="0"/>
              <a:buNone/>
            </a:pPr>
            <a:r>
              <a:rPr lang="de-DE" altLang="de-DE" sz="2400" smtClean="0"/>
              <a:t>Vendor can define „inline“ proprietary modules</a:t>
            </a:r>
          </a:p>
          <a:p>
            <a:pPr marL="0" lvl="1" indent="0"/>
            <a:r>
              <a:rPr lang="de-DE" altLang="de-DE" sz="2400" smtClean="0"/>
              <a:t>Simpler </a:t>
            </a:r>
            <a:r>
              <a:rPr lang="en-US" altLang="de-DE" sz="2400" smtClean="0"/>
              <a:t>–</a:t>
            </a:r>
            <a:r>
              <a:rPr lang="de-DE" altLang="de-DE" sz="2400" smtClean="0"/>
              <a:t> reduces</a:t>
            </a:r>
            <a:br>
              <a:rPr lang="de-DE" altLang="de-DE" sz="2400" smtClean="0"/>
            </a:br>
            <a:r>
              <a:rPr lang="de-DE" altLang="de-DE" sz="2400" smtClean="0"/>
              <a:t>definition effort</a:t>
            </a:r>
          </a:p>
          <a:p>
            <a:pPr marL="0" lvl="1" indent="0"/>
            <a:r>
              <a:rPr lang="de-DE" altLang="de-DE" sz="2400" smtClean="0"/>
              <a:t>But little abstraction</a:t>
            </a:r>
          </a:p>
          <a:p>
            <a:pPr marL="0" lvl="1" indent="0"/>
            <a:endParaRPr lang="de-DE" altLang="de-DE" sz="240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4800602"/>
            <a:ext cx="8382000" cy="1162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00" rIns="90000" bIns="46800">
            <a:spAutoFit/>
          </a:bodyPr>
          <a:lstStyle/>
          <a:p>
            <a:pPr marL="355600" lvl="1" indent="-355600">
              <a:buClr>
                <a:schemeClr val="accent1">
                  <a:lumMod val="50000"/>
                </a:schemeClr>
              </a:buClr>
              <a:buFont typeface="Arial"/>
              <a:buChar char="•"/>
              <a:defRPr/>
            </a:pPr>
            <a:r>
              <a:rPr lang="de-DE" sz="2400">
                <a:solidFill>
                  <a:srgbClr val="04617B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75000"/>
                    </a:schemeClr>
                  </a:glow>
                </a:effectLst>
                <a:latin typeface="Calibri"/>
                <a:cs typeface="Calibri"/>
              </a:rPr>
              <a:t>Use ModuleClasses to abstract within the domain</a:t>
            </a:r>
          </a:p>
          <a:p>
            <a:pPr marL="355600" lvl="1" indent="-355600">
              <a:buClr>
                <a:schemeClr val="accent1">
                  <a:lumMod val="50000"/>
                </a:schemeClr>
              </a:buClr>
              <a:buFont typeface="Arial"/>
              <a:buChar char="•"/>
              <a:defRPr/>
            </a:pPr>
            <a:r>
              <a:rPr lang="de-DE" sz="2400">
                <a:solidFill>
                  <a:srgbClr val="04617B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75000"/>
                    </a:schemeClr>
                  </a:glow>
                </a:effectLst>
                <a:latin typeface="Calibri"/>
                <a:cs typeface="Calibri"/>
              </a:rPr>
              <a:t>Use standard ModuleClasses to</a:t>
            </a:r>
            <a:br>
              <a:rPr lang="de-DE" sz="2400">
                <a:solidFill>
                  <a:srgbClr val="04617B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75000"/>
                    </a:schemeClr>
                  </a:glow>
                </a:effectLst>
                <a:latin typeface="Calibri"/>
                <a:cs typeface="Calibri"/>
              </a:rPr>
            </a:br>
            <a:r>
              <a:rPr lang="de-DE" sz="2400">
                <a:solidFill>
                  <a:srgbClr val="04617B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75000"/>
                    </a:schemeClr>
                  </a:glow>
                </a:effectLst>
                <a:latin typeface="Calibri"/>
                <a:cs typeface="Calibri"/>
              </a:rPr>
              <a:t>abstract across domains </a:t>
            </a:r>
          </a:p>
        </p:txBody>
      </p:sp>
      <p:sp>
        <p:nvSpPr>
          <p:cNvPr id="12" name="Folded Corner 11"/>
          <p:cNvSpPr>
            <a:spLocks noChangeArrowheads="1"/>
          </p:cNvSpPr>
          <p:nvPr/>
        </p:nvSpPr>
        <p:spPr bwMode="auto">
          <a:xfrm rot="-676179">
            <a:off x="6605588" y="5519894"/>
            <a:ext cx="1981200" cy="739467"/>
          </a:xfrm>
          <a:prstGeom prst="foldedCorner">
            <a:avLst>
              <a:gd name="adj" fmla="val 19231"/>
            </a:avLst>
          </a:prstGeom>
          <a:gradFill rotWithShape="1">
            <a:gsLst>
              <a:gs pos="0">
                <a:srgbClr val="A6E3D1"/>
              </a:gs>
              <a:gs pos="14999">
                <a:srgbClr val="C2FFF0"/>
              </a:gs>
              <a:gs pos="74001">
                <a:srgbClr val="C2FFF0"/>
              </a:gs>
              <a:gs pos="94000">
                <a:srgbClr val="A6E3D1"/>
              </a:gs>
              <a:gs pos="100000">
                <a:srgbClr val="A6E3D1"/>
              </a:gs>
            </a:gsLst>
            <a:lin ang="5400000"/>
          </a:gradFill>
          <a:ln w="9525">
            <a:solidFill>
              <a:srgbClr val="A6E3D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0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1200" i="1">
                <a:solidFill>
                  <a:srgbClr val="04617B"/>
                </a:solidFill>
                <a:latin typeface="Comic Sans MS" charset="0"/>
                <a:ea typeface="Comic Sans MS" charset="0"/>
                <a:cs typeface="Comic Sans MS" charset="0"/>
              </a:rPr>
              <a:t>Only need hgi-core domain to use power module</a:t>
            </a:r>
          </a:p>
        </p:txBody>
      </p:sp>
    </p:spTree>
    <p:extLst>
      <p:ext uri="{BB962C8B-B14F-4D97-AF65-F5344CB8AC3E}">
        <p14:creationId xmlns:p14="http://schemas.microsoft.com/office/powerpoint/2010/main" val="3231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 &lt;</a:t>
            </a:r>
            <a:r>
              <a:rPr lang="en-US" altLang="en-US" dirty="0" err="1" smtClean="0"/>
              <a:t>DataPoint</a:t>
            </a:r>
            <a:r>
              <a:rPr lang="en-US" altLang="en-US" dirty="0" smtClean="0"/>
              <a:t>&gt; tag could slim down modeling</a:t>
            </a:r>
            <a:endParaRPr lang="en-CA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417640"/>
            <a:ext cx="3886781" cy="469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US" sz="2000" dirty="0" smtClean="0">
                <a:solidFill>
                  <a:prstClr val="black"/>
                </a:solidFill>
              </a:rPr>
              <a:t>Easy modeling of data model based technologies (e.g. </a:t>
            </a:r>
            <a:r>
              <a:rPr lang="en-US" sz="2000" dirty="0" err="1" smtClean="0">
                <a:solidFill>
                  <a:prstClr val="black"/>
                </a:solidFill>
              </a:rPr>
              <a:t>Echonet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sz="20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sz="2000" dirty="0" smtClean="0">
                <a:solidFill>
                  <a:prstClr val="black"/>
                </a:solidFill>
              </a:rPr>
              <a:t>Only 1 entry per data point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sz="2000" dirty="0" smtClean="0">
                <a:solidFill>
                  <a:prstClr val="black"/>
                </a:solidFill>
              </a:rPr>
              <a:t>Transformations to APIs can still use object oriented approach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sz="2000" dirty="0" smtClean="0">
                <a:solidFill>
                  <a:prstClr val="black"/>
                </a:solidFill>
              </a:rPr>
              <a:t>No reverse engineering of data points for data model driven target systems</a:t>
            </a:r>
          </a:p>
          <a:p>
            <a:pPr fontAlgn="auto">
              <a:spcAft>
                <a:spcPts val="0"/>
              </a:spcAft>
              <a:buClrTx/>
              <a:buSzTx/>
            </a:pPr>
            <a:endParaRPr lang="en-US" sz="20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sz="2000" dirty="0" smtClean="0">
                <a:solidFill>
                  <a:srgbClr val="FF0000"/>
                </a:solidFill>
              </a:rPr>
              <a:t>Con: Different options to model data points needs  more work in clearing process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473412" y="1174417"/>
            <a:ext cx="4213389" cy="1674815"/>
            <a:chOff x="1273011" y="1510157"/>
            <a:chExt cx="4213389" cy="167495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273011" y="1800001"/>
              <a:ext cx="4213389" cy="1385107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Ins="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Lucida Sans Unicode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&lt;</a:t>
              </a:r>
              <a:r>
                <a:rPr lang="en-US" sz="1200" dirty="0" err="1">
                  <a:solidFill>
                    <a:prstClr val="black"/>
                  </a:solidFill>
                  <a:latin typeface="Courier" charset="0"/>
                  <a:cs typeface="Courier" charset="0"/>
                </a:rPr>
                <a:t>ModuleClass</a:t>
              </a: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name="</a:t>
              </a:r>
              <a:r>
                <a:rPr lang="en-US" sz="1200" dirty="0" err="1">
                  <a:solidFill>
                    <a:prstClr val="black"/>
                  </a:solidFill>
                  <a:latin typeface="Courier" charset="0"/>
                  <a:cs typeface="Courier" charset="0"/>
                </a:rPr>
                <a:t>BooleanState</a:t>
              </a: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"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&gt;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&lt;Data&gt;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  &lt;</a:t>
              </a:r>
              <a:r>
                <a:rPr lang="en-US" sz="1200" dirty="0" err="1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DataPoint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name=“</a:t>
              </a:r>
              <a:r>
                <a:rPr lang="en-US" sz="1200" b="1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status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” type=“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boolean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”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             writable=“</a:t>
              </a:r>
              <a:r>
                <a:rPr lang="en-US" sz="1200" b="1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true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”&gt;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  &lt;/</a:t>
              </a:r>
              <a:r>
                <a:rPr lang="en-US" sz="1200" dirty="0" err="1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DataPoint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&gt;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 &lt;/Data&gt;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 smtClean="0">
                  <a:solidFill>
                    <a:prstClr val="black"/>
                  </a:solidFill>
                  <a:latin typeface="Courier" charset="0"/>
                  <a:cs typeface="Courier" charset="0"/>
                </a:rPr>
                <a:t>&lt;</a:t>
              </a: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/</a:t>
              </a:r>
              <a:r>
                <a:rPr lang="en-US" sz="1200" dirty="0" err="1">
                  <a:solidFill>
                    <a:prstClr val="black"/>
                  </a:solidFill>
                  <a:latin typeface="Courier" charset="0"/>
                  <a:cs typeface="Courier" charset="0"/>
                </a:rPr>
                <a:t>ModuleClass</a:t>
              </a:r>
              <a:r>
                <a:rPr lang="en-US" sz="1200" dirty="0">
                  <a:solidFill>
                    <a:prstClr val="black"/>
                  </a:solidFill>
                  <a:latin typeface="Courier" charset="0"/>
                  <a:cs typeface="Courier" charset="0"/>
                </a:rPr>
                <a:t>&gt;</a:t>
              </a:r>
            </a:p>
          </p:txBody>
        </p:sp>
        <p:sp>
          <p:nvSpPr>
            <p:cNvPr id="7" name="Round Same Side Corner Rectangle 8"/>
            <p:cNvSpPr/>
            <p:nvPr/>
          </p:nvSpPr>
          <p:spPr bwMode="auto">
            <a:xfrm>
              <a:off x="1273011" y="1510157"/>
              <a:ext cx="1295400" cy="274659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Calibri"/>
                  <a:ea typeface="Arial" charset="0"/>
                  <a:cs typeface="Arial" charset="0"/>
                </a:rPr>
                <a:t>Document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6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Example Module Class</a:t>
            </a:r>
            <a:endParaRPr lang="en-CA" altLang="de-D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ED8CE9E-9180-4F34-B68B-6AC9DE5F988F}" type="slidenum">
              <a:rPr lang="en-CA" altLang="de-DE" sz="2000">
                <a:solidFill>
                  <a:srgbClr val="04617B"/>
                </a:solidFill>
                <a:cs typeface="Arial" pitchFamily="34" charset="0"/>
              </a:rPr>
              <a:pPr eaLnBrk="1" hangingPunct="1"/>
              <a:t>35</a:t>
            </a:fld>
            <a:r>
              <a:rPr lang="en-CA" altLang="de-DE" sz="2000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7885114" y="6432552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62B323C4-3D26-44F5-9152-5606E31049BB}" type="slidenum"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pPr algn="r" eaLnBrk="1" hangingPunct="1">
                <a:lnSpc>
                  <a:spcPct val="93000"/>
                </a:lnSpc>
              </a:pPr>
              <a:t>35</a:t>
            </a:fld>
            <a:r>
              <a:rPr lang="en-CA" altLang="de-DE" sz="2000" b="1">
                <a:solidFill>
                  <a:srgbClr val="04617B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457200" y="1738313"/>
            <a:ext cx="5029200" cy="4357687"/>
            <a:chOff x="457200" y="1535390"/>
            <a:chExt cx="5029200" cy="4358039"/>
          </a:xfrm>
        </p:grpSpPr>
        <p:sp>
          <p:nvSpPr>
            <p:cNvPr id="29704" name="TextBox 5"/>
            <p:cNvSpPr txBox="1">
              <a:spLocks noChangeArrowheads="1"/>
            </p:cNvSpPr>
            <p:nvPr/>
          </p:nvSpPr>
          <p:spPr bwMode="auto">
            <a:xfrm>
              <a:off x="457200" y="1800000"/>
              <a:ext cx="5029200" cy="4093429"/>
            </a:xfrm>
            <a:prstGeom prst="rect">
              <a:avLst/>
            </a:prstGeom>
            <a:noFill/>
            <a:ln w="19050">
              <a:solidFill>
                <a:srgbClr val="0461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2pPr>
              <a:lvl3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3pPr>
              <a:lvl4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4pPr>
              <a:lvl5pPr eaLnBrk="0" hangingPunct="0"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&lt;ModuleClass name="BooleanState"&gt;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&lt;Doc&gt;…&lt;/Doc&gt;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&lt;Actions&gt;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&lt;Action name="get" type="boolean"&gt;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&lt;Doc&gt;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Obtain the current associated state.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&lt;/Doc&gt;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&lt;/Action&gt;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&lt;Action name="setTarget"&gt;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&lt;Doc&gt;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Obtain the current associated state.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&lt;/Doc&gt;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&lt;Arg name="value" type="boolean"&gt;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&lt;Doc&gt;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  Desired value of the associated state.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  &lt;/Doc&gt;</a:t>
              </a:r>
              <a:br>
                <a:rPr lang="en-US" altLang="de-DE" sz="1300">
                  <a:solidFill>
                    <a:schemeClr val="tx1"/>
                  </a:solidFill>
                  <a:latin typeface="Courier" charset="0"/>
                </a:rPr>
              </a:br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  &lt;/Arg&gt;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  &lt;/Action&gt;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  &lt;/Actions&gt;</a:t>
              </a:r>
            </a:p>
            <a:p>
              <a:pPr eaLnBrk="1" hangingPunct="1"/>
              <a:r>
                <a:rPr lang="en-US" altLang="de-DE" sz="1300">
                  <a:solidFill>
                    <a:schemeClr val="tx1"/>
                  </a:solidFill>
                  <a:latin typeface="Courier" charset="0"/>
                </a:rPr>
                <a:t>&lt;/ModuleClass&gt;</a:t>
              </a:r>
            </a:p>
          </p:txBody>
        </p:sp>
        <p:sp>
          <p:nvSpPr>
            <p:cNvPr id="9" name="Round Same Side Corner Rectangle 8"/>
            <p:cNvSpPr/>
            <p:nvPr/>
          </p:nvSpPr>
          <p:spPr bwMode="auto">
            <a:xfrm>
              <a:off x="519113" y="1535390"/>
              <a:ext cx="1295400" cy="274659"/>
            </a:xfrm>
            <a:prstGeom prst="round2SameRect">
              <a:avLst/>
            </a:prstGeom>
            <a:solidFill>
              <a:srgbClr val="0461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46800">
              <a:spAutoFit/>
            </a:bodyPr>
            <a:lstStyle/>
            <a:p>
              <a:pPr>
                <a:buFont typeface="Times New Roman" charset="0"/>
                <a:buNone/>
                <a:defRPr/>
              </a:pPr>
              <a:r>
                <a:rPr lang="en-US" sz="1400" b="1">
                  <a:latin typeface="Arial" charset="0"/>
                  <a:ea typeface="Arial" charset="0"/>
                  <a:cs typeface="Arial" charset="0"/>
                </a:rPr>
                <a:t>Document</a:t>
              </a:r>
            </a:p>
          </p:txBody>
        </p:sp>
      </p:grp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219200"/>
            <a:ext cx="8382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200" rIns="90000" bIns="46800">
            <a:spAutoFit/>
          </a:bodyPr>
          <a:lstStyle>
            <a:lvl1pPr marL="24161750" indent="-2416175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5600" indent="-355600"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de-DE" altLang="de-DE" sz="2800">
                <a:solidFill>
                  <a:srgbClr val="04617B"/>
                </a:solidFill>
                <a:latin typeface="Calibri" pitchFamily="34" charset="0"/>
              </a:rPr>
              <a:t>BooleanState for modelling underlying binary state</a:t>
            </a:r>
            <a:endParaRPr lang="de-DE" altLang="de-DE" sz="2800" i="1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9703" name="Content Placeholder 2"/>
          <p:cNvSpPr>
            <a:spLocks noGrp="1"/>
          </p:cNvSpPr>
          <p:nvPr>
            <p:ph idx="1"/>
          </p:nvPr>
        </p:nvSpPr>
        <p:spPr>
          <a:xfrm>
            <a:off x="5580063" y="1981202"/>
            <a:ext cx="3048000" cy="1141413"/>
          </a:xfrm>
        </p:spPr>
        <p:txBody>
          <a:bodyPr tIns="7200" rIns="0">
            <a:spAutoFit/>
          </a:bodyPr>
          <a:lstStyle/>
          <a:p>
            <a:pPr marL="355600" lvl="1" indent="-355600"/>
            <a:r>
              <a:rPr lang="de-DE" altLang="de-DE" sz="2400" smtClean="0"/>
              <a:t>Provides operations</a:t>
            </a:r>
            <a:br>
              <a:rPr lang="de-DE" altLang="de-DE" sz="2400" smtClean="0"/>
            </a:br>
            <a:r>
              <a:rPr lang="de-DE" altLang="de-DE" sz="2400" smtClean="0"/>
              <a:t>for reading and </a:t>
            </a:r>
            <a:br>
              <a:rPr lang="de-DE" altLang="de-DE" sz="2400" smtClean="0"/>
            </a:br>
            <a:r>
              <a:rPr lang="de-DE" altLang="de-DE" sz="2400" smtClean="0"/>
              <a:t>setting the state</a:t>
            </a:r>
          </a:p>
        </p:txBody>
      </p:sp>
    </p:spTree>
    <p:extLst>
      <p:ext uri="{BB962C8B-B14F-4D97-AF65-F5344CB8AC3E}">
        <p14:creationId xmlns:p14="http://schemas.microsoft.com/office/powerpoint/2010/main" val="22181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ea typeface="ＭＳ Ｐゴシック" charset="-128"/>
              </a:rPr>
              <a:t>(sample) “Home Air Conditioner” in the </a:t>
            </a:r>
            <a:r>
              <a:rPr lang="en-US" altLang="ja-JP" sz="3200" dirty="0" err="1" smtClean="0">
                <a:ea typeface="ＭＳ Ｐゴシック" charset="-128"/>
              </a:rPr>
              <a:t>Echonet</a:t>
            </a:r>
            <a:r>
              <a:rPr lang="en-US" altLang="ja-JP" sz="3200" dirty="0" smtClean="0">
                <a:ea typeface="ＭＳ Ｐゴシック" charset="-128"/>
              </a:rPr>
              <a:t> domain</a:t>
            </a:r>
            <a:endParaRPr kumimoji="1" lang="ja-JP" altLang="en-US" sz="3200" dirty="0" smtClean="0">
              <a:ea typeface="ＭＳ Ｐゴシック" charset="-128"/>
            </a:endParaRPr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05973-A673-4349-B2B3-79139AB286FB}" type="slidenum">
              <a:rPr lang="en-CA" altLang="ja-JP" smtClean="0">
                <a:latin typeface="+mn-lt"/>
              </a:rPr>
              <a:pPr>
                <a:defRPr/>
              </a:pPr>
              <a:t>36</a:t>
            </a:fld>
            <a:r>
              <a:rPr lang="en-CA" altLang="ja-JP" dirty="0" smtClean="0">
                <a:latin typeface="+mn-lt"/>
              </a:rPr>
              <a:t>  </a:t>
            </a:r>
            <a:endParaRPr lang="en-CA" altLang="ja-JP" dirty="0">
              <a:latin typeface="+mn-lt"/>
            </a:endParaRPr>
          </a:p>
        </p:txBody>
      </p:sp>
      <p:sp>
        <p:nvSpPr>
          <p:cNvPr id="13316" name="コンテンツ プレースホルダー 2"/>
          <p:cNvSpPr txBox="1">
            <a:spLocks/>
          </p:cNvSpPr>
          <p:nvPr/>
        </p:nvSpPr>
        <p:spPr bwMode="auto">
          <a:xfrm>
            <a:off x="323851" y="1125538"/>
            <a:ext cx="86407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3352" rIns="90000" bIns="46800"/>
          <a:lstStyle>
            <a:lvl1pPr marL="342900" indent="-342900" eaLnBrk="0" hangingPunct="0">
              <a:lnSpc>
                <a:spcPct val="98000"/>
              </a:lnSpc>
              <a:spcBef>
                <a:spcPts val="650"/>
              </a:spcBef>
              <a:buFont typeface="Arial" charset="0"/>
              <a:buChar char="•"/>
              <a:defRPr sz="32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lnSpc>
                <a:spcPct val="98000"/>
              </a:lnSpc>
              <a:spcBef>
                <a:spcPts val="600"/>
              </a:spcBef>
              <a:buFont typeface="Arial" charset="0"/>
              <a:buChar char="•"/>
              <a:defRPr sz="28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This sample shows a XML description to describe “Home Air Conditioner” class.</a:t>
            </a:r>
          </a:p>
          <a:p>
            <a:r>
              <a:rPr lang="en-US" altLang="ja-JP" sz="2400">
                <a:latin typeface="HGS創英角ｺﾞｼｯｸUB" pitchFamily="50" charset="-128"/>
                <a:ea typeface="HGS創英角ｺﾞｼｯｸUB" pitchFamily="50" charset="-128"/>
              </a:rPr>
              <a:t>We suppose DMT should be defined for every device type in a format as shown in this sample.</a:t>
            </a:r>
            <a:endParaRPr lang="ja-JP" altLang="en-US" sz="240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2124075" y="2852740"/>
            <a:ext cx="5634038" cy="3646487"/>
          </a:xfrm>
          <a:prstGeom prst="rect">
            <a:avLst/>
          </a:prstGeom>
          <a:noFill/>
          <a:ln w="19050">
            <a:solidFill>
              <a:srgbClr val="0461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&lt;Domain xmlns="http://hgi.org/xml/dal"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name="jp.gr.echonet"&gt;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&lt;Device abstract="true"&gt;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&lt;DeviceInfo&gt;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&lt;Name&gt;Home Air Conditioner&lt;/Name&gt;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&lt;Vendor&gt;Fujitsu&lt;/Vendor&gt;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&lt;/DeviceInfo&gt;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&lt;Modules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import="</a:t>
            </a:r>
            <a:r>
              <a:rPr kumimoji="1" lang="en-US" altLang="ja-JP" sz="1050" dirty="0" err="1">
                <a:solidFill>
                  <a:srgbClr val="04617B"/>
                </a:solidFill>
                <a:ea typeface="ＭＳ Ｐゴシック" pitchFamily="50" charset="-128"/>
              </a:rPr>
              <a:t>jp.gr.echonet.common</a:t>
            </a: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"&gt;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&lt;Module name="Operation mode setting"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mandatory="true"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notify="true“ 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	&lt;Action name="Automatic"/&gt;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	&lt;Action name="Cooling"/&gt;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	&lt;Action name="Heating"/&gt;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	&lt;Action name="Dehumidification"/&gt;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	&lt;Action name="Air circulator"/&gt;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	&lt;Action name="Other"/&gt;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&lt;/Module&gt;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&lt;Module name="Automatic temperature control setting"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	extends=“</a:t>
            </a:r>
            <a:r>
              <a:rPr kumimoji="1" lang="en-US" altLang="ja-JP" sz="1050" dirty="0" err="1">
                <a:solidFill>
                  <a:srgbClr val="04617B"/>
                </a:solidFill>
                <a:ea typeface="ＭＳ Ｐゴシック" pitchFamily="50" charset="-128"/>
              </a:rPr>
              <a:t>org.hgi.core.BooleanState</a:t>
            </a: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”</a:t>
            </a:r>
            <a:r>
              <a:rPr kumimoji="1" lang="ja-JP" altLang="en-US" sz="1050" dirty="0">
                <a:solidFill>
                  <a:srgbClr val="04617B"/>
                </a:solidFill>
                <a:ea typeface="ＭＳ Ｐゴシック" pitchFamily="50" charset="-128"/>
              </a:rPr>
              <a:t> </a:t>
            </a: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/&gt;</a:t>
            </a:r>
          </a:p>
          <a:p>
            <a:pPr>
              <a:defRPr/>
            </a:pPr>
            <a:r>
              <a:rPr kumimoji="1" lang="en-US" altLang="ja-JP" sz="1050" dirty="0">
                <a:solidFill>
                  <a:srgbClr val="04617B"/>
                </a:solidFill>
                <a:ea typeface="ＭＳ Ｐゴシック" pitchFamily="50" charset="-128"/>
              </a:rPr>
              <a:t>			&lt;Module name="Normal/high-speed/silent-operation setting“ /&gt;</a:t>
            </a:r>
          </a:p>
        </p:txBody>
      </p:sp>
    </p:spTree>
    <p:extLst>
      <p:ext uri="{BB962C8B-B14F-4D97-AF65-F5344CB8AC3E}">
        <p14:creationId xmlns:p14="http://schemas.microsoft.com/office/powerpoint/2010/main" val="34590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Using SDT to model data points</a:t>
            </a:r>
            <a:endParaRPr lang="en-CA" alt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7637"/>
            <a:ext cx="8229600" cy="471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Contents are mapped as follows:</a:t>
            </a:r>
          </a:p>
          <a:p>
            <a:pPr lvl="1"/>
            <a:r>
              <a:rPr lang="en-US" sz="1800" b="1" dirty="0" smtClean="0"/>
              <a:t>2 state values </a:t>
            </a:r>
            <a:r>
              <a:rPr lang="en-US" sz="1800" dirty="0" smtClean="0"/>
              <a:t>with the value 0x30 and 0x31 are represented as </a:t>
            </a:r>
            <a:r>
              <a:rPr lang="en-US" sz="1800" b="1" dirty="0" err="1" smtClean="0"/>
              <a:t>boolean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Numeric</a:t>
            </a:r>
            <a:r>
              <a:rPr lang="en-US" sz="1800" dirty="0" smtClean="0"/>
              <a:t> values are represented as </a:t>
            </a:r>
            <a:r>
              <a:rPr lang="en-US" sz="1800" b="1" dirty="0" smtClean="0"/>
              <a:t>integer</a:t>
            </a:r>
            <a:r>
              <a:rPr lang="en-US" sz="1800" dirty="0" smtClean="0"/>
              <a:t> (even if they’re typed as “char” in the source)</a:t>
            </a:r>
          </a:p>
          <a:p>
            <a:pPr lvl="1"/>
            <a:r>
              <a:rPr lang="en-US" sz="1800" dirty="0" smtClean="0"/>
              <a:t>Numeric values as named states should be represented as &lt;</a:t>
            </a:r>
            <a:r>
              <a:rPr lang="en-US" sz="1800" dirty="0" err="1" smtClean="0"/>
              <a:t>xs:enumeration</a:t>
            </a:r>
            <a:r>
              <a:rPr lang="en-US" sz="1800" dirty="0" smtClean="0"/>
              <a:t>&gt;</a:t>
            </a:r>
          </a:p>
          <a:p>
            <a:pPr lvl="1"/>
            <a:r>
              <a:rPr lang="en-US" sz="1800" dirty="0" smtClean="0"/>
              <a:t>Properties that are “Get” access rule only must not be represented without “writable” attribute</a:t>
            </a:r>
          </a:p>
          <a:p>
            <a:pPr lvl="1"/>
            <a:r>
              <a:rPr lang="en-US" sz="1800" dirty="0" smtClean="0"/>
              <a:t>Properties that a “Get” access rule and an optional or mandatory “Set” access rule must be represented with a “writable” attribute set to “true”</a:t>
            </a:r>
          </a:p>
          <a:p>
            <a:pPr lvl="1"/>
            <a:r>
              <a:rPr lang="en-US" sz="1800" dirty="0" smtClean="0"/>
              <a:t>Properties that are “Set” only, and do only have 1 possible value, are represented as actions, with an adapted name according to its function</a:t>
            </a:r>
          </a:p>
          <a:p>
            <a:pPr lvl="1"/>
            <a:r>
              <a:rPr lang="en-US" sz="1800" dirty="0" smtClean="0"/>
              <a:t>Properties containing more than 1 value have to split to multiple data points</a:t>
            </a:r>
          </a:p>
          <a:p>
            <a:pPr lvl="1"/>
            <a:endParaRPr lang="en-US" sz="1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Bild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5715000"/>
            <a:ext cx="585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C:\Users\tje\Desktop\Sammlung\AllJoyn800x4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661025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8" descr="http://www.onem2m.org/images/oneM2M%20Logo%20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29263"/>
            <a:ext cx="6683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468313" y="637687"/>
            <a:ext cx="8362950" cy="866775"/>
          </a:xfrm>
        </p:spPr>
        <p:txBody>
          <a:bodyPr/>
          <a:lstStyle/>
          <a:p>
            <a:r>
              <a:rPr lang="en-US" altLang="en-US" dirty="0" smtClean="0"/>
              <a:t>Some Smart Home milestones</a:t>
            </a:r>
            <a:br>
              <a:rPr lang="en-US" altLang="en-US" dirty="0" smtClean="0"/>
            </a:br>
            <a:r>
              <a:rPr lang="en-US" altLang="en-US" sz="2400" i="1" dirty="0" smtClean="0"/>
              <a:t>Collaborative Approaches have been consistently used</a:t>
            </a:r>
          </a:p>
        </p:txBody>
      </p:sp>
      <p:sp>
        <p:nvSpPr>
          <p:cNvPr id="10247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6F9B481E-50B2-4BEB-9C82-71B028A0B112}" type="slidenum">
              <a:rPr lang="en-CA" altLang="en-US" smtClean="0">
                <a:latin typeface="Arial" charset="0"/>
                <a:cs typeface="Arial" charset="0"/>
              </a:rPr>
              <a:pPr>
                <a:defRPr/>
              </a:pPr>
              <a:t>4</a:t>
            </a:fld>
            <a:r>
              <a:rPr lang="en-CA" altLang="en-US" smtClean="0">
                <a:latin typeface="Arial" charset="0"/>
                <a:cs typeface="Arial" charset="0"/>
              </a:rPr>
              <a:t>  </a:t>
            </a:r>
          </a:p>
        </p:txBody>
      </p:sp>
      <p:grpSp>
        <p:nvGrpSpPr>
          <p:cNvPr id="10248" name="Gruppieren 50"/>
          <p:cNvGrpSpPr>
            <a:grpSpLocks/>
          </p:cNvGrpSpPr>
          <p:nvPr/>
        </p:nvGrpSpPr>
        <p:grpSpPr bwMode="auto">
          <a:xfrm>
            <a:off x="936625" y="4454525"/>
            <a:ext cx="1501775" cy="1584325"/>
            <a:chOff x="3913307" y="879911"/>
            <a:chExt cx="1502989" cy="1584325"/>
          </a:xfrm>
        </p:grpSpPr>
        <p:pic>
          <p:nvPicPr>
            <p:cNvPr id="10280" name="Picture 22" descr="http://www.homegatewayinitiative.org/img/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829" y="1839919"/>
              <a:ext cx="426171" cy="1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Picture 24" descr="http://www.broadbandworldforum.com/wp-content/uploads/5441broadband_forum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017" y="1782064"/>
              <a:ext cx="684247" cy="28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2" name="Picture 26" descr="http://www.smarthomes2011.com/Images/OSGi_Alliance_RGB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483" y="2106911"/>
              <a:ext cx="547970" cy="25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5"/>
            <p:cNvSpPr/>
            <p:nvPr/>
          </p:nvSpPr>
          <p:spPr bwMode="auto">
            <a:xfrm>
              <a:off x="3913307" y="879911"/>
              <a:ext cx="1502989" cy="15843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Times New Roman" pitchFamily="-110" charset="0"/>
                <a:buNone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49" name="Gruppieren 8"/>
          <p:cNvGrpSpPr>
            <a:grpSpLocks/>
          </p:cNvGrpSpPr>
          <p:nvPr/>
        </p:nvGrpSpPr>
        <p:grpSpPr bwMode="auto">
          <a:xfrm>
            <a:off x="2976563" y="4454525"/>
            <a:ext cx="1503362" cy="1684338"/>
            <a:chOff x="3011673" y="4342568"/>
            <a:chExt cx="1502989" cy="1684241"/>
          </a:xfrm>
        </p:grpSpPr>
        <p:pic>
          <p:nvPicPr>
            <p:cNvPr id="10274" name="Picture 18" descr="http://www.eguestcontrols.com/wp-content/uploads/2011/05/zwave_alliance_logo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351" y="5477283"/>
              <a:ext cx="731422" cy="54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20" descr="http://cdn.coolest-gadgets.com/wp-content/uploads/zigbee-alliance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892" y="5405275"/>
              <a:ext cx="492352" cy="19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40" descr="http://images01.linx.de/old_product/34/04/5/full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336" y="5302576"/>
              <a:ext cx="438356" cy="460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Bild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119" y="5051098"/>
              <a:ext cx="585848" cy="23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8" name="Bild 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520" y="5045235"/>
              <a:ext cx="575312" cy="245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15"/>
            <p:cNvSpPr/>
            <p:nvPr/>
          </p:nvSpPr>
          <p:spPr bwMode="auto">
            <a:xfrm>
              <a:off x="3011673" y="4342568"/>
              <a:ext cx="1502989" cy="158423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Times New Roman" pitchFamily="-110" charset="0"/>
                <a:buNone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Oval 15"/>
          <p:cNvSpPr/>
          <p:nvPr/>
        </p:nvSpPr>
        <p:spPr bwMode="auto">
          <a:xfrm>
            <a:off x="7138988" y="1473200"/>
            <a:ext cx="1890712" cy="199390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-110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1" name="Picture 2" descr="C:\Users\tje\Desktop\index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6115050"/>
            <a:ext cx="2921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15"/>
          <p:cNvSpPr/>
          <p:nvPr/>
        </p:nvSpPr>
        <p:spPr bwMode="auto">
          <a:xfrm>
            <a:off x="5018088" y="4454525"/>
            <a:ext cx="1857375" cy="1927225"/>
          </a:xfrm>
          <a:prstGeom prst="ellipse">
            <a:avLst/>
          </a:prstGeom>
          <a:noFill/>
          <a:ln>
            <a:solidFill>
              <a:schemeClr val="tx2"/>
            </a:solidFill>
            <a:prstDash val="lg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-110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3" name="AutoShape 12"/>
          <p:cNvSpPr>
            <a:spLocks noChangeArrowheads="1"/>
          </p:cNvSpPr>
          <p:nvPr/>
        </p:nvSpPr>
        <p:spPr bwMode="gray">
          <a:xfrm>
            <a:off x="704850" y="2147888"/>
            <a:ext cx="6399213" cy="322262"/>
          </a:xfrm>
          <a:prstGeom prst="rightArrow">
            <a:avLst>
              <a:gd name="adj1" fmla="val 70074"/>
              <a:gd name="adj2" fmla="val 50103"/>
            </a:avLst>
          </a:prstGeom>
          <a:solidFill>
            <a:srgbClr val="91D5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2000" tIns="72000" rIns="72000" bIns="72000"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charset="0"/>
              <a:buChar char="•"/>
              <a:defRPr sz="32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lnSpc>
                <a:spcPct val="98000"/>
              </a:lnSpc>
              <a:spcBef>
                <a:spcPts val="600"/>
              </a:spcBef>
              <a:buFont typeface="Arial" charset="0"/>
              <a:buChar char="•"/>
              <a:defRPr sz="28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en-US" altLang="en-US" sz="1400" smtClean="0">
              <a:solidFill>
                <a:srgbClr val="000000"/>
              </a:solidFill>
              <a:latin typeface="Tele-GroteskNor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54" name="Freeform 5"/>
          <p:cNvSpPr>
            <a:spLocks/>
          </p:cNvSpPr>
          <p:nvPr/>
        </p:nvSpPr>
        <p:spPr bwMode="gray">
          <a:xfrm rot="6055536">
            <a:off x="1277938" y="3575050"/>
            <a:ext cx="2852737" cy="366713"/>
          </a:xfrm>
          <a:custGeom>
            <a:avLst/>
            <a:gdLst>
              <a:gd name="T0" fmla="*/ 2147483647 w 4163"/>
              <a:gd name="T1" fmla="*/ 2147483647 h 1509"/>
              <a:gd name="T2" fmla="*/ 2147483647 w 4163"/>
              <a:gd name="T3" fmla="*/ 2147483647 h 1509"/>
              <a:gd name="T4" fmla="*/ 2147483647 w 4163"/>
              <a:gd name="T5" fmla="*/ 2147483647 h 1509"/>
              <a:gd name="T6" fmla="*/ 2147483647 w 4163"/>
              <a:gd name="T7" fmla="*/ 2147483647 h 1509"/>
              <a:gd name="T8" fmla="*/ 2147483647 w 4163"/>
              <a:gd name="T9" fmla="*/ 2147483647 h 1509"/>
              <a:gd name="T10" fmla="*/ 2147483647 w 4163"/>
              <a:gd name="T11" fmla="*/ 2147483647 h 1509"/>
              <a:gd name="T12" fmla="*/ 2147483647 w 4163"/>
              <a:gd name="T13" fmla="*/ 2147483647 h 1509"/>
              <a:gd name="T14" fmla="*/ 2147483647 w 4163"/>
              <a:gd name="T15" fmla="*/ 2147483647 h 1509"/>
              <a:gd name="T16" fmla="*/ 2147483647 w 4163"/>
              <a:gd name="T17" fmla="*/ 2147483647 h 1509"/>
              <a:gd name="T18" fmla="*/ 2147483647 w 4163"/>
              <a:gd name="T19" fmla="*/ 2147483647 h 1509"/>
              <a:gd name="T20" fmla="*/ 2147483647 w 4163"/>
              <a:gd name="T21" fmla="*/ 2147483647 h 1509"/>
              <a:gd name="T22" fmla="*/ 2147483647 w 4163"/>
              <a:gd name="T23" fmla="*/ 2147483647 h 1509"/>
              <a:gd name="T24" fmla="*/ 2147483647 w 4163"/>
              <a:gd name="T25" fmla="*/ 2147483647 h 1509"/>
              <a:gd name="T26" fmla="*/ 2147483647 w 4163"/>
              <a:gd name="T27" fmla="*/ 2147483647 h 1509"/>
              <a:gd name="T28" fmla="*/ 2147483647 w 4163"/>
              <a:gd name="T29" fmla="*/ 2147483647 h 1509"/>
              <a:gd name="T30" fmla="*/ 2147483647 w 4163"/>
              <a:gd name="T31" fmla="*/ 2147483647 h 1509"/>
              <a:gd name="T32" fmla="*/ 2147483647 w 4163"/>
              <a:gd name="T33" fmla="*/ 2147483647 h 1509"/>
              <a:gd name="T34" fmla="*/ 2147483647 w 4163"/>
              <a:gd name="T35" fmla="*/ 2147483647 h 1509"/>
              <a:gd name="T36" fmla="*/ 2147483647 w 4163"/>
              <a:gd name="T37" fmla="*/ 2147483647 h 1509"/>
              <a:gd name="T38" fmla="*/ 2147483647 w 4163"/>
              <a:gd name="T39" fmla="*/ 2147483647 h 1509"/>
              <a:gd name="T40" fmla="*/ 2147483647 w 4163"/>
              <a:gd name="T41" fmla="*/ 2147483647 h 1509"/>
              <a:gd name="T42" fmla="*/ 2147483647 w 4163"/>
              <a:gd name="T43" fmla="*/ 2147483647 h 1509"/>
              <a:gd name="T44" fmla="*/ 2147483647 w 4163"/>
              <a:gd name="T45" fmla="*/ 2147483647 h 1509"/>
              <a:gd name="T46" fmla="*/ 2147483647 w 4163"/>
              <a:gd name="T47" fmla="*/ 2147483647 h 1509"/>
              <a:gd name="T48" fmla="*/ 2147483647 w 4163"/>
              <a:gd name="T49" fmla="*/ 2147483647 h 1509"/>
              <a:gd name="T50" fmla="*/ 2147483647 w 4163"/>
              <a:gd name="T51" fmla="*/ 2147483647 h 1509"/>
              <a:gd name="T52" fmla="*/ 2147483647 w 4163"/>
              <a:gd name="T53" fmla="*/ 2147483647 h 1509"/>
              <a:gd name="T54" fmla="*/ 2147483647 w 4163"/>
              <a:gd name="T55" fmla="*/ 2147483647 h 1509"/>
              <a:gd name="T56" fmla="*/ 2147483647 w 4163"/>
              <a:gd name="T57" fmla="*/ 2147483647 h 1509"/>
              <a:gd name="T58" fmla="*/ 2147483647 w 4163"/>
              <a:gd name="T59" fmla="*/ 2147483647 h 1509"/>
              <a:gd name="T60" fmla="*/ 2147483647 w 4163"/>
              <a:gd name="T61" fmla="*/ 2147483647 h 1509"/>
              <a:gd name="T62" fmla="*/ 2147483647 w 4163"/>
              <a:gd name="T63" fmla="*/ 2147483647 h 1509"/>
              <a:gd name="T64" fmla="*/ 2147483647 w 4163"/>
              <a:gd name="T65" fmla="*/ 2147483647 h 1509"/>
              <a:gd name="T66" fmla="*/ 2147483647 w 4163"/>
              <a:gd name="T67" fmla="*/ 2147483647 h 1509"/>
              <a:gd name="T68" fmla="*/ 2147483647 w 4163"/>
              <a:gd name="T69" fmla="*/ 2147483647 h 1509"/>
              <a:gd name="T70" fmla="*/ 2147483647 w 4163"/>
              <a:gd name="T71" fmla="*/ 2147483647 h 1509"/>
              <a:gd name="T72" fmla="*/ 2147483647 w 4163"/>
              <a:gd name="T73" fmla="*/ 2147483647 h 1509"/>
              <a:gd name="T74" fmla="*/ 2147483647 w 4163"/>
              <a:gd name="T75" fmla="*/ 2147483647 h 1509"/>
              <a:gd name="T76" fmla="*/ 2147483647 w 4163"/>
              <a:gd name="T77" fmla="*/ 2147483647 h 1509"/>
              <a:gd name="T78" fmla="*/ 2147483647 w 4163"/>
              <a:gd name="T79" fmla="*/ 2147483647 h 1509"/>
              <a:gd name="T80" fmla="*/ 2147483647 w 4163"/>
              <a:gd name="T81" fmla="*/ 2147483647 h 1509"/>
              <a:gd name="T82" fmla="*/ 2147483647 w 4163"/>
              <a:gd name="T83" fmla="*/ 2147483647 h 1509"/>
              <a:gd name="T84" fmla="*/ 2147483647 w 4163"/>
              <a:gd name="T85" fmla="*/ 2147483647 h 1509"/>
              <a:gd name="T86" fmla="*/ 2147483647 w 4163"/>
              <a:gd name="T87" fmla="*/ 2147483647 h 1509"/>
              <a:gd name="T88" fmla="*/ 2147483647 w 4163"/>
              <a:gd name="T89" fmla="*/ 2147483647 h 1509"/>
              <a:gd name="T90" fmla="*/ 2147483647 w 4163"/>
              <a:gd name="T91" fmla="*/ 2147483647 h 1509"/>
              <a:gd name="T92" fmla="*/ 2147483647 w 4163"/>
              <a:gd name="T93" fmla="*/ 2147483647 h 1509"/>
              <a:gd name="T94" fmla="*/ 2147483647 w 4163"/>
              <a:gd name="T95" fmla="*/ 2147483647 h 15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63" h="1509">
                <a:moveTo>
                  <a:pt x="2092" y="0"/>
                </a:moveTo>
                <a:lnTo>
                  <a:pt x="2187" y="1"/>
                </a:lnTo>
                <a:lnTo>
                  <a:pt x="2282" y="6"/>
                </a:lnTo>
                <a:lnTo>
                  <a:pt x="2376" y="15"/>
                </a:lnTo>
                <a:lnTo>
                  <a:pt x="2468" y="26"/>
                </a:lnTo>
                <a:lnTo>
                  <a:pt x="2560" y="41"/>
                </a:lnTo>
                <a:lnTo>
                  <a:pt x="2651" y="60"/>
                </a:lnTo>
                <a:lnTo>
                  <a:pt x="2741" y="80"/>
                </a:lnTo>
                <a:lnTo>
                  <a:pt x="2829" y="106"/>
                </a:lnTo>
                <a:lnTo>
                  <a:pt x="2917" y="132"/>
                </a:lnTo>
                <a:lnTo>
                  <a:pt x="3001" y="161"/>
                </a:lnTo>
                <a:lnTo>
                  <a:pt x="3085" y="194"/>
                </a:lnTo>
                <a:lnTo>
                  <a:pt x="3166" y="230"/>
                </a:lnTo>
                <a:lnTo>
                  <a:pt x="3245" y="266"/>
                </a:lnTo>
                <a:lnTo>
                  <a:pt x="3322" y="305"/>
                </a:lnTo>
                <a:lnTo>
                  <a:pt x="3396" y="348"/>
                </a:lnTo>
                <a:lnTo>
                  <a:pt x="3468" y="391"/>
                </a:lnTo>
                <a:lnTo>
                  <a:pt x="3537" y="438"/>
                </a:lnTo>
                <a:lnTo>
                  <a:pt x="3603" y="486"/>
                </a:lnTo>
                <a:lnTo>
                  <a:pt x="3665" y="537"/>
                </a:lnTo>
                <a:lnTo>
                  <a:pt x="3726" y="589"/>
                </a:lnTo>
                <a:lnTo>
                  <a:pt x="3781" y="642"/>
                </a:lnTo>
                <a:lnTo>
                  <a:pt x="3833" y="696"/>
                </a:lnTo>
                <a:lnTo>
                  <a:pt x="3882" y="753"/>
                </a:lnTo>
                <a:lnTo>
                  <a:pt x="4163" y="538"/>
                </a:lnTo>
                <a:lnTo>
                  <a:pt x="4030" y="1495"/>
                </a:lnTo>
                <a:lnTo>
                  <a:pt x="3068" y="1366"/>
                </a:lnTo>
                <a:lnTo>
                  <a:pt x="3335" y="1161"/>
                </a:lnTo>
                <a:lnTo>
                  <a:pt x="3293" y="1094"/>
                </a:lnTo>
                <a:lnTo>
                  <a:pt x="3248" y="1031"/>
                </a:lnTo>
                <a:lnTo>
                  <a:pt x="3197" y="968"/>
                </a:lnTo>
                <a:lnTo>
                  <a:pt x="3144" y="908"/>
                </a:lnTo>
                <a:lnTo>
                  <a:pt x="3086" y="852"/>
                </a:lnTo>
                <a:lnTo>
                  <a:pt x="3025" y="796"/>
                </a:lnTo>
                <a:lnTo>
                  <a:pt x="2961" y="744"/>
                </a:lnTo>
                <a:lnTo>
                  <a:pt x="2894" y="695"/>
                </a:lnTo>
                <a:lnTo>
                  <a:pt x="2823" y="648"/>
                </a:lnTo>
                <a:lnTo>
                  <a:pt x="2750" y="604"/>
                </a:lnTo>
                <a:lnTo>
                  <a:pt x="2674" y="563"/>
                </a:lnTo>
                <a:lnTo>
                  <a:pt x="2597" y="525"/>
                </a:lnTo>
                <a:lnTo>
                  <a:pt x="2516" y="491"/>
                </a:lnTo>
                <a:lnTo>
                  <a:pt x="2434" y="461"/>
                </a:lnTo>
                <a:lnTo>
                  <a:pt x="2350" y="433"/>
                </a:lnTo>
                <a:lnTo>
                  <a:pt x="2264" y="409"/>
                </a:lnTo>
                <a:lnTo>
                  <a:pt x="2177" y="389"/>
                </a:lnTo>
                <a:lnTo>
                  <a:pt x="2089" y="372"/>
                </a:lnTo>
                <a:lnTo>
                  <a:pt x="1999" y="360"/>
                </a:lnTo>
                <a:lnTo>
                  <a:pt x="1909" y="351"/>
                </a:lnTo>
                <a:lnTo>
                  <a:pt x="1817" y="347"/>
                </a:lnTo>
                <a:lnTo>
                  <a:pt x="1726" y="347"/>
                </a:lnTo>
                <a:lnTo>
                  <a:pt x="1633" y="351"/>
                </a:lnTo>
                <a:lnTo>
                  <a:pt x="1541" y="360"/>
                </a:lnTo>
                <a:lnTo>
                  <a:pt x="1449" y="372"/>
                </a:lnTo>
                <a:lnTo>
                  <a:pt x="1357" y="390"/>
                </a:lnTo>
                <a:lnTo>
                  <a:pt x="1266" y="413"/>
                </a:lnTo>
                <a:lnTo>
                  <a:pt x="1174" y="441"/>
                </a:lnTo>
                <a:lnTo>
                  <a:pt x="1083" y="472"/>
                </a:lnTo>
                <a:lnTo>
                  <a:pt x="994" y="510"/>
                </a:lnTo>
                <a:lnTo>
                  <a:pt x="905" y="553"/>
                </a:lnTo>
                <a:lnTo>
                  <a:pt x="819" y="601"/>
                </a:lnTo>
                <a:lnTo>
                  <a:pt x="733" y="654"/>
                </a:lnTo>
                <a:lnTo>
                  <a:pt x="650" y="714"/>
                </a:lnTo>
                <a:lnTo>
                  <a:pt x="568" y="778"/>
                </a:lnTo>
                <a:lnTo>
                  <a:pt x="487" y="848"/>
                </a:lnTo>
                <a:lnTo>
                  <a:pt x="410" y="924"/>
                </a:lnTo>
                <a:lnTo>
                  <a:pt x="334" y="1006"/>
                </a:lnTo>
                <a:lnTo>
                  <a:pt x="262" y="1094"/>
                </a:lnTo>
                <a:lnTo>
                  <a:pt x="191" y="1188"/>
                </a:lnTo>
                <a:lnTo>
                  <a:pt x="124" y="1289"/>
                </a:lnTo>
                <a:lnTo>
                  <a:pt x="61" y="1395"/>
                </a:lnTo>
                <a:lnTo>
                  <a:pt x="0" y="1509"/>
                </a:lnTo>
                <a:lnTo>
                  <a:pt x="51" y="1385"/>
                </a:lnTo>
                <a:lnTo>
                  <a:pt x="104" y="1268"/>
                </a:lnTo>
                <a:lnTo>
                  <a:pt x="162" y="1156"/>
                </a:lnTo>
                <a:lnTo>
                  <a:pt x="223" y="1050"/>
                </a:lnTo>
                <a:lnTo>
                  <a:pt x="286" y="950"/>
                </a:lnTo>
                <a:lnTo>
                  <a:pt x="354" y="855"/>
                </a:lnTo>
                <a:lnTo>
                  <a:pt x="424" y="766"/>
                </a:lnTo>
                <a:lnTo>
                  <a:pt x="496" y="682"/>
                </a:lnTo>
                <a:lnTo>
                  <a:pt x="571" y="604"/>
                </a:lnTo>
                <a:lnTo>
                  <a:pt x="649" y="532"/>
                </a:lnTo>
                <a:lnTo>
                  <a:pt x="729" y="463"/>
                </a:lnTo>
                <a:lnTo>
                  <a:pt x="812" y="400"/>
                </a:lnTo>
                <a:lnTo>
                  <a:pt x="895" y="343"/>
                </a:lnTo>
                <a:lnTo>
                  <a:pt x="981" y="290"/>
                </a:lnTo>
                <a:lnTo>
                  <a:pt x="1068" y="242"/>
                </a:lnTo>
                <a:lnTo>
                  <a:pt x="1157" y="198"/>
                </a:lnTo>
                <a:lnTo>
                  <a:pt x="1248" y="160"/>
                </a:lnTo>
                <a:lnTo>
                  <a:pt x="1339" y="125"/>
                </a:lnTo>
                <a:lnTo>
                  <a:pt x="1431" y="96"/>
                </a:lnTo>
                <a:lnTo>
                  <a:pt x="1525" y="69"/>
                </a:lnTo>
                <a:lnTo>
                  <a:pt x="1618" y="48"/>
                </a:lnTo>
                <a:lnTo>
                  <a:pt x="1713" y="30"/>
                </a:lnTo>
                <a:lnTo>
                  <a:pt x="1808" y="17"/>
                </a:lnTo>
                <a:lnTo>
                  <a:pt x="1903" y="7"/>
                </a:lnTo>
                <a:lnTo>
                  <a:pt x="1998" y="2"/>
                </a:lnTo>
                <a:lnTo>
                  <a:pt x="2092" y="0"/>
                </a:lnTo>
                <a:close/>
              </a:path>
            </a:pathLst>
          </a:custGeom>
          <a:solidFill>
            <a:srgbClr val="91D5CF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9" tIns="0" rIns="0" bIns="0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5" name="Freeform 5"/>
          <p:cNvSpPr>
            <a:spLocks/>
          </p:cNvSpPr>
          <p:nvPr/>
        </p:nvSpPr>
        <p:spPr bwMode="gray">
          <a:xfrm rot="6055536">
            <a:off x="3349625" y="3575051"/>
            <a:ext cx="2852737" cy="366712"/>
          </a:xfrm>
          <a:custGeom>
            <a:avLst/>
            <a:gdLst>
              <a:gd name="T0" fmla="*/ 2147483647 w 4163"/>
              <a:gd name="T1" fmla="*/ 2147483647 h 1509"/>
              <a:gd name="T2" fmla="*/ 2147483647 w 4163"/>
              <a:gd name="T3" fmla="*/ 2147483647 h 1509"/>
              <a:gd name="T4" fmla="*/ 2147483647 w 4163"/>
              <a:gd name="T5" fmla="*/ 2147483647 h 1509"/>
              <a:gd name="T6" fmla="*/ 2147483647 w 4163"/>
              <a:gd name="T7" fmla="*/ 2147483647 h 1509"/>
              <a:gd name="T8" fmla="*/ 2147483647 w 4163"/>
              <a:gd name="T9" fmla="*/ 2147483647 h 1509"/>
              <a:gd name="T10" fmla="*/ 2147483647 w 4163"/>
              <a:gd name="T11" fmla="*/ 2147483647 h 1509"/>
              <a:gd name="T12" fmla="*/ 2147483647 w 4163"/>
              <a:gd name="T13" fmla="*/ 2147483647 h 1509"/>
              <a:gd name="T14" fmla="*/ 2147483647 w 4163"/>
              <a:gd name="T15" fmla="*/ 2147483647 h 1509"/>
              <a:gd name="T16" fmla="*/ 2147483647 w 4163"/>
              <a:gd name="T17" fmla="*/ 2147483647 h 1509"/>
              <a:gd name="T18" fmla="*/ 2147483647 w 4163"/>
              <a:gd name="T19" fmla="*/ 2147483647 h 1509"/>
              <a:gd name="T20" fmla="*/ 2147483647 w 4163"/>
              <a:gd name="T21" fmla="*/ 2147483647 h 1509"/>
              <a:gd name="T22" fmla="*/ 2147483647 w 4163"/>
              <a:gd name="T23" fmla="*/ 2147483647 h 1509"/>
              <a:gd name="T24" fmla="*/ 2147483647 w 4163"/>
              <a:gd name="T25" fmla="*/ 2147483647 h 1509"/>
              <a:gd name="T26" fmla="*/ 2147483647 w 4163"/>
              <a:gd name="T27" fmla="*/ 2147483647 h 1509"/>
              <a:gd name="T28" fmla="*/ 2147483647 w 4163"/>
              <a:gd name="T29" fmla="*/ 2147483647 h 1509"/>
              <a:gd name="T30" fmla="*/ 2147483647 w 4163"/>
              <a:gd name="T31" fmla="*/ 2147483647 h 1509"/>
              <a:gd name="T32" fmla="*/ 2147483647 w 4163"/>
              <a:gd name="T33" fmla="*/ 2147483647 h 1509"/>
              <a:gd name="T34" fmla="*/ 2147483647 w 4163"/>
              <a:gd name="T35" fmla="*/ 2147483647 h 1509"/>
              <a:gd name="T36" fmla="*/ 2147483647 w 4163"/>
              <a:gd name="T37" fmla="*/ 2147483647 h 1509"/>
              <a:gd name="T38" fmla="*/ 2147483647 w 4163"/>
              <a:gd name="T39" fmla="*/ 2147483647 h 1509"/>
              <a:gd name="T40" fmla="*/ 2147483647 w 4163"/>
              <a:gd name="T41" fmla="*/ 2147483647 h 1509"/>
              <a:gd name="T42" fmla="*/ 2147483647 w 4163"/>
              <a:gd name="T43" fmla="*/ 2147483647 h 1509"/>
              <a:gd name="T44" fmla="*/ 2147483647 w 4163"/>
              <a:gd name="T45" fmla="*/ 2147483647 h 1509"/>
              <a:gd name="T46" fmla="*/ 2147483647 w 4163"/>
              <a:gd name="T47" fmla="*/ 2147483647 h 1509"/>
              <a:gd name="T48" fmla="*/ 2147483647 w 4163"/>
              <a:gd name="T49" fmla="*/ 2147483647 h 1509"/>
              <a:gd name="T50" fmla="*/ 2147483647 w 4163"/>
              <a:gd name="T51" fmla="*/ 2147483647 h 1509"/>
              <a:gd name="T52" fmla="*/ 2147483647 w 4163"/>
              <a:gd name="T53" fmla="*/ 2147483647 h 1509"/>
              <a:gd name="T54" fmla="*/ 2147483647 w 4163"/>
              <a:gd name="T55" fmla="*/ 2147483647 h 1509"/>
              <a:gd name="T56" fmla="*/ 2147483647 w 4163"/>
              <a:gd name="T57" fmla="*/ 2147483647 h 1509"/>
              <a:gd name="T58" fmla="*/ 2147483647 w 4163"/>
              <a:gd name="T59" fmla="*/ 2147483647 h 1509"/>
              <a:gd name="T60" fmla="*/ 2147483647 w 4163"/>
              <a:gd name="T61" fmla="*/ 2147483647 h 1509"/>
              <a:gd name="T62" fmla="*/ 2147483647 w 4163"/>
              <a:gd name="T63" fmla="*/ 2147483647 h 1509"/>
              <a:gd name="T64" fmla="*/ 2147483647 w 4163"/>
              <a:gd name="T65" fmla="*/ 2147483647 h 1509"/>
              <a:gd name="T66" fmla="*/ 2147483647 w 4163"/>
              <a:gd name="T67" fmla="*/ 2147483647 h 1509"/>
              <a:gd name="T68" fmla="*/ 2147483647 w 4163"/>
              <a:gd name="T69" fmla="*/ 2147483647 h 1509"/>
              <a:gd name="T70" fmla="*/ 2147483647 w 4163"/>
              <a:gd name="T71" fmla="*/ 2147483647 h 1509"/>
              <a:gd name="T72" fmla="*/ 2147483647 w 4163"/>
              <a:gd name="T73" fmla="*/ 2147483647 h 1509"/>
              <a:gd name="T74" fmla="*/ 2147483647 w 4163"/>
              <a:gd name="T75" fmla="*/ 2147483647 h 1509"/>
              <a:gd name="T76" fmla="*/ 2147483647 w 4163"/>
              <a:gd name="T77" fmla="*/ 2147483647 h 1509"/>
              <a:gd name="T78" fmla="*/ 2147483647 w 4163"/>
              <a:gd name="T79" fmla="*/ 2147483647 h 1509"/>
              <a:gd name="T80" fmla="*/ 2147483647 w 4163"/>
              <a:gd name="T81" fmla="*/ 2147483647 h 1509"/>
              <a:gd name="T82" fmla="*/ 2147483647 w 4163"/>
              <a:gd name="T83" fmla="*/ 2147483647 h 1509"/>
              <a:gd name="T84" fmla="*/ 2147483647 w 4163"/>
              <a:gd name="T85" fmla="*/ 2147483647 h 1509"/>
              <a:gd name="T86" fmla="*/ 2147483647 w 4163"/>
              <a:gd name="T87" fmla="*/ 2147483647 h 1509"/>
              <a:gd name="T88" fmla="*/ 2147483647 w 4163"/>
              <a:gd name="T89" fmla="*/ 2147483647 h 1509"/>
              <a:gd name="T90" fmla="*/ 2147483647 w 4163"/>
              <a:gd name="T91" fmla="*/ 2147483647 h 1509"/>
              <a:gd name="T92" fmla="*/ 2147483647 w 4163"/>
              <a:gd name="T93" fmla="*/ 2147483647 h 1509"/>
              <a:gd name="T94" fmla="*/ 2147483647 w 4163"/>
              <a:gd name="T95" fmla="*/ 2147483647 h 15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63" h="1509">
                <a:moveTo>
                  <a:pt x="2092" y="0"/>
                </a:moveTo>
                <a:lnTo>
                  <a:pt x="2187" y="1"/>
                </a:lnTo>
                <a:lnTo>
                  <a:pt x="2282" y="6"/>
                </a:lnTo>
                <a:lnTo>
                  <a:pt x="2376" y="15"/>
                </a:lnTo>
                <a:lnTo>
                  <a:pt x="2468" y="26"/>
                </a:lnTo>
                <a:lnTo>
                  <a:pt x="2560" y="41"/>
                </a:lnTo>
                <a:lnTo>
                  <a:pt x="2651" y="60"/>
                </a:lnTo>
                <a:lnTo>
                  <a:pt x="2741" y="80"/>
                </a:lnTo>
                <a:lnTo>
                  <a:pt x="2829" y="106"/>
                </a:lnTo>
                <a:lnTo>
                  <a:pt x="2917" y="132"/>
                </a:lnTo>
                <a:lnTo>
                  <a:pt x="3001" y="161"/>
                </a:lnTo>
                <a:lnTo>
                  <a:pt x="3085" y="194"/>
                </a:lnTo>
                <a:lnTo>
                  <a:pt x="3166" y="230"/>
                </a:lnTo>
                <a:lnTo>
                  <a:pt x="3245" y="266"/>
                </a:lnTo>
                <a:lnTo>
                  <a:pt x="3322" y="305"/>
                </a:lnTo>
                <a:lnTo>
                  <a:pt x="3396" y="348"/>
                </a:lnTo>
                <a:lnTo>
                  <a:pt x="3468" y="391"/>
                </a:lnTo>
                <a:lnTo>
                  <a:pt x="3537" y="438"/>
                </a:lnTo>
                <a:lnTo>
                  <a:pt x="3603" y="486"/>
                </a:lnTo>
                <a:lnTo>
                  <a:pt x="3665" y="537"/>
                </a:lnTo>
                <a:lnTo>
                  <a:pt x="3726" y="589"/>
                </a:lnTo>
                <a:lnTo>
                  <a:pt x="3781" y="642"/>
                </a:lnTo>
                <a:lnTo>
                  <a:pt x="3833" y="696"/>
                </a:lnTo>
                <a:lnTo>
                  <a:pt x="3882" y="753"/>
                </a:lnTo>
                <a:lnTo>
                  <a:pt x="4163" y="538"/>
                </a:lnTo>
                <a:lnTo>
                  <a:pt x="4030" y="1495"/>
                </a:lnTo>
                <a:lnTo>
                  <a:pt x="3068" y="1366"/>
                </a:lnTo>
                <a:lnTo>
                  <a:pt x="3335" y="1161"/>
                </a:lnTo>
                <a:lnTo>
                  <a:pt x="3293" y="1094"/>
                </a:lnTo>
                <a:lnTo>
                  <a:pt x="3248" y="1031"/>
                </a:lnTo>
                <a:lnTo>
                  <a:pt x="3197" y="968"/>
                </a:lnTo>
                <a:lnTo>
                  <a:pt x="3144" y="908"/>
                </a:lnTo>
                <a:lnTo>
                  <a:pt x="3086" y="852"/>
                </a:lnTo>
                <a:lnTo>
                  <a:pt x="3025" y="796"/>
                </a:lnTo>
                <a:lnTo>
                  <a:pt x="2961" y="744"/>
                </a:lnTo>
                <a:lnTo>
                  <a:pt x="2894" y="695"/>
                </a:lnTo>
                <a:lnTo>
                  <a:pt x="2823" y="648"/>
                </a:lnTo>
                <a:lnTo>
                  <a:pt x="2750" y="604"/>
                </a:lnTo>
                <a:lnTo>
                  <a:pt x="2674" y="563"/>
                </a:lnTo>
                <a:lnTo>
                  <a:pt x="2597" y="525"/>
                </a:lnTo>
                <a:lnTo>
                  <a:pt x="2516" y="491"/>
                </a:lnTo>
                <a:lnTo>
                  <a:pt x="2434" y="461"/>
                </a:lnTo>
                <a:lnTo>
                  <a:pt x="2350" y="433"/>
                </a:lnTo>
                <a:lnTo>
                  <a:pt x="2264" y="409"/>
                </a:lnTo>
                <a:lnTo>
                  <a:pt x="2177" y="389"/>
                </a:lnTo>
                <a:lnTo>
                  <a:pt x="2089" y="372"/>
                </a:lnTo>
                <a:lnTo>
                  <a:pt x="1999" y="360"/>
                </a:lnTo>
                <a:lnTo>
                  <a:pt x="1909" y="351"/>
                </a:lnTo>
                <a:lnTo>
                  <a:pt x="1817" y="347"/>
                </a:lnTo>
                <a:lnTo>
                  <a:pt x="1726" y="347"/>
                </a:lnTo>
                <a:lnTo>
                  <a:pt x="1633" y="351"/>
                </a:lnTo>
                <a:lnTo>
                  <a:pt x="1541" y="360"/>
                </a:lnTo>
                <a:lnTo>
                  <a:pt x="1449" y="372"/>
                </a:lnTo>
                <a:lnTo>
                  <a:pt x="1357" y="390"/>
                </a:lnTo>
                <a:lnTo>
                  <a:pt x="1266" y="413"/>
                </a:lnTo>
                <a:lnTo>
                  <a:pt x="1174" y="441"/>
                </a:lnTo>
                <a:lnTo>
                  <a:pt x="1083" y="472"/>
                </a:lnTo>
                <a:lnTo>
                  <a:pt x="994" y="510"/>
                </a:lnTo>
                <a:lnTo>
                  <a:pt x="905" y="553"/>
                </a:lnTo>
                <a:lnTo>
                  <a:pt x="819" y="601"/>
                </a:lnTo>
                <a:lnTo>
                  <a:pt x="733" y="654"/>
                </a:lnTo>
                <a:lnTo>
                  <a:pt x="650" y="714"/>
                </a:lnTo>
                <a:lnTo>
                  <a:pt x="568" y="778"/>
                </a:lnTo>
                <a:lnTo>
                  <a:pt x="487" y="848"/>
                </a:lnTo>
                <a:lnTo>
                  <a:pt x="410" y="924"/>
                </a:lnTo>
                <a:lnTo>
                  <a:pt x="334" y="1006"/>
                </a:lnTo>
                <a:lnTo>
                  <a:pt x="262" y="1094"/>
                </a:lnTo>
                <a:lnTo>
                  <a:pt x="191" y="1188"/>
                </a:lnTo>
                <a:lnTo>
                  <a:pt x="124" y="1289"/>
                </a:lnTo>
                <a:lnTo>
                  <a:pt x="61" y="1395"/>
                </a:lnTo>
                <a:lnTo>
                  <a:pt x="0" y="1509"/>
                </a:lnTo>
                <a:lnTo>
                  <a:pt x="51" y="1385"/>
                </a:lnTo>
                <a:lnTo>
                  <a:pt x="104" y="1268"/>
                </a:lnTo>
                <a:lnTo>
                  <a:pt x="162" y="1156"/>
                </a:lnTo>
                <a:lnTo>
                  <a:pt x="223" y="1050"/>
                </a:lnTo>
                <a:lnTo>
                  <a:pt x="286" y="950"/>
                </a:lnTo>
                <a:lnTo>
                  <a:pt x="354" y="855"/>
                </a:lnTo>
                <a:lnTo>
                  <a:pt x="424" y="766"/>
                </a:lnTo>
                <a:lnTo>
                  <a:pt x="496" y="682"/>
                </a:lnTo>
                <a:lnTo>
                  <a:pt x="571" y="604"/>
                </a:lnTo>
                <a:lnTo>
                  <a:pt x="649" y="532"/>
                </a:lnTo>
                <a:lnTo>
                  <a:pt x="729" y="463"/>
                </a:lnTo>
                <a:lnTo>
                  <a:pt x="812" y="400"/>
                </a:lnTo>
                <a:lnTo>
                  <a:pt x="895" y="343"/>
                </a:lnTo>
                <a:lnTo>
                  <a:pt x="981" y="290"/>
                </a:lnTo>
                <a:lnTo>
                  <a:pt x="1068" y="242"/>
                </a:lnTo>
                <a:lnTo>
                  <a:pt x="1157" y="198"/>
                </a:lnTo>
                <a:lnTo>
                  <a:pt x="1248" y="160"/>
                </a:lnTo>
                <a:lnTo>
                  <a:pt x="1339" y="125"/>
                </a:lnTo>
                <a:lnTo>
                  <a:pt x="1431" y="96"/>
                </a:lnTo>
                <a:lnTo>
                  <a:pt x="1525" y="69"/>
                </a:lnTo>
                <a:lnTo>
                  <a:pt x="1618" y="48"/>
                </a:lnTo>
                <a:lnTo>
                  <a:pt x="1713" y="30"/>
                </a:lnTo>
                <a:lnTo>
                  <a:pt x="1808" y="17"/>
                </a:lnTo>
                <a:lnTo>
                  <a:pt x="1903" y="7"/>
                </a:lnTo>
                <a:lnTo>
                  <a:pt x="1998" y="2"/>
                </a:lnTo>
                <a:lnTo>
                  <a:pt x="2092" y="0"/>
                </a:lnTo>
                <a:close/>
              </a:path>
            </a:pathLst>
          </a:custGeom>
          <a:solidFill>
            <a:srgbClr val="91D5CF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9" tIns="0" rIns="0" bIns="0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6" name="Freeform 5"/>
          <p:cNvSpPr>
            <a:spLocks/>
          </p:cNvSpPr>
          <p:nvPr/>
        </p:nvSpPr>
        <p:spPr bwMode="gray">
          <a:xfrm rot="6055536">
            <a:off x="5226844" y="3574257"/>
            <a:ext cx="2852737" cy="368300"/>
          </a:xfrm>
          <a:custGeom>
            <a:avLst/>
            <a:gdLst>
              <a:gd name="T0" fmla="*/ 2147483647 w 4163"/>
              <a:gd name="T1" fmla="*/ 2147483647 h 1509"/>
              <a:gd name="T2" fmla="*/ 2147483647 w 4163"/>
              <a:gd name="T3" fmla="*/ 2147483647 h 1509"/>
              <a:gd name="T4" fmla="*/ 2147483647 w 4163"/>
              <a:gd name="T5" fmla="*/ 2147483647 h 1509"/>
              <a:gd name="T6" fmla="*/ 2147483647 w 4163"/>
              <a:gd name="T7" fmla="*/ 2147483647 h 1509"/>
              <a:gd name="T8" fmla="*/ 2147483647 w 4163"/>
              <a:gd name="T9" fmla="*/ 2147483647 h 1509"/>
              <a:gd name="T10" fmla="*/ 2147483647 w 4163"/>
              <a:gd name="T11" fmla="*/ 2147483647 h 1509"/>
              <a:gd name="T12" fmla="*/ 2147483647 w 4163"/>
              <a:gd name="T13" fmla="*/ 2147483647 h 1509"/>
              <a:gd name="T14" fmla="*/ 2147483647 w 4163"/>
              <a:gd name="T15" fmla="*/ 2147483647 h 1509"/>
              <a:gd name="T16" fmla="*/ 2147483647 w 4163"/>
              <a:gd name="T17" fmla="*/ 2147483647 h 1509"/>
              <a:gd name="T18" fmla="*/ 2147483647 w 4163"/>
              <a:gd name="T19" fmla="*/ 2147483647 h 1509"/>
              <a:gd name="T20" fmla="*/ 2147483647 w 4163"/>
              <a:gd name="T21" fmla="*/ 2147483647 h 1509"/>
              <a:gd name="T22" fmla="*/ 2147483647 w 4163"/>
              <a:gd name="T23" fmla="*/ 2147483647 h 1509"/>
              <a:gd name="T24" fmla="*/ 2147483647 w 4163"/>
              <a:gd name="T25" fmla="*/ 2147483647 h 1509"/>
              <a:gd name="T26" fmla="*/ 2147483647 w 4163"/>
              <a:gd name="T27" fmla="*/ 2147483647 h 1509"/>
              <a:gd name="T28" fmla="*/ 2147483647 w 4163"/>
              <a:gd name="T29" fmla="*/ 2147483647 h 1509"/>
              <a:gd name="T30" fmla="*/ 2147483647 w 4163"/>
              <a:gd name="T31" fmla="*/ 2147483647 h 1509"/>
              <a:gd name="T32" fmla="*/ 2147483647 w 4163"/>
              <a:gd name="T33" fmla="*/ 2147483647 h 1509"/>
              <a:gd name="T34" fmla="*/ 2147483647 w 4163"/>
              <a:gd name="T35" fmla="*/ 2147483647 h 1509"/>
              <a:gd name="T36" fmla="*/ 2147483647 w 4163"/>
              <a:gd name="T37" fmla="*/ 2147483647 h 1509"/>
              <a:gd name="T38" fmla="*/ 2147483647 w 4163"/>
              <a:gd name="T39" fmla="*/ 2147483647 h 1509"/>
              <a:gd name="T40" fmla="*/ 2147483647 w 4163"/>
              <a:gd name="T41" fmla="*/ 2147483647 h 1509"/>
              <a:gd name="T42" fmla="*/ 2147483647 w 4163"/>
              <a:gd name="T43" fmla="*/ 2147483647 h 1509"/>
              <a:gd name="T44" fmla="*/ 2147483647 w 4163"/>
              <a:gd name="T45" fmla="*/ 2147483647 h 1509"/>
              <a:gd name="T46" fmla="*/ 2147483647 w 4163"/>
              <a:gd name="T47" fmla="*/ 2147483647 h 1509"/>
              <a:gd name="T48" fmla="*/ 2147483647 w 4163"/>
              <a:gd name="T49" fmla="*/ 2147483647 h 1509"/>
              <a:gd name="T50" fmla="*/ 2147483647 w 4163"/>
              <a:gd name="T51" fmla="*/ 2147483647 h 1509"/>
              <a:gd name="T52" fmla="*/ 2147483647 w 4163"/>
              <a:gd name="T53" fmla="*/ 2147483647 h 1509"/>
              <a:gd name="T54" fmla="*/ 2147483647 w 4163"/>
              <a:gd name="T55" fmla="*/ 2147483647 h 1509"/>
              <a:gd name="T56" fmla="*/ 2147483647 w 4163"/>
              <a:gd name="T57" fmla="*/ 2147483647 h 1509"/>
              <a:gd name="T58" fmla="*/ 2147483647 w 4163"/>
              <a:gd name="T59" fmla="*/ 2147483647 h 1509"/>
              <a:gd name="T60" fmla="*/ 2147483647 w 4163"/>
              <a:gd name="T61" fmla="*/ 2147483647 h 1509"/>
              <a:gd name="T62" fmla="*/ 2147483647 w 4163"/>
              <a:gd name="T63" fmla="*/ 2147483647 h 1509"/>
              <a:gd name="T64" fmla="*/ 2147483647 w 4163"/>
              <a:gd name="T65" fmla="*/ 2147483647 h 1509"/>
              <a:gd name="T66" fmla="*/ 2147483647 w 4163"/>
              <a:gd name="T67" fmla="*/ 2147483647 h 1509"/>
              <a:gd name="T68" fmla="*/ 2147483647 w 4163"/>
              <a:gd name="T69" fmla="*/ 2147483647 h 1509"/>
              <a:gd name="T70" fmla="*/ 2147483647 w 4163"/>
              <a:gd name="T71" fmla="*/ 2147483647 h 1509"/>
              <a:gd name="T72" fmla="*/ 2147483647 w 4163"/>
              <a:gd name="T73" fmla="*/ 2147483647 h 1509"/>
              <a:gd name="T74" fmla="*/ 2147483647 w 4163"/>
              <a:gd name="T75" fmla="*/ 2147483647 h 1509"/>
              <a:gd name="T76" fmla="*/ 2147483647 w 4163"/>
              <a:gd name="T77" fmla="*/ 2147483647 h 1509"/>
              <a:gd name="T78" fmla="*/ 2147483647 w 4163"/>
              <a:gd name="T79" fmla="*/ 2147483647 h 1509"/>
              <a:gd name="T80" fmla="*/ 2147483647 w 4163"/>
              <a:gd name="T81" fmla="*/ 2147483647 h 1509"/>
              <a:gd name="T82" fmla="*/ 2147483647 w 4163"/>
              <a:gd name="T83" fmla="*/ 2147483647 h 1509"/>
              <a:gd name="T84" fmla="*/ 2147483647 w 4163"/>
              <a:gd name="T85" fmla="*/ 2147483647 h 1509"/>
              <a:gd name="T86" fmla="*/ 2147483647 w 4163"/>
              <a:gd name="T87" fmla="*/ 2147483647 h 1509"/>
              <a:gd name="T88" fmla="*/ 2147483647 w 4163"/>
              <a:gd name="T89" fmla="*/ 2147483647 h 1509"/>
              <a:gd name="T90" fmla="*/ 2147483647 w 4163"/>
              <a:gd name="T91" fmla="*/ 2147483647 h 1509"/>
              <a:gd name="T92" fmla="*/ 2147483647 w 4163"/>
              <a:gd name="T93" fmla="*/ 2147483647 h 1509"/>
              <a:gd name="T94" fmla="*/ 2147483647 w 4163"/>
              <a:gd name="T95" fmla="*/ 2147483647 h 15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63" h="1509">
                <a:moveTo>
                  <a:pt x="2092" y="0"/>
                </a:moveTo>
                <a:lnTo>
                  <a:pt x="2187" y="1"/>
                </a:lnTo>
                <a:lnTo>
                  <a:pt x="2282" y="6"/>
                </a:lnTo>
                <a:lnTo>
                  <a:pt x="2376" y="15"/>
                </a:lnTo>
                <a:lnTo>
                  <a:pt x="2468" y="26"/>
                </a:lnTo>
                <a:lnTo>
                  <a:pt x="2560" y="41"/>
                </a:lnTo>
                <a:lnTo>
                  <a:pt x="2651" y="60"/>
                </a:lnTo>
                <a:lnTo>
                  <a:pt x="2741" y="80"/>
                </a:lnTo>
                <a:lnTo>
                  <a:pt x="2829" y="106"/>
                </a:lnTo>
                <a:lnTo>
                  <a:pt x="2917" y="132"/>
                </a:lnTo>
                <a:lnTo>
                  <a:pt x="3001" y="161"/>
                </a:lnTo>
                <a:lnTo>
                  <a:pt x="3085" y="194"/>
                </a:lnTo>
                <a:lnTo>
                  <a:pt x="3166" y="230"/>
                </a:lnTo>
                <a:lnTo>
                  <a:pt x="3245" y="266"/>
                </a:lnTo>
                <a:lnTo>
                  <a:pt x="3322" y="305"/>
                </a:lnTo>
                <a:lnTo>
                  <a:pt x="3396" y="348"/>
                </a:lnTo>
                <a:lnTo>
                  <a:pt x="3468" y="391"/>
                </a:lnTo>
                <a:lnTo>
                  <a:pt x="3537" y="438"/>
                </a:lnTo>
                <a:lnTo>
                  <a:pt x="3603" y="486"/>
                </a:lnTo>
                <a:lnTo>
                  <a:pt x="3665" y="537"/>
                </a:lnTo>
                <a:lnTo>
                  <a:pt x="3726" y="589"/>
                </a:lnTo>
                <a:lnTo>
                  <a:pt x="3781" y="642"/>
                </a:lnTo>
                <a:lnTo>
                  <a:pt x="3833" y="696"/>
                </a:lnTo>
                <a:lnTo>
                  <a:pt x="3882" y="753"/>
                </a:lnTo>
                <a:lnTo>
                  <a:pt x="4163" y="538"/>
                </a:lnTo>
                <a:lnTo>
                  <a:pt x="4030" y="1495"/>
                </a:lnTo>
                <a:lnTo>
                  <a:pt x="3068" y="1366"/>
                </a:lnTo>
                <a:lnTo>
                  <a:pt x="3335" y="1161"/>
                </a:lnTo>
                <a:lnTo>
                  <a:pt x="3293" y="1094"/>
                </a:lnTo>
                <a:lnTo>
                  <a:pt x="3248" y="1031"/>
                </a:lnTo>
                <a:lnTo>
                  <a:pt x="3197" y="968"/>
                </a:lnTo>
                <a:lnTo>
                  <a:pt x="3144" y="908"/>
                </a:lnTo>
                <a:lnTo>
                  <a:pt x="3086" y="852"/>
                </a:lnTo>
                <a:lnTo>
                  <a:pt x="3025" y="796"/>
                </a:lnTo>
                <a:lnTo>
                  <a:pt x="2961" y="744"/>
                </a:lnTo>
                <a:lnTo>
                  <a:pt x="2894" y="695"/>
                </a:lnTo>
                <a:lnTo>
                  <a:pt x="2823" y="648"/>
                </a:lnTo>
                <a:lnTo>
                  <a:pt x="2750" y="604"/>
                </a:lnTo>
                <a:lnTo>
                  <a:pt x="2674" y="563"/>
                </a:lnTo>
                <a:lnTo>
                  <a:pt x="2597" y="525"/>
                </a:lnTo>
                <a:lnTo>
                  <a:pt x="2516" y="491"/>
                </a:lnTo>
                <a:lnTo>
                  <a:pt x="2434" y="461"/>
                </a:lnTo>
                <a:lnTo>
                  <a:pt x="2350" y="433"/>
                </a:lnTo>
                <a:lnTo>
                  <a:pt x="2264" y="409"/>
                </a:lnTo>
                <a:lnTo>
                  <a:pt x="2177" y="389"/>
                </a:lnTo>
                <a:lnTo>
                  <a:pt x="2089" y="372"/>
                </a:lnTo>
                <a:lnTo>
                  <a:pt x="1999" y="360"/>
                </a:lnTo>
                <a:lnTo>
                  <a:pt x="1909" y="351"/>
                </a:lnTo>
                <a:lnTo>
                  <a:pt x="1817" y="347"/>
                </a:lnTo>
                <a:lnTo>
                  <a:pt x="1726" y="347"/>
                </a:lnTo>
                <a:lnTo>
                  <a:pt x="1633" y="351"/>
                </a:lnTo>
                <a:lnTo>
                  <a:pt x="1541" y="360"/>
                </a:lnTo>
                <a:lnTo>
                  <a:pt x="1449" y="372"/>
                </a:lnTo>
                <a:lnTo>
                  <a:pt x="1357" y="390"/>
                </a:lnTo>
                <a:lnTo>
                  <a:pt x="1266" y="413"/>
                </a:lnTo>
                <a:lnTo>
                  <a:pt x="1174" y="441"/>
                </a:lnTo>
                <a:lnTo>
                  <a:pt x="1083" y="472"/>
                </a:lnTo>
                <a:lnTo>
                  <a:pt x="994" y="510"/>
                </a:lnTo>
                <a:lnTo>
                  <a:pt x="905" y="553"/>
                </a:lnTo>
                <a:lnTo>
                  <a:pt x="819" y="601"/>
                </a:lnTo>
                <a:lnTo>
                  <a:pt x="733" y="654"/>
                </a:lnTo>
                <a:lnTo>
                  <a:pt x="650" y="714"/>
                </a:lnTo>
                <a:lnTo>
                  <a:pt x="568" y="778"/>
                </a:lnTo>
                <a:lnTo>
                  <a:pt x="487" y="848"/>
                </a:lnTo>
                <a:lnTo>
                  <a:pt x="410" y="924"/>
                </a:lnTo>
                <a:lnTo>
                  <a:pt x="334" y="1006"/>
                </a:lnTo>
                <a:lnTo>
                  <a:pt x="262" y="1094"/>
                </a:lnTo>
                <a:lnTo>
                  <a:pt x="191" y="1188"/>
                </a:lnTo>
                <a:lnTo>
                  <a:pt x="124" y="1289"/>
                </a:lnTo>
                <a:lnTo>
                  <a:pt x="61" y="1395"/>
                </a:lnTo>
                <a:lnTo>
                  <a:pt x="0" y="1509"/>
                </a:lnTo>
                <a:lnTo>
                  <a:pt x="51" y="1385"/>
                </a:lnTo>
                <a:lnTo>
                  <a:pt x="104" y="1268"/>
                </a:lnTo>
                <a:lnTo>
                  <a:pt x="162" y="1156"/>
                </a:lnTo>
                <a:lnTo>
                  <a:pt x="223" y="1050"/>
                </a:lnTo>
                <a:lnTo>
                  <a:pt x="286" y="950"/>
                </a:lnTo>
                <a:lnTo>
                  <a:pt x="354" y="855"/>
                </a:lnTo>
                <a:lnTo>
                  <a:pt x="424" y="766"/>
                </a:lnTo>
                <a:lnTo>
                  <a:pt x="496" y="682"/>
                </a:lnTo>
                <a:lnTo>
                  <a:pt x="571" y="604"/>
                </a:lnTo>
                <a:lnTo>
                  <a:pt x="649" y="532"/>
                </a:lnTo>
                <a:lnTo>
                  <a:pt x="729" y="463"/>
                </a:lnTo>
                <a:lnTo>
                  <a:pt x="812" y="400"/>
                </a:lnTo>
                <a:lnTo>
                  <a:pt x="895" y="343"/>
                </a:lnTo>
                <a:lnTo>
                  <a:pt x="981" y="290"/>
                </a:lnTo>
                <a:lnTo>
                  <a:pt x="1068" y="242"/>
                </a:lnTo>
                <a:lnTo>
                  <a:pt x="1157" y="198"/>
                </a:lnTo>
                <a:lnTo>
                  <a:pt x="1248" y="160"/>
                </a:lnTo>
                <a:lnTo>
                  <a:pt x="1339" y="125"/>
                </a:lnTo>
                <a:lnTo>
                  <a:pt x="1431" y="96"/>
                </a:lnTo>
                <a:lnTo>
                  <a:pt x="1525" y="69"/>
                </a:lnTo>
                <a:lnTo>
                  <a:pt x="1618" y="48"/>
                </a:lnTo>
                <a:lnTo>
                  <a:pt x="1713" y="30"/>
                </a:lnTo>
                <a:lnTo>
                  <a:pt x="1808" y="17"/>
                </a:lnTo>
                <a:lnTo>
                  <a:pt x="1903" y="7"/>
                </a:lnTo>
                <a:lnTo>
                  <a:pt x="1998" y="2"/>
                </a:lnTo>
                <a:lnTo>
                  <a:pt x="2092" y="0"/>
                </a:lnTo>
                <a:close/>
              </a:path>
            </a:pathLst>
          </a:custGeom>
          <a:solidFill>
            <a:srgbClr val="91D5CF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9" tIns="0" rIns="0" bIns="0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57" name="Picture 22" descr="http://www.homegatewayinitiative.org/img/logo.jpg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3" y="1727200"/>
            <a:ext cx="1100137" cy="420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468313" y="2492375"/>
            <a:ext cx="2271712" cy="1422400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393" tIns="78229" rIns="51019" bIns="43196"/>
          <a:lstStyle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  <a:latin typeface="Tele-GroteskFet" pitchFamily="2" charset="0"/>
                <a:ea typeface="MS PGothic" pitchFamily="34" charset="-128"/>
              </a:defRPr>
            </a:lvl1pPr>
            <a:lvl2pPr marL="287338" indent="-285750" eaLnBrk="0" hangingPunct="0">
              <a:lnSpc>
                <a:spcPct val="90000"/>
              </a:lnSpc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2pPr>
            <a:lvl3pPr marL="687388" indent="-22860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9pPr>
          </a:lstStyle>
          <a:p>
            <a:pPr marL="177800" lvl="1" indent="-176213" defTabSz="914400" eaLnBrk="1" hangingPunct="1">
              <a:buFont typeface="Wingdings" pitchFamily="2" charset="2"/>
              <a:buChar char="§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Specification of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key components and technologies 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for a platform and eco system approach </a:t>
            </a:r>
          </a:p>
          <a:p>
            <a:pPr marL="177800" lvl="1" indent="-176213" defTabSz="914400" eaLnBrk="1" hangingPunct="1">
              <a:buFont typeface="Wingdings" pitchFamily="2" charset="2"/>
              <a:buChar char="§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i.e. a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software execution 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environment, related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management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 protocol,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test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 suite; and logo program</a:t>
            </a:r>
          </a:p>
          <a:p>
            <a:pPr marL="177800" lvl="1" indent="-176213" defTabSz="914400" eaLnBrk="1" hangingPunct="1">
              <a:buFont typeface="Wingdings" pitchFamily="2" charset="2"/>
              <a:buChar char="§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Cross-reference to other organizations</a:t>
            </a:r>
          </a:p>
          <a:p>
            <a:pPr lvl="1" defTabSz="914400" eaLnBrk="1" hangingPunct="1">
              <a:buFont typeface="Wingdings" pitchFamily="2" charset="2"/>
              <a:buChar char="§"/>
              <a:defRPr/>
            </a:pPr>
            <a:endParaRPr lang="en-US" altLang="en-US" sz="1200" dirty="0" smtClean="0">
              <a:solidFill>
                <a:srgbClr val="000000"/>
              </a:solidFill>
              <a:latin typeface="Calibri"/>
            </a:endParaRPr>
          </a:p>
          <a:p>
            <a:pPr lvl="2" defTabSz="914400" eaLnBrk="1" hangingPunct="1">
              <a:buFont typeface="Arial" pitchFamily="34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2947988" y="2509838"/>
            <a:ext cx="1857375" cy="1422400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393" tIns="78229" rIns="51019" bIns="43196"/>
          <a:lstStyle/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Service Provider’s </a:t>
            </a: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requirements for wireless home area networks 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supporting smart home services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In cooperation with organizations like </a:t>
            </a:r>
            <a:r>
              <a:rPr lang="en-US" altLang="en-US" sz="1200" dirty="0" err="1">
                <a:solidFill>
                  <a:srgbClr val="000000"/>
                </a:solidFill>
                <a:latin typeface="Calibri"/>
                <a:ea typeface="MS PGothic" pitchFamily="34" charset="-128"/>
              </a:rPr>
              <a:t>Zigbee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, </a:t>
            </a:r>
            <a:r>
              <a:rPr lang="en-US" altLang="en-US" sz="1200" dirty="0" err="1">
                <a:solidFill>
                  <a:srgbClr val="000000"/>
                </a:solidFill>
                <a:latin typeface="Calibri"/>
                <a:ea typeface="MS PGothic" pitchFamily="34" charset="-128"/>
              </a:rPr>
              <a:t>EnOcean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 and ULE Alliances.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en-US" sz="12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4991100" y="2511425"/>
            <a:ext cx="1884363" cy="1422400"/>
          </a:xfrm>
          <a:prstGeom prst="rect">
            <a:avLst/>
          </a:prstGeom>
          <a:noFill/>
          <a:ln>
            <a:noFill/>
          </a:ln>
          <a:extLst/>
        </p:spPr>
        <p:txBody>
          <a:bodyPr lIns="86393" tIns="78229" rIns="51019" bIns="43196"/>
          <a:lstStyle/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Smart Home </a:t>
            </a: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Reference Architecture 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introducing an abstraction layer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Smart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Device </a:t>
            </a: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Template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; to enable unification of device model semantics and provide unified APIs for application developers 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en-US" sz="12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en-US" sz="12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0261" name="TextBox 41"/>
          <p:cNvSpPr txBox="1">
            <a:spLocks noChangeArrowheads="1"/>
          </p:cNvSpPr>
          <p:nvPr/>
        </p:nvSpPr>
        <p:spPr bwMode="auto">
          <a:xfrm>
            <a:off x="1052513" y="4648200"/>
            <a:ext cx="1270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smtClean="0">
                <a:solidFill>
                  <a:srgbClr val="257A8B"/>
                </a:solidFill>
                <a:latin typeface="Arial" charset="0"/>
              </a:rPr>
              <a:t>Open </a:t>
            </a:r>
          </a:p>
          <a:p>
            <a:r>
              <a:rPr lang="de-DE" altLang="en-US" sz="1400" b="1" smtClean="0">
                <a:solidFill>
                  <a:srgbClr val="257A8B"/>
                </a:solidFill>
                <a:latin typeface="Arial" charset="0"/>
              </a:rPr>
              <a:t>Plattform 2.0</a:t>
            </a:r>
          </a:p>
          <a:p>
            <a:r>
              <a:rPr lang="de-DE" altLang="en-US" sz="1100" b="1" smtClean="0">
                <a:solidFill>
                  <a:srgbClr val="257A8B"/>
                </a:solidFill>
                <a:latin typeface="Arial" charset="0"/>
              </a:rPr>
              <a:t>(SWEX)</a:t>
            </a:r>
            <a:endParaRPr lang="en-US" altLang="en-US" sz="1100" b="1" smtClean="0">
              <a:solidFill>
                <a:srgbClr val="257A8B"/>
              </a:solidFill>
              <a:latin typeface="Arial" charset="0"/>
            </a:endParaRPr>
          </a:p>
        </p:txBody>
      </p:sp>
      <p:sp>
        <p:nvSpPr>
          <p:cNvPr id="10262" name="TextBox 42"/>
          <p:cNvSpPr txBox="1">
            <a:spLocks noChangeArrowheads="1"/>
          </p:cNvSpPr>
          <p:nvPr/>
        </p:nvSpPr>
        <p:spPr bwMode="auto">
          <a:xfrm>
            <a:off x="3121025" y="4652963"/>
            <a:ext cx="1379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dirty="0" smtClean="0">
                <a:solidFill>
                  <a:srgbClr val="257A8B"/>
                </a:solidFill>
                <a:latin typeface="Arial" charset="0"/>
              </a:rPr>
              <a:t>WHAN</a:t>
            </a:r>
          </a:p>
          <a:p>
            <a:r>
              <a:rPr lang="de-DE" altLang="en-US" sz="1400" b="1" dirty="0" err="1" smtClean="0">
                <a:solidFill>
                  <a:srgbClr val="257A8B"/>
                </a:solidFill>
                <a:latin typeface="Arial" charset="0"/>
              </a:rPr>
              <a:t>Requirements</a:t>
            </a:r>
            <a:endParaRPr lang="de-DE" altLang="en-US" sz="1400" b="1" dirty="0" smtClean="0">
              <a:solidFill>
                <a:srgbClr val="257A8B"/>
              </a:solidFill>
              <a:latin typeface="Arial" charset="0"/>
            </a:endParaRPr>
          </a:p>
        </p:txBody>
      </p:sp>
      <p:sp>
        <p:nvSpPr>
          <p:cNvPr id="10263" name="TextBox 43"/>
          <p:cNvSpPr txBox="1">
            <a:spLocks noChangeArrowheads="1"/>
          </p:cNvSpPr>
          <p:nvPr/>
        </p:nvSpPr>
        <p:spPr bwMode="auto">
          <a:xfrm>
            <a:off x="5095875" y="2162175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smtClean="0">
                <a:solidFill>
                  <a:srgbClr val="000000"/>
                </a:solidFill>
                <a:latin typeface="Arial" charset="0"/>
              </a:rPr>
              <a:t>2015</a:t>
            </a:r>
          </a:p>
        </p:txBody>
      </p:sp>
      <p:pic>
        <p:nvPicPr>
          <p:cNvPr id="10264" name="Picture 30" descr="http://www.mandate376.eu/img/ETSI%20Logo_Pres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6207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Bild 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5424488"/>
            <a:ext cx="454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8" descr="C:\Users\tje\Desktop\Sammlung\esh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51425"/>
            <a:ext cx="9620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2" descr="http://www.mandate376.eu/img/LogoDefPM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195888"/>
            <a:ext cx="4079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0" descr="http://cdn.coolest-gadgets.com/wp-content/uploads/zigbee-allianc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67413"/>
            <a:ext cx="492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Bild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5416550"/>
            <a:ext cx="57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26" descr="http://www.smarthomes2011.com/Images/OSGi_Alliance_RG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5364163"/>
            <a:ext cx="5476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556250" y="5229324"/>
            <a:ext cx="4413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00" b="1" dirty="0" err="1">
                <a:solidFill>
                  <a:srgbClr val="3333CC">
                    <a:lumMod val="75000"/>
                  </a:srgbClr>
                </a:solidFill>
              </a:rPr>
              <a:t>vorto</a:t>
            </a:r>
            <a:endParaRPr lang="en-US" sz="800" b="1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10272" name="TextBox 57"/>
          <p:cNvSpPr txBox="1">
            <a:spLocks noChangeArrowheads="1"/>
          </p:cNvSpPr>
          <p:nvPr/>
        </p:nvSpPr>
        <p:spPr bwMode="auto">
          <a:xfrm>
            <a:off x="5508625" y="4581525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1" dirty="0" smtClean="0">
                <a:solidFill>
                  <a:srgbClr val="257A8B"/>
                </a:solidFill>
                <a:latin typeface="Arial" charset="0"/>
              </a:rPr>
              <a:t>SDT</a:t>
            </a:r>
          </a:p>
        </p:txBody>
      </p:sp>
      <p:sp>
        <p:nvSpPr>
          <p:cNvPr id="10273" name="TextBox 58"/>
          <p:cNvSpPr txBox="1">
            <a:spLocks noChangeArrowheads="1"/>
          </p:cNvSpPr>
          <p:nvPr/>
        </p:nvSpPr>
        <p:spPr bwMode="auto">
          <a:xfrm>
            <a:off x="7137400" y="2133600"/>
            <a:ext cx="19034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rgbClr val="257A8B"/>
                </a:solidFill>
                <a:latin typeface="Arial" charset="0"/>
              </a:rPr>
              <a:t>Industry wide effort:</a:t>
            </a:r>
          </a:p>
          <a:p>
            <a:pPr algn="ctr"/>
            <a:r>
              <a:rPr lang="de-DE" altLang="en-US" sz="1400" b="1" dirty="0" smtClean="0">
                <a:solidFill>
                  <a:srgbClr val="000000"/>
                </a:solidFill>
                <a:latin typeface="Arial" charset="0"/>
              </a:rPr>
              <a:t>Reference </a:t>
            </a:r>
          </a:p>
          <a:p>
            <a:pPr algn="ctr"/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Implementations,</a:t>
            </a:r>
          </a:p>
          <a:p>
            <a:pPr algn="ctr"/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Tools,</a:t>
            </a:r>
          </a:p>
          <a:p>
            <a:pPr algn="ctr"/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Testing</a:t>
            </a:r>
          </a:p>
        </p:txBody>
      </p:sp>
      <p:grpSp>
        <p:nvGrpSpPr>
          <p:cNvPr id="44" name="Gruppierung 12"/>
          <p:cNvGrpSpPr>
            <a:grpSpLocks/>
          </p:cNvGrpSpPr>
          <p:nvPr/>
        </p:nvGrpSpPr>
        <p:grpSpPr bwMode="auto">
          <a:xfrm>
            <a:off x="7457035" y="3628109"/>
            <a:ext cx="1305237" cy="1659431"/>
            <a:chOff x="914400" y="1371601"/>
            <a:chExt cx="3176579" cy="4038600"/>
          </a:xfrm>
        </p:grpSpPr>
        <p:pic>
          <p:nvPicPr>
            <p:cNvPr id="45" name="Bild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1"/>
              <a:ext cx="3176579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eck 10"/>
            <p:cNvSpPr>
              <a:spLocks noChangeArrowheads="1"/>
            </p:cNvSpPr>
            <p:nvPr/>
          </p:nvSpPr>
          <p:spPr bwMode="auto">
            <a:xfrm>
              <a:off x="1219199" y="4724400"/>
              <a:ext cx="2667001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8000"/>
                </a:lnSpc>
                <a:spcBef>
                  <a:spcPts val="650"/>
                </a:spcBef>
                <a:buFont typeface="Arial" charset="0"/>
                <a:buChar char="•"/>
                <a:defRPr sz="32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lnSpc>
                  <a:spcPct val="98000"/>
                </a:lnSpc>
                <a:spcBef>
                  <a:spcPts val="600"/>
                </a:spcBef>
                <a:buFont typeface="Arial" charset="0"/>
                <a:buChar char="•"/>
                <a:defRPr sz="28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eaLnBrk="0" hangingPunct="0">
                <a:lnSpc>
                  <a:spcPct val="98000"/>
                </a:lnSpc>
                <a:spcBef>
                  <a:spcPts val="525"/>
                </a:spcBef>
                <a:buFont typeface="Arial" charset="0"/>
                <a:buChar char="•"/>
                <a:defRPr sz="24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eaLnBrk="0" hangingPunct="0">
                <a:lnSpc>
                  <a:spcPct val="98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eaLnBrk="0" hangingPunct="0">
                <a:lnSpc>
                  <a:spcPct val="98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Times New Roman" pitchFamily="18" charset="0"/>
                <a:buNone/>
              </a:pP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47" name="Gruppierung 9"/>
            <p:cNvGrpSpPr>
              <a:grpSpLocks/>
            </p:cNvGrpSpPr>
            <p:nvPr/>
          </p:nvGrpSpPr>
          <p:grpSpPr bwMode="auto">
            <a:xfrm>
              <a:off x="1219201" y="4648200"/>
              <a:ext cx="2667000" cy="457200"/>
              <a:chOff x="860917" y="5562600"/>
              <a:chExt cx="3101483" cy="609600"/>
            </a:xfrm>
          </p:grpSpPr>
          <p:pic>
            <p:nvPicPr>
              <p:cNvPr id="48" name="Picture 24" descr="http://www.broadbandworldforum.com/wp-content/uploads/5441broadband_forum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917" y="5606716"/>
                <a:ext cx="1033622" cy="435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2" descr="http://www.homegatewayinitiative.org/img/logo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5715000"/>
                <a:ext cx="609600" cy="24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6" descr="http://www.smarthomes2011.com/Images/OSGi_Alliance_RGB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917" y="5655731"/>
                <a:ext cx="815483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28" descr="http://www.onem2m.org/images/oneM2M%20Logo%20C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117" y="5562600"/>
                <a:ext cx="641906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3" name="Straight Connector 2"/>
          <p:cNvCxnSpPr>
            <a:stCxn id="10272" idx="0"/>
          </p:cNvCxnSpPr>
          <p:nvPr/>
        </p:nvCxnSpPr>
        <p:spPr bwMode="auto">
          <a:xfrm flipV="1">
            <a:off x="5857875" y="3758406"/>
            <a:ext cx="1599160" cy="8231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stCxn id="10272" idx="2"/>
          </p:cNvCxnSpPr>
          <p:nvPr/>
        </p:nvCxnSpPr>
        <p:spPr bwMode="auto">
          <a:xfrm>
            <a:off x="5857875" y="4981575"/>
            <a:ext cx="1599160" cy="265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7271437" y="5339335"/>
            <a:ext cx="17347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b="1" dirty="0">
                <a:solidFill>
                  <a:srgbClr val="257A8B"/>
                </a:solidFill>
                <a:latin typeface="Arial" charset="0"/>
              </a:rPr>
              <a:t>Smart Device Template</a:t>
            </a:r>
            <a:endParaRPr lang="en-US" sz="1100" b="1" dirty="0">
              <a:solidFill>
                <a:srgbClr val="257A8B"/>
              </a:solidFill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6079" y="367247"/>
            <a:ext cx="6059016" cy="866775"/>
          </a:xfrm>
        </p:spPr>
        <p:txBody>
          <a:bodyPr/>
          <a:lstStyle/>
          <a:p>
            <a:r>
              <a:rPr lang="en-CA" altLang="en-US" dirty="0" smtClean="0"/>
              <a:t>Smart Device Template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090988" y="1844824"/>
            <a:ext cx="4729162" cy="4463900"/>
          </a:xfrm>
        </p:spPr>
        <p:txBody>
          <a:bodyPr/>
          <a:lstStyle/>
          <a:p>
            <a:r>
              <a:rPr lang="en-US" altLang="en-US" sz="1800" dirty="0" smtClean="0"/>
              <a:t>Ideally, to be accepted by key participating organizations (HGI, OneM2M, OSGi-A, BBF …)</a:t>
            </a:r>
          </a:p>
          <a:p>
            <a:r>
              <a:rPr lang="en-US" altLang="en-US" sz="1800" dirty="0" smtClean="0"/>
              <a:t>Template has an informal (text) and a formal section (machine-readable, probably XML based)</a:t>
            </a:r>
          </a:p>
          <a:p>
            <a:pPr lvl="1"/>
            <a:r>
              <a:rPr lang="en-US" altLang="en-US" sz="1400" dirty="0" smtClean="0"/>
              <a:t>The machine readable part shall be automatically and dynamically translatable into any API system (Java, REST, iOS, Android etc.)</a:t>
            </a:r>
          </a:p>
          <a:p>
            <a:r>
              <a:rPr lang="en-US" altLang="en-US" sz="1800" dirty="0" smtClean="0"/>
              <a:t>Template must be instantiated for specific devices by domain specific organizations</a:t>
            </a:r>
          </a:p>
          <a:p>
            <a:pPr lvl="1"/>
            <a:r>
              <a:rPr lang="en-US" altLang="en-US" sz="1400" dirty="0" smtClean="0"/>
              <a:t>Wide industry acceptance is crucial to attract adopters and application developers</a:t>
            </a:r>
          </a:p>
          <a:p>
            <a:pPr lvl="1"/>
            <a:r>
              <a:rPr lang="en-US" altLang="en-US" sz="1400" dirty="0" smtClean="0"/>
              <a:t>Template may also be instantiated by vendors, even for proprietary models</a:t>
            </a:r>
          </a:p>
        </p:txBody>
      </p:sp>
      <p:sp>
        <p:nvSpPr>
          <p:cNvPr id="14340" name="Slide Number Placeholder 3"/>
          <p:cNvSpPr txBox="1">
            <a:spLocks/>
          </p:cNvSpPr>
          <p:nvPr/>
        </p:nvSpPr>
        <p:spPr bwMode="auto">
          <a:xfrm>
            <a:off x="7885113" y="6432550"/>
            <a:ext cx="796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37931725" indent="-37474525" eaLnBrk="0" hangingPunct="0">
              <a:lnSpc>
                <a:spcPct val="98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Font typeface="Times New Roman" pitchFamily="18" charset="0"/>
              <a:buNone/>
            </a:pPr>
            <a:fld id="{719C6EF2-C8A6-4CFE-ADC0-418CC8B4ADD2}" type="slidenum">
              <a:rPr lang="en-CA" altLang="en-US" sz="2000" b="1">
                <a:latin typeface="Arial" charset="0"/>
                <a:cs typeface="Arial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Font typeface="Times New Roman" pitchFamily="18" charset="0"/>
                <a:buNone/>
              </a:pPr>
              <a:t>5</a:t>
            </a:fld>
            <a:r>
              <a:rPr lang="en-CA" altLang="en-US" sz="2000" b="1">
                <a:latin typeface="Arial" charset="0"/>
                <a:cs typeface="Arial" charset="0"/>
              </a:rPr>
              <a:t>  </a:t>
            </a:r>
          </a:p>
        </p:txBody>
      </p:sp>
      <p:grpSp>
        <p:nvGrpSpPr>
          <p:cNvPr id="13" name="Gruppierung 12"/>
          <p:cNvGrpSpPr>
            <a:grpSpLocks/>
          </p:cNvGrpSpPr>
          <p:nvPr/>
        </p:nvGrpSpPr>
        <p:grpSpPr bwMode="auto">
          <a:xfrm>
            <a:off x="914400" y="1371600"/>
            <a:ext cx="3176588" cy="4038600"/>
            <a:chOff x="914400" y="1371601"/>
            <a:chExt cx="3176579" cy="4038600"/>
          </a:xfrm>
        </p:grpSpPr>
        <p:pic>
          <p:nvPicPr>
            <p:cNvPr id="14" name="Bild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1"/>
              <a:ext cx="3176579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hteck 10"/>
            <p:cNvSpPr>
              <a:spLocks noChangeArrowheads="1"/>
            </p:cNvSpPr>
            <p:nvPr/>
          </p:nvSpPr>
          <p:spPr bwMode="auto">
            <a:xfrm>
              <a:off x="1219199" y="4724400"/>
              <a:ext cx="2667001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8000"/>
                </a:lnSpc>
                <a:spcBef>
                  <a:spcPts val="650"/>
                </a:spcBef>
                <a:buFont typeface="Arial" charset="0"/>
                <a:buChar char="•"/>
                <a:defRPr sz="32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lnSpc>
                  <a:spcPct val="98000"/>
                </a:lnSpc>
                <a:spcBef>
                  <a:spcPts val="600"/>
                </a:spcBef>
                <a:buFont typeface="Arial" charset="0"/>
                <a:buChar char="•"/>
                <a:defRPr sz="28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eaLnBrk="0" hangingPunct="0">
                <a:lnSpc>
                  <a:spcPct val="98000"/>
                </a:lnSpc>
                <a:spcBef>
                  <a:spcPts val="525"/>
                </a:spcBef>
                <a:buFont typeface="Arial" charset="0"/>
                <a:buChar char="•"/>
                <a:defRPr sz="24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eaLnBrk="0" hangingPunct="0">
                <a:lnSpc>
                  <a:spcPct val="98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eaLnBrk="0" hangingPunct="0">
                <a:lnSpc>
                  <a:spcPct val="98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Times New Roman" pitchFamily="18" charset="0"/>
                <a:buNone/>
              </a:pP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16" name="Gruppierung 9"/>
            <p:cNvGrpSpPr>
              <a:grpSpLocks/>
            </p:cNvGrpSpPr>
            <p:nvPr/>
          </p:nvGrpSpPr>
          <p:grpSpPr bwMode="auto">
            <a:xfrm>
              <a:off x="1219201" y="4648200"/>
              <a:ext cx="2667000" cy="457200"/>
              <a:chOff x="860917" y="5562600"/>
              <a:chExt cx="3101483" cy="609600"/>
            </a:xfrm>
          </p:grpSpPr>
          <p:pic>
            <p:nvPicPr>
              <p:cNvPr id="17" name="Picture 24" descr="http://www.broadbandworldforum.com/wp-content/uploads/5441broadband_forum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917" y="5606716"/>
                <a:ext cx="1033622" cy="435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 descr="http://www.homegatewayinitiative.org/img/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5715000"/>
                <a:ext cx="609600" cy="24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6" descr="http://www.smarthomes2011.com/Images/OSGi_Alliance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917" y="5655731"/>
                <a:ext cx="815483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8" descr="http://www.onem2m.org/images/oneM2M%20Logo%20C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117" y="5562600"/>
                <a:ext cx="641906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Oval 20"/>
          <p:cNvSpPr/>
          <p:nvPr/>
        </p:nvSpPr>
        <p:spPr bwMode="auto">
          <a:xfrm>
            <a:off x="6156177" y="-27529"/>
            <a:ext cx="2987824" cy="165632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DE" dirty="0" smtClean="0">
                <a:latin typeface="Arial" charset="0"/>
                <a:cs typeface="Arial" charset="0"/>
              </a:rPr>
              <a:t>Key: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SDT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envisioned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collaborative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work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from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the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start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first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step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in a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process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tool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chain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30510" y="6516052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oneM2M :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6227"/>
            <a:ext cx="7715199" cy="866775"/>
          </a:xfrm>
        </p:spPr>
        <p:txBody>
          <a:bodyPr/>
          <a:lstStyle/>
          <a:p>
            <a:pPr algn="ctr"/>
            <a:r>
              <a:rPr lang="de-DE" sz="3200" dirty="0" smtClean="0"/>
              <a:t>Feb 2015</a:t>
            </a:r>
            <a:r>
              <a:rPr lang="de-DE" sz="3200" dirty="0"/>
              <a:t>, </a:t>
            </a:r>
            <a:r>
              <a:rPr lang="de-DE" sz="3200" dirty="0" smtClean="0"/>
              <a:t>Torino </a:t>
            </a:r>
            <a:br>
              <a:rPr lang="de-DE" sz="3200" dirty="0" smtClean="0"/>
            </a:br>
            <a:r>
              <a:rPr lang="de-DE" sz="3200" dirty="0" smtClean="0"/>
              <a:t>Inter-Alliances Seminar</a:t>
            </a:r>
            <a:r>
              <a:rPr lang="de-DE" sz="2400" dirty="0" smtClean="0"/>
              <a:t> </a:t>
            </a:r>
            <a:r>
              <a:rPr lang="de-DE" sz="3200" dirty="0" smtClean="0"/>
              <a:t>on Device Modelling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5111750"/>
          </a:xfrm>
        </p:spPr>
        <p:txBody>
          <a:bodyPr/>
          <a:lstStyle/>
          <a:p>
            <a:pPr lvl="0"/>
            <a:r>
              <a:rPr lang="fr-FR" sz="2400" dirty="0"/>
              <a:t>P</a:t>
            </a:r>
            <a:r>
              <a:rPr lang="fr-FR" sz="2400" dirty="0" smtClean="0"/>
              <a:t>articipants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smtClean="0"/>
              <a:t>12+ </a:t>
            </a:r>
            <a:r>
              <a:rPr lang="fr-FR" sz="2400" dirty="0" err="1"/>
              <a:t>organizations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including</a:t>
            </a:r>
            <a:r>
              <a:rPr lang="fr-FR" sz="2400" dirty="0" smtClean="0"/>
              <a:t> </a:t>
            </a:r>
            <a:r>
              <a:rPr lang="fr-FR" sz="2400" dirty="0" err="1" smtClean="0"/>
              <a:t>AllSeen</a:t>
            </a:r>
            <a:r>
              <a:rPr lang="fr-FR" sz="2400" dirty="0" smtClean="0"/>
              <a:t> </a:t>
            </a:r>
            <a:r>
              <a:rPr lang="fr-FR" sz="2400" dirty="0"/>
              <a:t>Alliance, Eclipse Smart Home, Eclipse </a:t>
            </a:r>
            <a:r>
              <a:rPr lang="fr-FR" sz="2400" dirty="0" err="1"/>
              <a:t>openHAB</a:t>
            </a:r>
            <a:r>
              <a:rPr lang="fr-FR" sz="2400" dirty="0"/>
              <a:t>, Eclipse </a:t>
            </a:r>
            <a:r>
              <a:rPr lang="fr-FR" sz="2400" dirty="0" err="1"/>
              <a:t>Vorto</a:t>
            </a:r>
            <a:r>
              <a:rPr lang="fr-FR" sz="2400" dirty="0"/>
              <a:t>, </a:t>
            </a:r>
            <a:r>
              <a:rPr lang="fr-FR" sz="2400" dirty="0" err="1"/>
              <a:t>Energy@Home</a:t>
            </a:r>
            <a:r>
              <a:rPr lang="fr-FR" sz="2400" dirty="0"/>
              <a:t>, ETSI SmartM2M, SAREF </a:t>
            </a:r>
            <a:r>
              <a:rPr lang="fr-FR" sz="2400" dirty="0" err="1"/>
              <a:t>ontology</a:t>
            </a:r>
            <a:r>
              <a:rPr lang="fr-FR" sz="2400" dirty="0"/>
              <a:t>, HGI, </a:t>
            </a:r>
            <a:r>
              <a:rPr lang="fr-FR" sz="2400" dirty="0" err="1"/>
              <a:t>OSGi</a:t>
            </a:r>
            <a:r>
              <a:rPr lang="fr-FR" sz="2400" dirty="0"/>
              <a:t> Alliance, oneM2M, ULE Alliance)</a:t>
            </a:r>
          </a:p>
          <a:p>
            <a:pPr lvl="0"/>
            <a:r>
              <a:rPr lang="en-US" sz="2400" dirty="0"/>
              <a:t>Desire for </a:t>
            </a:r>
            <a:r>
              <a:rPr lang="en-US" sz="2400" dirty="0" smtClean="0"/>
              <a:t>collaboration towards common </a:t>
            </a:r>
            <a:r>
              <a:rPr lang="en-US" sz="2400" dirty="0"/>
              <a:t>models is </a:t>
            </a:r>
            <a:r>
              <a:rPr lang="en-US" sz="2400" dirty="0" smtClean="0"/>
              <a:t>clear </a:t>
            </a:r>
          </a:p>
          <a:p>
            <a:pPr lvl="1"/>
            <a:r>
              <a:rPr lang="en-US" sz="2000" dirty="0" smtClean="0"/>
              <a:t>still </a:t>
            </a:r>
            <a:r>
              <a:rPr lang="en-US" sz="2000" dirty="0"/>
              <a:t>several options to </a:t>
            </a:r>
            <a:r>
              <a:rPr lang="en-US" sz="2000" dirty="0" smtClean="0"/>
              <a:t>consider </a:t>
            </a:r>
            <a:endParaRPr lang="en-US" sz="2000" dirty="0"/>
          </a:p>
          <a:p>
            <a:pPr lvl="0"/>
            <a:r>
              <a:rPr lang="en-US" sz="2400" dirty="0" smtClean="0"/>
              <a:t>A </a:t>
            </a:r>
            <a:r>
              <a:rPr lang="en-US" sz="2400" dirty="0"/>
              <a:t>common wish to leverage the SAREF ontology as a </a:t>
            </a:r>
            <a:r>
              <a:rPr lang="en-US" sz="2400" dirty="0" smtClean="0"/>
              <a:t>guide/roadmap </a:t>
            </a:r>
            <a:r>
              <a:rPr lang="en-US" sz="2400" dirty="0"/>
              <a:t>towards </a:t>
            </a:r>
            <a:r>
              <a:rPr lang="en-US" sz="2400" dirty="0" smtClean="0"/>
              <a:t>convergence. </a:t>
            </a:r>
            <a:endParaRPr lang="de-DE" sz="2400" dirty="0"/>
          </a:p>
          <a:p>
            <a:r>
              <a:rPr lang="en-US" sz="2400" dirty="0" smtClean="0"/>
              <a:t>Next </a:t>
            </a:r>
            <a:r>
              <a:rPr lang="en-US" sz="2400" dirty="0"/>
              <a:t>steps = share </a:t>
            </a:r>
            <a:r>
              <a:rPr lang="en-US" sz="2400" dirty="0" smtClean="0"/>
              <a:t>use of </a:t>
            </a:r>
            <a:r>
              <a:rPr lang="en-US" sz="2400" dirty="0"/>
              <a:t>SDT </a:t>
            </a:r>
            <a:r>
              <a:rPr lang="en-US" sz="2400" dirty="0" smtClean="0"/>
              <a:t>on </a:t>
            </a:r>
            <a:r>
              <a:rPr lang="en-US" sz="2400" dirty="0"/>
              <a:t>"typical" devices such as:</a:t>
            </a:r>
          </a:p>
          <a:p>
            <a:pPr marL="457200" lvl="1" indent="0">
              <a:buNone/>
            </a:pPr>
            <a:r>
              <a:rPr lang="en-US" sz="1800" dirty="0" smtClean="0"/>
              <a:t>(1) dimmer-switch, (2) thermometer-sensor, (3) magnet-contact (</a:t>
            </a:r>
            <a:r>
              <a:rPr lang="en-US" sz="1800" dirty="0" err="1" smtClean="0"/>
              <a:t>uni</a:t>
            </a:r>
            <a:r>
              <a:rPr lang="en-US" sz="1800" dirty="0" smtClean="0"/>
              <a:t>-directional and battery powered), (4) energy-plug, (5) on/off switch, (6) washing machine, (7) multi-socket electrical-extension-block</a:t>
            </a: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E7DE7C-4F65-416D-ADF5-1FA890C09BF8}" type="slidenum">
              <a:rPr lang="en-CA" altLang="en-US" smtClean="0"/>
              <a:pPr>
                <a:defRPr/>
              </a:pPr>
              <a:t>6</a:t>
            </a:fld>
            <a:r>
              <a:rPr lang="en-CA" altLang="en-US" smtClean="0"/>
              <a:t>  </a:t>
            </a:r>
            <a:endParaRPr lang="en-CA" altLang="en-US"/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1964"/>
            <a:ext cx="5914999" cy="866775"/>
          </a:xfrm>
        </p:spPr>
        <p:txBody>
          <a:bodyPr/>
          <a:lstStyle/>
          <a:p>
            <a:r>
              <a:rPr lang="en-US" sz="3200" dirty="0" smtClean="0"/>
              <a:t>HGI and OneM2M working together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424936" cy="6048672"/>
          </a:xfrm>
        </p:spPr>
        <p:txBody>
          <a:bodyPr/>
          <a:lstStyle/>
          <a:p>
            <a:r>
              <a:rPr lang="en-US" sz="2000" dirty="0"/>
              <a:t>Previous activities to keep OneM2M up to </a:t>
            </a:r>
            <a:r>
              <a:rPr lang="en-US" sz="2000" dirty="0" smtClean="0"/>
              <a:t>date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Presentations to OneM2M technical plenary in 2013 and 2014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Participation </a:t>
            </a:r>
            <a:r>
              <a:rPr lang="en-US" sz="1600" dirty="0"/>
              <a:t>of OneM2M at HGI’s Paris Symposium (Dec 2014)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Technical presentation at OneM2M showcase conference (Nice, Dec 2014)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Participation of OneM2M at HGI’s Torino inter-alliances Seminar (Feb 2015)</a:t>
            </a:r>
            <a:endParaRPr lang="en-CA" sz="1600" dirty="0"/>
          </a:p>
          <a:p>
            <a:r>
              <a:rPr lang="en-US" sz="2000" dirty="0" smtClean="0"/>
              <a:t>HGI views OneM2M as the reference SDO to align the verticals in IOT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The international participation, plus multi-vertical scope, are important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HGI alignment with allied </a:t>
            </a:r>
            <a:r>
              <a:rPr lang="en-US" sz="2000" dirty="0" smtClean="0"/>
              <a:t>groups, including oneM2M PT1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HGI has worked closely with ETSI SmartM2M as one of the regional                            OneM2M, in preparing the SDT proposal</a:t>
            </a:r>
          </a:p>
          <a:p>
            <a:pPr lvl="1">
              <a:spcBef>
                <a:spcPts val="0"/>
              </a:spcBef>
            </a:pPr>
            <a:r>
              <a:rPr lang="de-DE" sz="1600" dirty="0"/>
              <a:t>OSGi Alliance‘s Device Abstraction Layer is directly mapped to HGI‘s SDT</a:t>
            </a:r>
          </a:p>
          <a:p>
            <a:pPr lvl="1">
              <a:spcBef>
                <a:spcPts val="0"/>
              </a:spcBef>
            </a:pPr>
            <a:r>
              <a:rPr lang="de-DE" sz="1600" dirty="0" smtClean="0"/>
              <a:t>SDT </a:t>
            </a:r>
            <a:r>
              <a:rPr lang="de-DE" sz="1600" dirty="0"/>
              <a:t>is closely linked to the EU Ontology project and SAREF mapping is planned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HGI would now like to propose the HGI SDT as a basis for abstraction modelling of the smart home within the OneM2M generic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E804B8B-5BD1-4889-9D26-426F9B75F718}" type="slidenum">
              <a:rPr lang="en-CA" altLang="de-DE" smtClean="0"/>
              <a:pPr>
                <a:defRPr/>
              </a:pPr>
              <a:t>7</a:t>
            </a:fld>
            <a:r>
              <a:rPr lang="en-CA" altLang="de-DE" smtClean="0"/>
              <a:t>  </a:t>
            </a:r>
            <a:endParaRPr lang="en-CA" altLang="de-DE"/>
          </a:p>
        </p:txBody>
      </p:sp>
      <p:sp>
        <p:nvSpPr>
          <p:cNvPr id="6" name="Oval 5"/>
          <p:cNvSpPr/>
          <p:nvPr/>
        </p:nvSpPr>
        <p:spPr bwMode="auto">
          <a:xfrm>
            <a:off x="6804248" y="39614"/>
            <a:ext cx="2430941" cy="223725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latin typeface="Arial" charset="0"/>
                <a:cs typeface="Arial" charset="0"/>
              </a:rPr>
              <a:t>Key: </a:t>
            </a:r>
            <a:r>
              <a:rPr lang="en-US" sz="1400" dirty="0">
                <a:latin typeface="Arial" charset="0"/>
                <a:cs typeface="Arial" charset="0"/>
              </a:rPr>
              <a:t>HGI is a strong supporter of OneM2M </a:t>
            </a:r>
            <a:r>
              <a:rPr lang="en-US" sz="1400" dirty="0" smtClean="0">
                <a:latin typeface="Arial" charset="0"/>
                <a:cs typeface="Arial" charset="0"/>
              </a:rPr>
              <a:t>approach; opportunity to work even more closely together for the Smart Home benefit</a:t>
            </a: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87901" y="260352"/>
            <a:ext cx="1152525" cy="504825"/>
          </a:xfrm>
          <a:prstGeom prst="ellipse">
            <a:avLst/>
          </a:prstGeom>
          <a:solidFill>
            <a:srgbClr val="FCB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50815"/>
            <a:ext cx="7021512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63" y="-26988"/>
            <a:ext cx="2982912" cy="2447926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1" y="-26988"/>
            <a:ext cx="29876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pitchFamily="34" charset="0"/>
              <a:buChar char="•"/>
              <a:defRPr sz="32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lnSpc>
                <a:spcPct val="98000"/>
              </a:lnSpc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pitchFamily="34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US" altLang="de-DE" sz="2400">
                <a:solidFill>
                  <a:schemeClr val="tx1"/>
                </a:solidFill>
              </a:rPr>
              <a:t>Broadband Service Providers Introducing Smart Home Services – 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US" altLang="de-DE" sz="2400" i="1">
                <a:solidFill>
                  <a:schemeClr val="tx1"/>
                </a:solidFill>
              </a:rPr>
              <a:t>Challenges addressed by HGI</a:t>
            </a:r>
            <a:endParaRPr lang="en-CA" altLang="de-DE" sz="2400" i="1">
              <a:solidFill>
                <a:schemeClr val="tx1"/>
              </a:solidFill>
            </a:endParaRPr>
          </a:p>
        </p:txBody>
      </p:sp>
      <p:pic>
        <p:nvPicPr>
          <p:cNvPr id="9222" name="Picture 10" descr="Description: cid:image001.png@01CD97FB.7C3117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876927"/>
            <a:ext cx="17541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325635" y="534082"/>
            <a:ext cx="1998893" cy="12761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DE" dirty="0" smtClean="0">
                <a:latin typeface="Arial" charset="0"/>
                <a:cs typeface="Arial" charset="0"/>
              </a:rPr>
              <a:t>Key: HGI Smart Home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overview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362950" cy="920750"/>
          </a:xfrm>
        </p:spPr>
        <p:txBody>
          <a:bodyPr/>
          <a:lstStyle/>
          <a:p>
            <a:r>
              <a:rPr lang="en-US" altLang="de-DE" sz="3600" smtClean="0"/>
              <a:t>HGI Approach to Abstraction</a:t>
            </a:r>
            <a:endParaRPr lang="en-CA" altLang="de-DE" sz="36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sz="2800" dirty="0" smtClean="0"/>
              <a:t>We define a Smart Device Template (SDT)</a:t>
            </a:r>
          </a:p>
          <a:p>
            <a:r>
              <a:rPr lang="en-US" altLang="de-DE" sz="2800" dirty="0" smtClean="0"/>
              <a:t>SDT enables application access to devices using</a:t>
            </a:r>
            <a:r>
              <a:rPr lang="en-CA" altLang="de-DE" sz="2800" dirty="0" smtClean="0"/>
              <a:t> a set of standardized modules</a:t>
            </a:r>
          </a:p>
          <a:p>
            <a:pPr lvl="1"/>
            <a:r>
              <a:rPr lang="en-US" altLang="de-DE" sz="2400" dirty="0" smtClean="0"/>
              <a:t>The modules combine to create devices</a:t>
            </a:r>
          </a:p>
          <a:p>
            <a:pPr lvl="1"/>
            <a:r>
              <a:rPr lang="en-US" altLang="de-DE" sz="2400" dirty="0" smtClean="0"/>
              <a:t>The modules are agnostic to technology</a:t>
            </a:r>
          </a:p>
          <a:p>
            <a:r>
              <a:rPr lang="en-US" altLang="de-DE" sz="2800" dirty="0" smtClean="0"/>
              <a:t>The modules are defined not just by HGI, but by industry stakeholders, through a process of clearing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524328" y="64622"/>
            <a:ext cx="1710861" cy="1132353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DE" dirty="0" smtClean="0">
                <a:latin typeface="Arial" charset="0"/>
                <a:cs typeface="Arial" charset="0"/>
              </a:rPr>
              <a:t>Key: </a:t>
            </a:r>
            <a:r>
              <a:rPr lang="de-DE" dirty="0" err="1" smtClean="0">
                <a:latin typeface="Arial" charset="0"/>
                <a:cs typeface="Arial" charset="0"/>
              </a:rPr>
              <a:t>more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detailed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intro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6546830"/>
            <a:ext cx="601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input to oneM2M </a:t>
            </a:r>
            <a:r>
              <a:rPr lang="fr-FR" dirty="0" smtClean="0">
                <a:solidFill>
                  <a:schemeClr val="tx1"/>
                </a:solidFill>
              </a:rPr>
              <a:t>TP-2015-0640 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smtClean="0">
                <a:solidFill>
                  <a:schemeClr val="tx1"/>
                </a:solidFill>
              </a:rPr>
              <a:t>MAS-2015-0542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HGI 1">
    <a:dk1>
      <a:srgbClr val="04617B"/>
    </a:dk1>
    <a:lt1>
      <a:srgbClr val="FFFFFF"/>
    </a:lt1>
    <a:dk2>
      <a:srgbClr val="000000"/>
    </a:dk2>
    <a:lt2>
      <a:srgbClr val="DBF5F9"/>
    </a:lt2>
    <a:accent1>
      <a:srgbClr val="0F6FC6"/>
    </a:accent1>
    <a:accent2>
      <a:srgbClr val="009DD9"/>
    </a:accent2>
    <a:accent3>
      <a:srgbClr val="AAAAAA"/>
    </a:accent3>
    <a:accent4>
      <a:srgbClr val="DADADA"/>
    </a:accent4>
    <a:accent5>
      <a:srgbClr val="AABBDF"/>
    </a:accent5>
    <a:accent6>
      <a:srgbClr val="008EC4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1_HGI 1">
    <a:dk1>
      <a:srgbClr val="04617B"/>
    </a:dk1>
    <a:lt1>
      <a:srgbClr val="FFFFFF"/>
    </a:lt1>
    <a:dk2>
      <a:srgbClr val="000000"/>
    </a:dk2>
    <a:lt2>
      <a:srgbClr val="DBF5F9"/>
    </a:lt2>
    <a:accent1>
      <a:srgbClr val="0F6FC6"/>
    </a:accent1>
    <a:accent2>
      <a:srgbClr val="009DD9"/>
    </a:accent2>
    <a:accent3>
      <a:srgbClr val="AAAAAA"/>
    </a:accent3>
    <a:accent4>
      <a:srgbClr val="DADADA"/>
    </a:accent4>
    <a:accent5>
      <a:srgbClr val="AABBDF"/>
    </a:accent5>
    <a:accent6>
      <a:srgbClr val="008EC4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2608</Words>
  <Application>Microsoft Office PowerPoint</Application>
  <PresentationFormat>Affichage à l'écran (4:3)</PresentationFormat>
  <Paragraphs>548</Paragraphs>
  <Slides>37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Office Theme</vt:lpstr>
      <vt:lpstr>1_Office Theme</vt:lpstr>
      <vt:lpstr>2_Office Theme</vt:lpstr>
      <vt:lpstr>think-cell Slide</vt:lpstr>
      <vt:lpstr>HGI Proposal for OneM2M  re: WI-0017 (v2.0.0) “Home Domain Abstraction Information Model"</vt:lpstr>
      <vt:lpstr>Contents</vt:lpstr>
      <vt:lpstr>Recap </vt:lpstr>
      <vt:lpstr>Some Smart Home milestones Collaborative Approaches have been consistently used</vt:lpstr>
      <vt:lpstr>Smart Device Template</vt:lpstr>
      <vt:lpstr>Feb 2015, Torino  Inter-Alliances Seminar on Device Modelling</vt:lpstr>
      <vt:lpstr>HGI and OneM2M working together</vt:lpstr>
      <vt:lpstr>Présentation PowerPoint</vt:lpstr>
      <vt:lpstr>HGI Approach to Abstraction</vt:lpstr>
      <vt:lpstr>Ordered goals of the abstraction layer</vt:lpstr>
      <vt:lpstr>View from application</vt:lpstr>
      <vt:lpstr>Smart Home : HGI Topics &amp; Current Drafts</vt:lpstr>
      <vt:lpstr>Example of Mapping to OneM2M Architecture</vt:lpstr>
      <vt:lpstr>HGI SDT Specifics</vt:lpstr>
      <vt:lpstr>Some Guiding Principles</vt:lpstr>
      <vt:lpstr>Smart Home Device Template (SDT)</vt:lpstr>
      <vt:lpstr>The basis set of Modules</vt:lpstr>
      <vt:lpstr>Way of working on SDT </vt:lpstr>
      <vt:lpstr>HGI Proposes</vt:lpstr>
      <vt:lpstr>SDT 1.0 Detailed explanation,  &amp; feedbacks from the inter-alliances seminar for next steps of the SDT </vt:lpstr>
      <vt:lpstr>UML Overview of the SDT</vt:lpstr>
      <vt:lpstr>Summary of the contribution</vt:lpstr>
      <vt:lpstr>BACK-UP MATERIAL</vt:lpstr>
      <vt:lpstr>Namespace Declarations</vt:lpstr>
      <vt:lpstr>Domains</vt:lpstr>
      <vt:lpstr>Example Domain Declaration</vt:lpstr>
      <vt:lpstr>Imports</vt:lpstr>
      <vt:lpstr>Documentation</vt:lpstr>
      <vt:lpstr>Domain Modules</vt:lpstr>
      <vt:lpstr>Domain Devices</vt:lpstr>
      <vt:lpstr>Example Device</vt:lpstr>
      <vt:lpstr>Devices Modules</vt:lpstr>
      <vt:lpstr>Example Device Modules</vt:lpstr>
      <vt:lpstr>A &lt;DataPoint&gt; tag could slim down modeling</vt:lpstr>
      <vt:lpstr>Example Module Class</vt:lpstr>
      <vt:lpstr>(sample) “Home Air Conditioner” in the Echonet domain</vt:lpstr>
      <vt:lpstr>Using SDT to model data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Strategy Meeting HGI - SWEX</dc:title>
  <dc:creator>cb, hwb</dc:creator>
  <cp:lastModifiedBy>MARTIGNE Patricia IMT/OLN</cp:lastModifiedBy>
  <cp:revision>545</cp:revision>
  <cp:lastPrinted>2015-02-20T14:15:00Z</cp:lastPrinted>
  <dcterms:created xsi:type="dcterms:W3CDTF">2013-12-11T09:54:16Z</dcterms:created>
  <dcterms:modified xsi:type="dcterms:W3CDTF">2015-03-23T16:04:29Z</dcterms:modified>
</cp:coreProperties>
</file>