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2" r:id="rId4"/>
    <p:sldId id="305" r:id="rId5"/>
    <p:sldId id="267" r:id="rId6"/>
    <p:sldId id="306" r:id="rId7"/>
    <p:sldId id="271" r:id="rId8"/>
    <p:sldId id="300" r:id="rId9"/>
    <p:sldId id="299" r:id="rId10"/>
    <p:sldId id="297" r:id="rId11"/>
    <p:sldId id="278" r:id="rId12"/>
    <p:sldId id="307" r:id="rId13"/>
    <p:sldId id="268" r:id="rId14"/>
    <p:sldId id="298" r:id="rId15"/>
    <p:sldId id="269" r:id="rId16"/>
    <p:sldId id="29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3/26/2015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2015/3/26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TP-2015-0647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TP-2015-0647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WG5 - MAS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Progress Report at TP #16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2015-03-23 to 2015-03-27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TP#16,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9.3,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HGI SDT progress report:</a:t>
            </a:r>
          </a:p>
          <a:p>
            <a:pPr eaLnBrk="1" hangingPunct="1"/>
            <a:endParaRPr lang="en-US" altLang="zh-CN" sz="2000" dirty="0" smtClean="0"/>
          </a:p>
          <a:p>
            <a:pPr eaLnBrk="1" hangingPunct="1"/>
            <a:endParaRPr lang="en-US" altLang="zh-CN" sz="2000" dirty="0" smtClean="0"/>
          </a:p>
          <a:p>
            <a:pPr eaLnBrk="1" hangingPunct="1"/>
            <a:endParaRPr lang="en-US" altLang="zh-CN" sz="2000" dirty="0" smtClean="0"/>
          </a:p>
          <a:p>
            <a:pPr eaLnBrk="1" hangingPunct="1"/>
            <a:r>
              <a:rPr lang="en-US" altLang="zh-CN" sz="2000" dirty="0" smtClean="0"/>
              <a:t>Could be future input to TR-0017 (Home Domain Abstract Information Model)</a:t>
            </a:r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066800" y="2063116"/>
          <a:ext cx="7010400" cy="222885"/>
        </p:xfrm>
        <a:graphic>
          <a:graphicData uri="http://schemas.openxmlformats.org/drawingml/2006/table">
            <a:tbl>
              <a:tblPr/>
              <a:tblGrid>
                <a:gridCol w="1600200"/>
                <a:gridCol w="2514600"/>
                <a:gridCol w="2895600"/>
              </a:tblGrid>
              <a:tr h="7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MAS-2015-0542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HGI Smart Device Template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Patricia MARTIGNE for HGI (PT2)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CN" sz="2800" smtClean="0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>
                <a:solidFill>
                  <a:srgbClr val="C00000"/>
                </a:solidFill>
              </a:rPr>
              <a:t>N/A</a:t>
            </a:r>
            <a:endParaRPr lang="zh-CN" altLang="en-US" sz="4000">
              <a:solidFill>
                <a:srgbClr val="C00000"/>
              </a:solidFill>
            </a:endParaRP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</a:t>
            </a:r>
            <a:r>
              <a:rPr lang="en-US" altLang="zh-CN" dirty="0" smtClean="0"/>
              <a:t>Items</a:t>
            </a:r>
            <a:endParaRPr lang="en-US" altLang="zh-CN" dirty="0" smtClean="0"/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/>
        </p:nvGraphicFramePr>
        <p:xfrm>
          <a:off x="457200" y="1600200"/>
          <a:ext cx="8001000" cy="1846580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371600"/>
                <a:gridCol w="914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A-WG5-10.0-001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 to ensure oneM2M requirements are correctly shared with HGI Smart Home team on Device Template activity.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Including the relationship with </a:t>
                      </a: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ontologyRef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.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Orange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  <a:tab pos="266700" algn="l"/>
                        </a:tabLst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A-WG5-16.0-001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Prepare oneM2M intro slides for HGI/MAS joint conf, drive email discussion in prior to collect further questions/comments regarding HGI SDT.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Patricia (Orange)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“Semantic engine” CSF description</a:t>
            </a:r>
          </a:p>
          <a:p>
            <a:pPr eaLnBrk="1" hangingPunct="1"/>
            <a:r>
              <a:rPr lang="en-US" altLang="zh-CN" sz="2800" dirty="0" smtClean="0"/>
              <a:t>oneM2M base ontology</a:t>
            </a:r>
          </a:p>
          <a:p>
            <a:pPr lvl="1" eaLnBrk="1" hangingPunct="1"/>
            <a:r>
              <a:rPr lang="en-US" altLang="zh-CN" sz="2400" dirty="0" smtClean="0"/>
              <a:t>Map/link to SAREF, SSN </a:t>
            </a:r>
          </a:p>
          <a:p>
            <a:pPr eaLnBrk="1" hangingPunct="1"/>
            <a:r>
              <a:rPr lang="en-US" altLang="zh-CN" sz="2800" dirty="0" smtClean="0"/>
              <a:t>Resource structure for annotation</a:t>
            </a:r>
          </a:p>
          <a:p>
            <a:pPr eaLnBrk="1" hangingPunct="1"/>
            <a:r>
              <a:rPr lang="en-US" altLang="zh-CN" sz="2800" dirty="0" smtClean="0"/>
              <a:t>Architectural high level flow and examples</a:t>
            </a:r>
          </a:p>
          <a:p>
            <a:pPr eaLnBrk="1" hangingPunct="1"/>
            <a:r>
              <a:rPr lang="en-US" altLang="zh-CN" sz="2800" dirty="0" smtClean="0"/>
              <a:t>Generic Interworking </a:t>
            </a:r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  <p:sp>
        <p:nvSpPr>
          <p:cNvPr id="5" name="矩形 4"/>
          <p:cNvSpPr/>
          <p:nvPr/>
        </p:nvSpPr>
        <p:spPr>
          <a:xfrm>
            <a:off x="838200" y="4876800"/>
            <a:ext cx="7543800" cy="12311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zh-CN" b="1" i="1" dirty="0" smtClean="0">
                <a:solidFill>
                  <a:schemeClr val="bg1"/>
                </a:solidFill>
              </a:rPr>
              <a:t>Suggestion</a:t>
            </a:r>
            <a:r>
              <a:rPr lang="en-US" altLang="zh-CN" i="1" dirty="0" smtClean="0">
                <a:solidFill>
                  <a:schemeClr val="bg1"/>
                </a:solidFill>
              </a:rPr>
              <a:t>: clarifications &amp; usage examples highly recommended for input solutions.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zh-CN" b="1" i="1" dirty="0" smtClean="0">
                <a:solidFill>
                  <a:schemeClr val="bg1"/>
                </a:solidFill>
              </a:rPr>
              <a:t>Reminder</a:t>
            </a:r>
            <a:r>
              <a:rPr lang="en-US" altLang="zh-CN" i="1" dirty="0" smtClean="0">
                <a:solidFill>
                  <a:schemeClr val="bg1"/>
                </a:solidFill>
              </a:rPr>
              <a:t>: TR-0007 is under Change Control, further contribution </a:t>
            </a:r>
            <a:r>
              <a:rPr lang="en-US" altLang="zh-CN" b="1" i="1" dirty="0" smtClean="0">
                <a:solidFill>
                  <a:schemeClr val="bg1"/>
                </a:solidFill>
              </a:rPr>
              <a:t>MUST</a:t>
            </a:r>
            <a:r>
              <a:rPr lang="en-US" altLang="zh-CN" i="1" dirty="0" smtClean="0">
                <a:solidFill>
                  <a:schemeClr val="bg1"/>
                </a:solidFill>
              </a:rPr>
              <a:t> be submitted </a:t>
            </a:r>
            <a:r>
              <a:rPr lang="en-US" altLang="zh-CN" sz="2000" i="1" dirty="0" smtClean="0">
                <a:solidFill>
                  <a:schemeClr val="bg1"/>
                </a:solidFill>
              </a:rPr>
              <a:t>as </a:t>
            </a:r>
            <a:r>
              <a:rPr lang="en-US" altLang="zh-CN" sz="2000" b="1" i="1" dirty="0" smtClean="0">
                <a:solidFill>
                  <a:schemeClr val="bg1"/>
                </a:solidFill>
              </a:rPr>
              <a:t>CR </a:t>
            </a:r>
            <a:r>
              <a:rPr lang="en-US" altLang="zh-CN" sz="2000" i="1" dirty="0" smtClean="0">
                <a:solidFill>
                  <a:schemeClr val="bg1"/>
                </a:solidFill>
              </a:rPr>
              <a:t>against WI-0005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Take into account HGI SDT (MAS-2015-0542)</a:t>
            </a:r>
          </a:p>
          <a:p>
            <a:pPr lvl="1" eaLnBrk="1" hangingPunct="1"/>
            <a:r>
              <a:rPr lang="en-US" altLang="zh-CN" sz="2400" dirty="0" smtClean="0"/>
              <a:t>SDT v2.0 may be available soon for comment </a:t>
            </a:r>
          </a:p>
          <a:p>
            <a:pPr lvl="1" eaLnBrk="1" hangingPunct="1"/>
            <a:r>
              <a:rPr lang="en-US" altLang="zh-CN" sz="2400" dirty="0" smtClean="0"/>
              <a:t>Inter-alliance conf-call to be held at end of April (TBD) to collect feedback on SDT v2.0  </a:t>
            </a:r>
          </a:p>
          <a:p>
            <a:pPr lvl="2" eaLnBrk="1" hangingPunct="1"/>
            <a:r>
              <a:rPr lang="en-US" altLang="zh-CN" sz="2000" dirty="0" smtClean="0"/>
              <a:t>oneM2M feedback should be provided </a:t>
            </a:r>
            <a:r>
              <a:rPr lang="en-US" altLang="zh-CN" sz="2000" dirty="0" err="1" smtClean="0"/>
              <a:t>asap</a:t>
            </a:r>
            <a:r>
              <a:rPr lang="en-US" altLang="zh-CN" sz="2000" dirty="0" smtClean="0"/>
              <a:t>.</a:t>
            </a:r>
          </a:p>
          <a:p>
            <a:pPr eaLnBrk="1" hangingPunct="1"/>
            <a:r>
              <a:rPr lang="en-US" altLang="zh-CN" sz="2800" dirty="0" smtClean="0"/>
              <a:t>Analysis on other data models (e.g. ECHONET)</a:t>
            </a:r>
          </a:p>
          <a:p>
            <a:pPr eaLnBrk="1" hangingPunct="1"/>
            <a:endParaRPr lang="en-US" altLang="zh-CN" sz="2400" dirty="0" smtClean="0"/>
          </a:p>
          <a:p>
            <a:pPr lvl="1" eaLnBrk="1" hangingPunct="1"/>
            <a:endParaRPr lang="en-US" altLang="zh-CN" sz="24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MAS#16.1: Monday, Apr 20, 2015, UTC 13:00-16:00</a:t>
            </a:r>
          </a:p>
          <a:p>
            <a:pPr lvl="2" eaLnBrk="1" hangingPunct="1"/>
            <a:r>
              <a:rPr lang="en-US" altLang="zh-CN" sz="2000" dirty="0" smtClean="0"/>
              <a:t>HGI/MAS joint discussion (13:00-14:30)</a:t>
            </a:r>
          </a:p>
          <a:p>
            <a:pPr lvl="3" eaLnBrk="1" hangingPunct="1"/>
            <a:r>
              <a:rPr lang="en-US" altLang="zh-CN" sz="1600" dirty="0" smtClean="0"/>
              <a:t>1. Intro to HGI SDT </a:t>
            </a:r>
          </a:p>
          <a:p>
            <a:pPr lvl="3" eaLnBrk="1" hangingPunct="1"/>
            <a:r>
              <a:rPr lang="en-US" altLang="zh-CN" sz="1600" dirty="0" smtClean="0"/>
              <a:t>2. Intro to oneM2M WI-0017 (home domain device abstraction) &amp; WI-0025 (base ontology)</a:t>
            </a:r>
          </a:p>
          <a:p>
            <a:pPr lvl="3" eaLnBrk="1" hangingPunct="1"/>
            <a:r>
              <a:rPr lang="en-US" altLang="zh-CN" sz="1600" dirty="0" smtClean="0"/>
              <a:t>3. technical discussion/clarification e.g. 'event', applicability of SDT outside gateway, … (to be collected via email reflector)</a:t>
            </a:r>
          </a:p>
          <a:p>
            <a:pPr lvl="3" eaLnBrk="1" hangingPunct="1"/>
            <a:r>
              <a:rPr lang="en-US" altLang="zh-CN" sz="1600" dirty="0" smtClean="0"/>
              <a:t>4. timelines alignment between HGI/oneM2M</a:t>
            </a:r>
          </a:p>
          <a:p>
            <a:pPr lvl="2" eaLnBrk="1" hangingPunct="1"/>
            <a:r>
              <a:rPr lang="en-US" altLang="zh-CN" sz="2000" dirty="0" smtClean="0"/>
              <a:t>MAS dedicated (14:30-16:00) </a:t>
            </a:r>
          </a:p>
          <a:p>
            <a:pPr lvl="1" eaLnBrk="1" hangingPunct="1"/>
            <a:r>
              <a:rPr lang="en-US" altLang="zh-CN" sz="2400" dirty="0" smtClean="0"/>
              <a:t>MAS#16.2: Monday, May 04, 2015, UTC 13:00-16:00 </a:t>
            </a:r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MAS#17.0: May 18-22, Sapporo, Japan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rgbClr val="C00000"/>
                </a:solidFill>
              </a:rPr>
              <a:t>N/A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DISCUSSION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b="1" smtClean="0"/>
              <a:t>Issue 1</a:t>
            </a:r>
            <a:r>
              <a:rPr lang="en-US" altLang="zh-CN" sz="2800" smtClean="0"/>
              <a:t>: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r>
              <a:rPr lang="en-US" altLang="zh-CN" sz="2800" b="1" smtClean="0"/>
              <a:t>Issue 2</a:t>
            </a:r>
            <a:r>
              <a:rPr lang="en-US" altLang="zh-CN" sz="2800" smtClean="0"/>
              <a:t>:</a:t>
            </a:r>
            <a:br>
              <a:rPr lang="en-US" altLang="zh-CN" sz="2800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rgbClr val="C00000"/>
                </a:solidFill>
              </a:rPr>
              <a:t>N/A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b="1" dirty="0" smtClean="0"/>
              <a:t>Deliverables/WIs addressed</a:t>
            </a:r>
          </a:p>
          <a:p>
            <a:pPr lvl="1" eaLnBrk="1" hangingPunct="1"/>
            <a:r>
              <a:rPr lang="en-US" altLang="zh-CN" sz="2400" dirty="0" smtClean="0"/>
              <a:t>MAS</a:t>
            </a:r>
          </a:p>
          <a:p>
            <a:pPr lvl="2" eaLnBrk="1" hangingPunct="1"/>
            <a:r>
              <a:rPr lang="en-US" altLang="zh-CN" sz="2000" dirty="0" smtClean="0"/>
              <a:t>TR-0007 (WI-0005)	Semantic Study</a:t>
            </a:r>
          </a:p>
          <a:p>
            <a:pPr lvl="2" eaLnBrk="1" hangingPunct="1"/>
            <a:r>
              <a:rPr lang="en-US" altLang="zh-CN" sz="2000" dirty="0" smtClean="0"/>
              <a:t>TR-0017 (WI-0017)	Home Domain Abstract Info. Model</a:t>
            </a:r>
          </a:p>
          <a:p>
            <a:pPr lvl="2" eaLnBrk="1" hangingPunct="1"/>
            <a:r>
              <a:rPr lang="en-US" altLang="zh-CN" sz="2000" dirty="0" smtClean="0"/>
              <a:t>TS-0012 (WI-0025)	oneM2M Base Ontology</a:t>
            </a:r>
          </a:p>
          <a:p>
            <a:pPr lvl="1" eaLnBrk="1" hangingPunct="1"/>
            <a:r>
              <a:rPr lang="en-US" altLang="zh-CN" sz="2400" dirty="0" smtClean="0"/>
              <a:t>Joint with REQ &amp; ARC</a:t>
            </a:r>
          </a:p>
          <a:p>
            <a:pPr lvl="2" eaLnBrk="1" hangingPunct="1"/>
            <a:r>
              <a:rPr lang="en-US" altLang="zh-CN" sz="2000" dirty="0" smtClean="0"/>
              <a:t>TS-0002 (WI-0001)	Requirement</a:t>
            </a:r>
          </a:p>
          <a:p>
            <a:pPr lvl="2" eaLnBrk="1" hangingPunct="1"/>
            <a:r>
              <a:rPr lang="en-US" altLang="zh-CN" sz="2000" dirty="0" smtClean="0"/>
              <a:t>TS-0001 (WI-0002)	Architecture</a:t>
            </a:r>
          </a:p>
          <a:p>
            <a:pPr lvl="2" eaLnBrk="1" hangingPunct="1"/>
            <a:r>
              <a:rPr lang="en-US" altLang="zh-CN" sz="2000" dirty="0" smtClean="0"/>
              <a:t>TS-0007 (WI-0011)	Service Components</a:t>
            </a:r>
          </a:p>
          <a:p>
            <a:pPr lvl="2" eaLnBrk="1" hangingPunct="1"/>
            <a:r>
              <a:rPr lang="en-US" altLang="zh-CN" sz="2000" dirty="0" smtClean="0"/>
              <a:t>TS-0014 (WI-0024)	LWM2M Interworking</a:t>
            </a:r>
          </a:p>
          <a:p>
            <a:pPr lvl="1" eaLnBrk="1" hangingPunct="1"/>
            <a:endParaRPr lang="en-US" altLang="zh-CN" sz="2400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TS-0001 Functional Architecture</a:t>
            </a:r>
          </a:p>
          <a:p>
            <a:pPr lvl="1" eaLnBrk="1" hangingPunct="1"/>
            <a:r>
              <a:rPr lang="en-US" altLang="zh-CN" sz="2000" dirty="0" smtClean="0"/>
              <a:t>Bug fix (MNT)</a:t>
            </a:r>
          </a:p>
          <a:p>
            <a:pPr lvl="1" eaLnBrk="1" hangingPunct="1"/>
            <a:r>
              <a:rPr lang="en-US" altLang="zh-CN" sz="2000" dirty="0" smtClean="0"/>
              <a:t>Agreed contributions by MAS/ARC: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r>
              <a:rPr lang="en-US" altLang="zh-CN" sz="2400" dirty="0" smtClean="0"/>
              <a:t>TS-0007 Service Component</a:t>
            </a:r>
          </a:p>
          <a:p>
            <a:pPr lvl="1" eaLnBrk="1" hangingPunct="1"/>
            <a:r>
              <a:rPr lang="en-US" altLang="zh-CN" sz="2000" dirty="0" smtClean="0"/>
              <a:t>Editorial/Editor’s note cleanup</a:t>
            </a:r>
          </a:p>
          <a:p>
            <a:pPr lvl="1" eaLnBrk="1" hangingPunct="1"/>
            <a:r>
              <a:rPr lang="en-US" altLang="zh-CN" sz="2000" dirty="0" smtClean="0"/>
              <a:t>Agreed contributions by WG2/WG5 :</a:t>
            </a:r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00200" y="4953000"/>
          <a:ext cx="5867400" cy="531495"/>
        </p:xfrm>
        <a:graphic>
          <a:graphicData uri="http://schemas.openxmlformats.org/drawingml/2006/table">
            <a:tbl>
              <a:tblPr/>
              <a:tblGrid>
                <a:gridCol w="1320800"/>
                <a:gridCol w="2857500"/>
                <a:gridCol w="168910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ARC-2015-1737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TS-0007-Non-DM-MSC-Notation correction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ALU (TIA)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ARC-2015-1742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TS-0007-DM-MSC-Notation_correction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ZTE Corporation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ARC-2015-1743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TS-0007-DM_editor_note_cleanup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ZTE Corporation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47799" y="2743200"/>
          <a:ext cx="6477000" cy="342900"/>
        </p:xfrm>
        <a:graphic>
          <a:graphicData uri="http://schemas.openxmlformats.org/drawingml/2006/table">
            <a:tbl>
              <a:tblPr/>
              <a:tblGrid>
                <a:gridCol w="1651000"/>
                <a:gridCol w="3571875"/>
                <a:gridCol w="1254125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ARC-2015-1747R01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MNT-Address missed ARC comments from IEEE P2413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ALU (TIA)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ARC-2015-1808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MNT-Address_missed_ARC_comments_from_IEEE_P2413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ALU (TIA)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TS-0014 (WI-0024) LWM2M_Interworking </a:t>
            </a:r>
          </a:p>
          <a:p>
            <a:pPr lvl="1" eaLnBrk="1" hangingPunct="1"/>
            <a:r>
              <a:rPr lang="en-US" altLang="zh-CN" sz="2000" dirty="0" smtClean="0"/>
              <a:t>LWM2M overview, interworking architecture, object mapping </a:t>
            </a:r>
          </a:p>
          <a:p>
            <a:pPr lvl="1" eaLnBrk="1" hangingPunct="1"/>
            <a:r>
              <a:rPr lang="en-US" altLang="zh-CN" sz="2000" dirty="0" smtClean="0"/>
              <a:t>Agreed contributions: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r>
              <a:rPr lang="en-US" altLang="zh-CN" sz="2400" dirty="0" smtClean="0"/>
              <a:t>TS-0002 (WI-0001) Requirement </a:t>
            </a:r>
          </a:p>
          <a:p>
            <a:pPr lvl="1" eaLnBrk="1" hangingPunct="1"/>
            <a:r>
              <a:rPr lang="en-US" altLang="zh-CN" sz="2000" dirty="0" smtClean="0"/>
              <a:t>R2 requirements on Semantics, LWM2M interworking</a:t>
            </a:r>
          </a:p>
          <a:p>
            <a:pPr lvl="1" eaLnBrk="1" hangingPunct="1"/>
            <a:r>
              <a:rPr lang="en-US" altLang="zh-CN" sz="2000" dirty="0" smtClean="0"/>
              <a:t>Agreed contributions:</a:t>
            </a:r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990600" y="2895600"/>
          <a:ext cx="7391400" cy="838200"/>
        </p:xfrm>
        <a:graphic>
          <a:graphicData uri="http://schemas.openxmlformats.org/drawingml/2006/table">
            <a:tbl>
              <a:tblPr/>
              <a:tblGrid>
                <a:gridCol w="1884082"/>
                <a:gridCol w="3602318"/>
                <a:gridCol w="1905000"/>
              </a:tblGrid>
              <a:tr h="111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ARC-2015-1735R03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TS-0014-LWM2M Overview Annex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ALU (TIA) / GTO (ETSI)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ARC-2015-1735R04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TS-0014-LWM2M Overview Annex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ALU (TIA) / GTO (ETSI)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ARC-2015-1734R04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Section 5_LWM2M Architecture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ALU (TIA) / GTO (ETSI)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ARC-2015-1744R04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TS-0014-Section_6_Architecture_Aspects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ALU (TIA) / GTO (ETSI)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622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ARC-2015-1746R04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TS-0014-Section_6_Object_Discovery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ALU (TIA)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14400" y="5334000"/>
          <a:ext cx="7467600" cy="342900"/>
        </p:xfrm>
        <a:graphic>
          <a:graphicData uri="http://schemas.openxmlformats.org/drawingml/2006/table">
            <a:tbl>
              <a:tblPr/>
              <a:tblGrid>
                <a:gridCol w="1600200"/>
                <a:gridCol w="4114800"/>
                <a:gridCol w="175260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REQ-2015-0517R04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TS-0002-LWM2M_Interworking_Requirements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ALU (TIA) / GTO (ETSI)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REQ-2015-0521R01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 against TS-0002 v1.0.1 to update Semantics requirement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NEC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TR-0007 (WI-0005): Study on Abstraction &amp; Semantics</a:t>
            </a:r>
          </a:p>
          <a:p>
            <a:pPr lvl="1" eaLnBrk="1" hangingPunct="1"/>
            <a:r>
              <a:rPr lang="en-US" altLang="zh-CN" sz="2000" dirty="0" smtClean="0"/>
              <a:t>Intensive discussion on </a:t>
            </a:r>
          </a:p>
          <a:p>
            <a:pPr lvl="2" eaLnBrk="1" hangingPunct="1"/>
            <a:r>
              <a:rPr lang="en-US" altLang="zh-CN" sz="1600" i="1" dirty="0" smtClean="0"/>
              <a:t>Semantic CSF: </a:t>
            </a:r>
            <a:r>
              <a:rPr lang="en-US" altLang="zh-CN" sz="1600" dirty="0" smtClean="0"/>
              <a:t>relationship with DMR and repository clarified</a:t>
            </a:r>
          </a:p>
          <a:p>
            <a:pPr lvl="2" eaLnBrk="1" hangingPunct="1"/>
            <a:r>
              <a:rPr lang="en-US" altLang="zh-CN" sz="1600" dirty="0" smtClean="0"/>
              <a:t>resource structure for semantic annotation (attribute vs. resource) </a:t>
            </a:r>
            <a:r>
              <a:rPr lang="en-US" altLang="zh-CN" sz="1600" dirty="0" smtClean="0">
                <a:sym typeface="Wingdings" pitchFamily="2" charset="2"/>
              </a:rPr>
              <a:t> go with</a:t>
            </a:r>
            <a:r>
              <a:rPr lang="en-US" altLang="zh-CN" sz="1600" dirty="0" smtClean="0"/>
              <a:t> semantic annotation using multiple attributes (categories/aspects TBD)</a:t>
            </a:r>
          </a:p>
          <a:p>
            <a:pPr lvl="2" eaLnBrk="1" hangingPunct="1"/>
            <a:r>
              <a:rPr lang="en-US" altLang="zh-CN" sz="1600" dirty="0" smtClean="0"/>
              <a:t>mapping with external </a:t>
            </a:r>
            <a:r>
              <a:rPr lang="en-US" altLang="zh-CN" sz="1600" dirty="0" err="1" smtClean="0"/>
              <a:t>ontologies</a:t>
            </a:r>
            <a:r>
              <a:rPr lang="en-US" altLang="zh-CN" sz="1600" dirty="0" smtClean="0"/>
              <a:t> (e.g. SAREF)</a:t>
            </a:r>
          </a:p>
          <a:p>
            <a:pPr lvl="2" eaLnBrk="1" hangingPunct="1"/>
            <a:r>
              <a:rPr lang="en-US" altLang="zh-CN" sz="1600" dirty="0" smtClean="0"/>
              <a:t>oneM2M base ontology design </a:t>
            </a:r>
            <a:r>
              <a:rPr lang="en-US" altLang="zh-CN" sz="1600" dirty="0" smtClean="0">
                <a:sym typeface="Wingdings" pitchFamily="2" charset="2"/>
              </a:rPr>
              <a:t></a:t>
            </a:r>
            <a:r>
              <a:rPr lang="en-US" altLang="zh-CN" sz="1600" dirty="0" smtClean="0"/>
              <a:t> import from existing </a:t>
            </a:r>
            <a:r>
              <a:rPr lang="en-US" altLang="zh-CN" sz="1600" dirty="0" err="1" smtClean="0"/>
              <a:t>ontologies</a:t>
            </a:r>
            <a:r>
              <a:rPr lang="en-US" altLang="zh-CN" sz="1600" dirty="0" smtClean="0"/>
              <a:t> is unavoidable, first focus on the ‘concepts’ based on needs</a:t>
            </a:r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Agreed contributions:</a:t>
            </a:r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1" eaLnBrk="1" hangingPunct="1"/>
            <a:r>
              <a:rPr lang="en-US" altLang="zh-CN" sz="2000" dirty="0" smtClean="0"/>
              <a:t>Output version: v2.4.0</a:t>
            </a:r>
          </a:p>
          <a:p>
            <a:pPr lvl="1" eaLnBrk="1" hangingPunct="1"/>
            <a:r>
              <a:rPr lang="en-US" altLang="zh-CN" sz="2000" dirty="0" smtClean="0"/>
              <a:t>Current status: Change Control</a:t>
            </a:r>
          </a:p>
          <a:p>
            <a:pPr lvl="1" eaLnBrk="1" hangingPunct="1"/>
            <a:r>
              <a:rPr lang="en-US" altLang="zh-CN" sz="2000" dirty="0" smtClean="0"/>
              <a:t>WI Progress: 5%</a:t>
            </a:r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95400" y="4267200"/>
          <a:ext cx="7239000" cy="857250"/>
        </p:xfrm>
        <a:graphic>
          <a:graphicData uri="http://schemas.openxmlformats.org/drawingml/2006/table">
            <a:tbl>
              <a:tblPr/>
              <a:tblGrid>
                <a:gridCol w="1845235"/>
                <a:gridCol w="3992096"/>
                <a:gridCol w="1401669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MAS-2015-0531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TR 0007_use_cases_analysis_update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ZTE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MAS-2015-0530R02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Common Language Support and Sec8 restructuring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InterDigital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MAS-2015-0535R02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TR-0007 Figure 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ZTE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MAS-2015-0526R03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air environment monitoring service use case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China Unicom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MAS-2015-0527R04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modeling aspect for mush up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China Unicom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zh-CN" sz="2400" dirty="0" smtClean="0"/>
              <a:t>TS-0012 (WI-0025)	oneM2M Base Ontology</a:t>
            </a:r>
          </a:p>
          <a:p>
            <a:pPr lvl="1" eaLnBrk="1" hangingPunct="1"/>
            <a:r>
              <a:rPr lang="en-US" altLang="zh-CN" sz="2000" dirty="0" smtClean="0"/>
              <a:t>Skeleton available</a:t>
            </a:r>
          </a:p>
          <a:p>
            <a:pPr lvl="1" eaLnBrk="1" hangingPunct="1"/>
            <a:r>
              <a:rPr lang="en-US" altLang="zh-CN" sz="2000" dirty="0" smtClean="0"/>
              <a:t>Initial oneM2M Base Ontology </a:t>
            </a:r>
          </a:p>
          <a:p>
            <a:pPr lvl="1" eaLnBrk="1" hangingPunct="1"/>
            <a:r>
              <a:rPr lang="en-US" altLang="zh-CN" sz="2000" dirty="0" smtClean="0"/>
              <a:t>Agreed contributions: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1" eaLnBrk="1" hangingPunct="1"/>
            <a:r>
              <a:rPr lang="en-US" altLang="zh-CN" sz="2000" dirty="0" smtClean="0"/>
              <a:t>Output version: v0.1.0</a:t>
            </a:r>
          </a:p>
          <a:p>
            <a:pPr lvl="1" eaLnBrk="1" hangingPunct="1"/>
            <a:r>
              <a:rPr lang="en-US" altLang="zh-CN" sz="2000" dirty="0" smtClean="0"/>
              <a:t>Current status: Draft</a:t>
            </a:r>
          </a:p>
          <a:p>
            <a:pPr lvl="1" eaLnBrk="1" hangingPunct="1"/>
            <a:r>
              <a:rPr lang="en-US" altLang="zh-CN" sz="2000" dirty="0" smtClean="0"/>
              <a:t>WI Progress: 10%</a:t>
            </a:r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828800" y="3352800"/>
          <a:ext cx="5181600" cy="342900"/>
        </p:xfrm>
        <a:graphic>
          <a:graphicData uri="http://schemas.openxmlformats.org/drawingml/2006/table">
            <a:tbl>
              <a:tblPr/>
              <a:tblGrid>
                <a:gridCol w="1320800"/>
                <a:gridCol w="2857500"/>
                <a:gridCol w="100330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MAS-2015-0522R03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Skeleton of TS-0012 Base Ontology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NEC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MAS-2015-0539R01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Generic Interworking Ontology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NEC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TR-0017 (WI-0017): Home Domain Abstract Information Model</a:t>
            </a:r>
          </a:p>
          <a:p>
            <a:pPr lvl="1" eaLnBrk="1" hangingPunct="1"/>
            <a:r>
              <a:rPr lang="en-US" altLang="zh-CN" sz="2000" dirty="0" smtClean="0"/>
              <a:t>Analysis on </a:t>
            </a:r>
            <a:r>
              <a:rPr lang="en-US" altLang="zh-CN" sz="2000" dirty="0" err="1" smtClean="0"/>
              <a:t>AllJoyn</a:t>
            </a:r>
            <a:r>
              <a:rPr lang="en-US" altLang="zh-CN" sz="2000" dirty="0" smtClean="0"/>
              <a:t> and </a:t>
            </a:r>
            <a:r>
              <a:rPr lang="en-US" altLang="zh-CN" sz="2000" dirty="0" err="1" smtClean="0"/>
              <a:t>Homekit</a:t>
            </a:r>
            <a:r>
              <a:rPr lang="en-US" altLang="zh-CN" sz="2000" dirty="0" smtClean="0"/>
              <a:t> models</a:t>
            </a:r>
          </a:p>
          <a:p>
            <a:pPr lvl="1" eaLnBrk="1" hangingPunct="1"/>
            <a:r>
              <a:rPr lang="en-US" altLang="zh-CN" sz="2000" dirty="0" smtClean="0"/>
              <a:t>Initial proposal for oneM2M abstract model </a:t>
            </a:r>
          </a:p>
          <a:p>
            <a:pPr lvl="1" eaLnBrk="1" hangingPunct="1"/>
            <a:r>
              <a:rPr lang="en-US" altLang="zh-CN" sz="2000" dirty="0" smtClean="0"/>
              <a:t>Agreed contributions: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1" eaLnBrk="1" hangingPunct="1"/>
            <a:r>
              <a:rPr lang="en-US" altLang="zh-CN" sz="2000" dirty="0" smtClean="0"/>
              <a:t>Output version: v 0.2.0</a:t>
            </a:r>
          </a:p>
          <a:p>
            <a:pPr lvl="1" eaLnBrk="1" hangingPunct="1"/>
            <a:r>
              <a:rPr lang="en-US" altLang="zh-CN" sz="2000" dirty="0" smtClean="0"/>
              <a:t>Current status: Draft </a:t>
            </a:r>
          </a:p>
          <a:p>
            <a:pPr lvl="1" eaLnBrk="1" hangingPunct="1"/>
            <a:r>
              <a:rPr lang="en-US" altLang="zh-CN" sz="2000" dirty="0" smtClean="0"/>
              <a:t>WI Progress: 10%</a:t>
            </a:r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371600" y="3886200"/>
          <a:ext cx="6553200" cy="342900"/>
        </p:xfrm>
        <a:graphic>
          <a:graphicData uri="http://schemas.openxmlformats.org/drawingml/2006/table">
            <a:tbl>
              <a:tblPr/>
              <a:tblGrid>
                <a:gridCol w="1670424"/>
                <a:gridCol w="3613897"/>
                <a:gridCol w="1268879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Analysis of Information Models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LG Electronics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MAS-2015-0538R02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Design Principle of Abstraction Information Model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LG Electronics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6417</TotalTime>
  <Words>772</Words>
  <Application>Microsoft Office PowerPoint</Application>
  <PresentationFormat>全屏显示(4:3)</PresentationFormat>
  <Paragraphs>219</Paragraphs>
  <Slides>16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Theme</vt:lpstr>
      <vt:lpstr>WG5 - MAS  Progress Report at TP #16</vt:lpstr>
      <vt:lpstr>Issues for DECISION in TP</vt:lpstr>
      <vt:lpstr>Issues for DISCUSSION in TP</vt:lpstr>
      <vt:lpstr>Issues for INFORMATION in TP</vt:lpstr>
      <vt:lpstr>Highlights</vt:lpstr>
      <vt:lpstr>Highlights</vt:lpstr>
      <vt:lpstr>Highlights</vt:lpstr>
      <vt:lpstr>Highlights</vt:lpstr>
      <vt:lpstr>Highlights</vt:lpstr>
      <vt:lpstr>Highlights</vt:lpstr>
      <vt:lpstr>Open Issues</vt:lpstr>
      <vt:lpstr>Open Action Items</vt:lpstr>
      <vt:lpstr>Next Steps –Semantics</vt:lpstr>
      <vt:lpstr>Next Steps – Abstraction</vt:lpstr>
      <vt:lpstr>Next Meetings / Calls</vt:lpstr>
      <vt:lpstr>幻灯片 16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</cp:lastModifiedBy>
  <cp:revision>812</cp:revision>
  <dcterms:created xsi:type="dcterms:W3CDTF">2012-09-11T22:52:11Z</dcterms:created>
  <dcterms:modified xsi:type="dcterms:W3CDTF">2015-03-26T16:27:18Z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(3)CasXC2VI3sLWyz74HsN+EgCqAn+F4DV/j+nrgT4EjW3zkKN+0C/0pL61IUu8+2Xwk3eSp2RI
IvArGJVSHl/FXYBCAYBB4aneszCXAxHWdRJjQxtoaFIJQLANxLlIFPL58r37c2DzDOZgriS9
C+17H8RgYYIH1IFhg/DReTCMw3fx1vlp0dmiW2Pe/9ydFEKrMotV07px2mF3O1YF7HMBEDTp
1YecBrGs3D1cFoHB2m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rQ/307u0W0Onfc7hKQiwMWnFArMNbbenYx4QorDCXij/lRrqo0CuDh
IuE0jhsCG77lVBoakhuDe6Y8YpD/mGQR6aKtYiPuj6k+7PmaWLiEX/iw2IQrs6JO0EULtGWV
WnHLHm4tFla7muVFr94CG62b7868CYxTJ48CIKquQpO0omYjY/AKl12+Y+XIusURLuerLFlo
cfGJ8uchDm+32PFAUwDq9h2f3HDpcB1y/T1J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5B1wHmzwiluIhYH4HdWFzy2EKwj1827Kqa6N
6GMpPwp+bfBQJc0gCQGoPAPt6hJVX/tCkLNQmXl/XTMcLHb9sVVjDDCnk9FBQNXaK0DEvd51
</vt:lpwstr>
  </property>
  <property fmtid="{D5CDD505-2E9C-101B-9397-08002B2CF9AE}" pid="15" name="_new_ms_pID_725432_00">
    <vt:lpwstr>_new_ms_pID_725432</vt:lpwstr>
  </property>
  <property fmtid="{D5CDD505-2E9C-101B-9397-08002B2CF9AE}" pid="16" name="sflag">
    <vt:lpwstr>1427387110</vt:lpwstr>
  </property>
</Properties>
</file>