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4284" r:id="rId2"/>
  </p:sldMasterIdLst>
  <p:notesMasterIdLst>
    <p:notesMasterId r:id="rId55"/>
  </p:notesMasterIdLst>
  <p:handoutMasterIdLst>
    <p:handoutMasterId r:id="rId56"/>
  </p:handoutMasterIdLst>
  <p:sldIdLst>
    <p:sldId id="505" r:id="rId3"/>
    <p:sldId id="636" r:id="rId4"/>
    <p:sldId id="648" r:id="rId5"/>
    <p:sldId id="508" r:id="rId6"/>
    <p:sldId id="526" r:id="rId7"/>
    <p:sldId id="527" r:id="rId8"/>
    <p:sldId id="528" r:id="rId9"/>
    <p:sldId id="524" r:id="rId10"/>
    <p:sldId id="525" r:id="rId11"/>
    <p:sldId id="529" r:id="rId12"/>
    <p:sldId id="531" r:id="rId13"/>
    <p:sldId id="534" r:id="rId14"/>
    <p:sldId id="533" r:id="rId15"/>
    <p:sldId id="535" r:id="rId16"/>
    <p:sldId id="536" r:id="rId17"/>
    <p:sldId id="537" r:id="rId18"/>
    <p:sldId id="538" r:id="rId19"/>
    <p:sldId id="545" r:id="rId20"/>
    <p:sldId id="544" r:id="rId21"/>
    <p:sldId id="543" r:id="rId22"/>
    <p:sldId id="541" r:id="rId23"/>
    <p:sldId id="546" r:id="rId24"/>
    <p:sldId id="547" r:id="rId25"/>
    <p:sldId id="548" r:id="rId26"/>
    <p:sldId id="549" r:id="rId27"/>
    <p:sldId id="550" r:id="rId28"/>
    <p:sldId id="633" r:id="rId29"/>
    <p:sldId id="552" r:id="rId30"/>
    <p:sldId id="556" r:id="rId31"/>
    <p:sldId id="564" r:id="rId32"/>
    <p:sldId id="571" r:id="rId33"/>
    <p:sldId id="645" r:id="rId34"/>
    <p:sldId id="647" r:id="rId35"/>
    <p:sldId id="646" r:id="rId36"/>
    <p:sldId id="638" r:id="rId37"/>
    <p:sldId id="639" r:id="rId38"/>
    <p:sldId id="631" r:id="rId39"/>
    <p:sldId id="640" r:id="rId40"/>
    <p:sldId id="591" r:id="rId41"/>
    <p:sldId id="641" r:id="rId42"/>
    <p:sldId id="590" r:id="rId43"/>
    <p:sldId id="592" r:id="rId44"/>
    <p:sldId id="597" r:id="rId45"/>
    <p:sldId id="642" r:id="rId46"/>
    <p:sldId id="643" r:id="rId47"/>
    <p:sldId id="598" r:id="rId48"/>
    <p:sldId id="644" r:id="rId49"/>
    <p:sldId id="649" r:id="rId50"/>
    <p:sldId id="632" r:id="rId51"/>
    <p:sldId id="635" r:id="rId52"/>
    <p:sldId id="593" r:id="rId53"/>
    <p:sldId id="467" r:id="rId54"/>
  </p:sldIdLst>
  <p:sldSz cx="9144000" cy="6858000" type="screen4x3"/>
  <p:notesSz cx="6864350" cy="9994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  <a:srgbClr val="C00000"/>
    <a:srgbClr val="B42025"/>
    <a:srgbClr val="65CCFF"/>
    <a:srgbClr val="545054"/>
    <a:srgbClr val="A7A9AC"/>
    <a:srgbClr val="34B233"/>
    <a:srgbClr val="376092"/>
    <a:srgbClr val="A880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83086" autoAdjust="0"/>
  </p:normalViewPr>
  <p:slideViewPr>
    <p:cSldViewPr>
      <p:cViewPr>
        <p:scale>
          <a:sx n="90" d="100"/>
          <a:sy n="90" d="100"/>
        </p:scale>
        <p:origin x="-15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86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48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060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060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E7D57D-1914-4ECE-A035-D84E97ADAE3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0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060" y="1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 eaLnBrk="1" hangingPunct="1">
              <a:defRPr sz="1200"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4275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1" tIns="46086" rIns="92171" bIns="460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29" y="4747073"/>
            <a:ext cx="5492094" cy="4497473"/>
          </a:xfrm>
          <a:prstGeom prst="rect">
            <a:avLst/>
          </a:prstGeom>
        </p:spPr>
        <p:txBody>
          <a:bodyPr vert="horz" lIns="92171" tIns="46086" rIns="92171" bIns="460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060" y="9494147"/>
            <a:ext cx="2974756" cy="49920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D6690B6-656F-4116-8EF4-284C2D54E01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7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9740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F17833-FF17-4930-ACA3-4A68716B52A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1EE600-EC0B-43F1-987A-F50AA7F41A79}" type="slidenum">
              <a:rPr lang="en-US" altLang="en-US" sz="1200"/>
              <a:pPr algn="r" eaLnBrk="1" hangingPunct="1"/>
              <a:t>‹N°›</a:t>
            </a:fld>
            <a:endParaRPr lang="en-US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thing 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2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D0653A-EEC6-4AC3-804F-966A1EAD75BC}" type="slidenum">
              <a:rPr lang="en-US" altLang="en-US" sz="1200"/>
              <a:pPr algn="r" eaLnBrk="1" hangingPunct="1"/>
              <a:t>‹N°›</a:t>
            </a:fld>
            <a:endParaRPr lang="en-US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D675BE-8A1C-4BE9-843C-B60549222B25}" type="slidenum">
              <a:rPr lang="en-US" altLang="en-US" sz="1200"/>
              <a:pPr algn="r" eaLnBrk="1" hangingPunct="1"/>
              <a:t>‹N°›</a:t>
            </a:fld>
            <a:endParaRPr lang="en-US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D39DF4-F39E-4823-83A3-7D9B4AE45672}" type="slidenum">
              <a:rPr lang="en-US" altLang="en-US" sz="1200"/>
              <a:pPr algn="r" eaLnBrk="1" hangingPunct="1"/>
              <a:t>‹N°›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31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Grad_Title, Subtitle">
    <p:bg>
      <p:bgPr>
        <a:gradFill>
          <a:gsLst>
            <a:gs pos="0">
              <a:srgbClr val="003B66"/>
            </a:gs>
            <a:gs pos="100000">
              <a:srgbClr val="008D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605812"/>
            <a:ext cx="8574733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  <a:latin typeface="Qualcomm Office Regular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350865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9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20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F8ABEA-B2B2-4477-895F-CA0E215C17F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7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A6EF3A-8FDF-4BA0-BA73-2CA56B3CA40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1EE600-EC0B-43F1-987A-F50AA7F41A79}" type="slidenum">
              <a:rPr lang="en-US" altLang="en-US" sz="1200"/>
              <a:pPr algn="r" eaLnBrk="1" hangingPunct="1"/>
              <a:t>‹N°›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04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90" r:id="rId5"/>
    <p:sldLayoutId id="21474842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9" r:id="rId4"/>
    <p:sldLayoutId id="2147484291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damour@sierrawireles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hyperlink" Target="http://www.onem2m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" Type="http://schemas.openxmlformats.org/officeDocument/2006/relationships/image" Target="../media/image39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microsoft.com/office/2007/relationships/hdphoto" Target="../media/hdphoto12.wdp"/><Relationship Id="rId5" Type="http://schemas.openxmlformats.org/officeDocument/2006/relationships/image" Target="../media/image22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35.png"/><Relationship Id="rId4" Type="http://schemas.microsoft.com/office/2007/relationships/hdphoto" Target="../media/hdphoto3.wdp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" Type="http://schemas.openxmlformats.org/officeDocument/2006/relationships/image" Target="../media/image39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microsoft.com/office/2007/relationships/hdphoto" Target="../media/hdphoto12.wdp"/><Relationship Id="rId5" Type="http://schemas.openxmlformats.org/officeDocument/2006/relationships/image" Target="../media/image22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35.png"/><Relationship Id="rId4" Type="http://schemas.microsoft.com/office/2007/relationships/hdphoto" Target="../media/hdphoto3.wdp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jpeg"/><Relationship Id="rId1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12" Type="http://schemas.microsoft.com/office/2007/relationships/hdphoto" Target="../media/hdphoto12.wdp"/><Relationship Id="rId17" Type="http://schemas.microsoft.com/office/2007/relationships/hdphoto" Target="../media/hdphoto13.wdp"/><Relationship Id="rId2" Type="http://schemas.openxmlformats.org/officeDocument/2006/relationships/image" Target="../media/image3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microsoft.com/office/2007/relationships/hdphoto" Target="../media/hdphoto3.wdp"/><Relationship Id="rId15" Type="http://schemas.openxmlformats.org/officeDocument/2006/relationships/image" Target="../media/image44.png"/><Relationship Id="rId10" Type="http://schemas.openxmlformats.org/officeDocument/2006/relationships/image" Target="../media/image34.png"/><Relationship Id="rId19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microsoft.com/office/2007/relationships/hdphoto" Target="../media/hdphoto11.wdp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jpeg"/><Relationship Id="rId1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12" Type="http://schemas.microsoft.com/office/2007/relationships/hdphoto" Target="../media/hdphoto12.wdp"/><Relationship Id="rId17" Type="http://schemas.microsoft.com/office/2007/relationships/hdphoto" Target="../media/hdphoto13.wdp"/><Relationship Id="rId2" Type="http://schemas.openxmlformats.org/officeDocument/2006/relationships/image" Target="../media/image3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microsoft.com/office/2007/relationships/hdphoto" Target="../media/hdphoto3.wdp"/><Relationship Id="rId15" Type="http://schemas.openxmlformats.org/officeDocument/2006/relationships/image" Target="../media/image44.png"/><Relationship Id="rId10" Type="http://schemas.openxmlformats.org/officeDocument/2006/relationships/image" Target="../media/image34.png"/><Relationship Id="rId19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microsoft.com/office/2007/relationships/hdphoto" Target="../media/hdphoto11.wdp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.uci.edu/~fielding/pubs/dissertation/top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23" Type="http://schemas.openxmlformats.org/officeDocument/2006/relationships/image" Target="../media/image29.jpe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talk.com/webcast/11949/1333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23" Type="http://schemas.openxmlformats.org/officeDocument/2006/relationships/image" Target="../media/image29.jpe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TechQuestions@list.onem2m.org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ftp.onem2m.org/Meetings" TargetMode="External"/><Relationship Id="rId3" Type="http://schemas.openxmlformats.org/officeDocument/2006/relationships/hyperlink" Target="http://www.youtube.com/c/onem2morg" TargetMode="External"/><Relationship Id="rId7" Type="http://schemas.openxmlformats.org/officeDocument/2006/relationships/hyperlink" Target="http://ftp.onem2m.org/Work%20Programme/" TargetMode="External"/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em2m.org/news-events/events" TargetMode="External"/><Relationship Id="rId5" Type="http://schemas.openxmlformats.org/officeDocument/2006/relationships/hyperlink" Target="http://www.onem2m.org/technical/published-documents" TargetMode="External"/><Relationship Id="rId4" Type="http://schemas.openxmlformats.org/officeDocument/2006/relationships/hyperlink" Target="http://www.onem2m.org/technical/webinar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23" Type="http://schemas.openxmlformats.org/officeDocument/2006/relationships/image" Target="../media/image29.jpe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23" Type="http://schemas.openxmlformats.org/officeDocument/2006/relationships/image" Target="../media/image29.jpe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5257800"/>
            <a:ext cx="8229600" cy="1143000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581400"/>
            <a:ext cx="89916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545054"/>
                </a:solidFill>
              </a:rPr>
              <a:t>Presentation for OIC</a:t>
            </a:r>
            <a:br>
              <a:rPr lang="en-US" altLang="en-US" sz="5400" b="1" dirty="0" smtClean="0">
                <a:solidFill>
                  <a:srgbClr val="545054"/>
                </a:solidFill>
              </a:rPr>
            </a:br>
            <a:r>
              <a:rPr lang="en-US" altLang="en-US" sz="5400" b="1" dirty="0" smtClean="0">
                <a:solidFill>
                  <a:srgbClr val="545054"/>
                </a:solidFill>
              </a:rPr>
              <a:t>July </a:t>
            </a:r>
            <a:r>
              <a:rPr lang="en-US" altLang="en-US" sz="5400" b="1" dirty="0" smtClean="0">
                <a:solidFill>
                  <a:srgbClr val="545054"/>
                </a:solidFill>
              </a:rPr>
              <a:t>20th </a:t>
            </a:r>
            <a:r>
              <a:rPr lang="en-US" altLang="en-US" sz="5400" b="1" dirty="0" smtClean="0">
                <a:solidFill>
                  <a:srgbClr val="545054"/>
                </a:solidFill>
              </a:rPr>
              <a:t>2015</a:t>
            </a:r>
            <a:endParaRPr lang="en-US" altLang="en-US" b="1" dirty="0" smtClean="0">
              <a:solidFill>
                <a:srgbClr val="545054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4800" y="5305425"/>
            <a:ext cx="85725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prstClr val="black"/>
                </a:solidFill>
              </a:rPr>
              <a:t>Nicolas Damour</a:t>
            </a:r>
            <a:endParaRPr lang="en-US" alt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altLang="en-US" sz="1400" dirty="0" smtClean="0">
                <a:solidFill>
                  <a:prstClr val="black"/>
                </a:solidFill>
              </a:rPr>
              <a:t>Senior Manager, Business and Innovation at SIERRA WIRELESS</a:t>
            </a:r>
          </a:p>
          <a:p>
            <a:pPr algn="ctr"/>
            <a:r>
              <a:rPr lang="en-US" altLang="en-US" sz="1400" dirty="0" smtClean="0">
                <a:solidFill>
                  <a:prstClr val="black"/>
                </a:solidFill>
              </a:rPr>
              <a:t>Chairman of the Architecture Working Group (WG2 – ARC) at ONEM2M</a:t>
            </a:r>
            <a:endParaRPr lang="en-GB" altLang="en-US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1400" dirty="0" smtClean="0">
                <a:solidFill>
                  <a:prstClr val="black"/>
                </a:solidFill>
                <a:hlinkClick r:id="rId3"/>
              </a:rPr>
              <a:t>ndamour@sierrawireless.com</a:t>
            </a:r>
            <a:r>
              <a:rPr lang="en-US" altLang="en-US" sz="1400" dirty="0" smtClean="0">
                <a:solidFill>
                  <a:prstClr val="black"/>
                </a:solidFill>
              </a:rPr>
              <a:t> , </a:t>
            </a:r>
            <a:r>
              <a:rPr lang="en-US" altLang="en-US" sz="1400" dirty="0" smtClean="0">
                <a:solidFill>
                  <a:prstClr val="black"/>
                </a:solidFill>
                <a:hlinkClick r:id="rId4"/>
              </a:rPr>
              <a:t>www.oneM2M.org</a:t>
            </a:r>
            <a:r>
              <a:rPr lang="en-US" altLang="en-US" sz="1400" dirty="0" smtClean="0">
                <a:solidFill>
                  <a:prstClr val="black"/>
                </a:solidFill>
              </a:rPr>
              <a:t>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8115300" y="609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69" y="29039"/>
            <a:ext cx="5986462" cy="40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 flipH="1">
              <a:off x="3573999" y="1905427"/>
              <a:ext cx="5814" cy="116167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 flipH="1">
              <a:off x="2775760" y="1905427"/>
              <a:ext cx="3679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13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8458200" y="1898545"/>
              <a:ext cx="2840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08728" y="3067102"/>
            <a:ext cx="7222647" cy="518125"/>
            <a:chOff x="1608728" y="3067102"/>
            <a:chExt cx="7222647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608728" y="3079784"/>
              <a:ext cx="3514529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 bwMode="auto">
          <a:xfrm>
            <a:off x="1608728" y="4319278"/>
            <a:ext cx="7222648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white"/>
                </a:solidFill>
                <a:latin typeface="+mn-lt"/>
                <a:cs typeface="+mn-cs"/>
              </a:rPr>
              <a:t>Communication Network(s)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j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1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74000"/>
            <a:chOff x="1608728" y="1393102"/>
            <a:chExt cx="7222648" cy="167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86528" cy="3962400"/>
            <a:chOff x="0" y="914400"/>
            <a:chExt cx="9186528" cy="3962400"/>
          </a:xfrm>
        </p:grpSpPr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9" name="Straight Connector 120"/>
            <p:cNvCxnSpPr/>
            <p:nvPr/>
          </p:nvCxnSpPr>
          <p:spPr>
            <a:xfrm rot="5400000" flipH="1">
              <a:off x="5953237" y="2583192"/>
              <a:ext cx="164355" cy="2417664"/>
            </a:xfrm>
            <a:prstGeom prst="bentConnector3">
              <a:avLst>
                <a:gd name="adj1" fmla="val -414281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" descr="image0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1967978"/>
              <a:ext cx="1113559" cy="69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08" y="2067120"/>
              <a:ext cx="1052841" cy="51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Image 1" descr="image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02" y="1967977"/>
              <a:ext cx="833298" cy="6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190875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H="1">
              <a:off x="4414681" y="30382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2195116" y="2733464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3072652" y="2719976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37924" flipV="1">
              <a:off x="4096317" y="2710832"/>
              <a:ext cx="277430" cy="43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e 28"/>
            <p:cNvGrpSpPr>
              <a:grpSpLocks/>
            </p:cNvGrpSpPr>
            <p:nvPr/>
          </p:nvGrpSpPr>
          <p:grpSpPr bwMode="auto">
            <a:xfrm>
              <a:off x="7735553" y="1615003"/>
              <a:ext cx="1450975" cy="936625"/>
              <a:chOff x="4320000" y="2736000"/>
              <a:chExt cx="1449950" cy="937247"/>
            </a:xfrm>
          </p:grpSpPr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0000" y="2988000"/>
                <a:ext cx="704482" cy="685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126"/>
              <p:cNvGrpSpPr>
                <a:grpSpLocks/>
              </p:cNvGrpSpPr>
              <p:nvPr/>
            </p:nvGrpSpPr>
            <p:grpSpPr bwMode="auto">
              <a:xfrm>
                <a:off x="4392000" y="2736000"/>
                <a:ext cx="1377950" cy="915967"/>
                <a:chOff x="7636882" y="3920122"/>
                <a:chExt cx="1377950" cy="915967"/>
              </a:xfrm>
            </p:grpSpPr>
            <p:pic>
              <p:nvPicPr>
                <p:cNvPr id="60" name="Picture 2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085827" y="3920122"/>
                  <a:ext cx="480060" cy="649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36268" y="4574606"/>
                  <a:ext cx="1378564" cy="2621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pPr algn="ctr" eaLnBrk="1" hangingPunct="1">
                    <a:defRPr/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+mn-lt"/>
                      <a:ea typeface="ＭＳ Ｐゴシック" pitchFamily="-65" charset="-128"/>
                    </a:rPr>
                    <a:t>Doctor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74000"/>
            <a:chOff x="1608728" y="1393102"/>
            <a:chExt cx="7222648" cy="167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6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14400"/>
            <a:ext cx="9187468" cy="396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8728" y="4319278"/>
            <a:ext cx="7078072" cy="505443"/>
            <a:chOff x="1608728" y="4319278"/>
            <a:chExt cx="7078072" cy="5054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8728" y="4319278"/>
              <a:ext cx="2836300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763392" y="4319278"/>
              <a:ext cx="392340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8728" y="1905000"/>
            <a:ext cx="7222648" cy="1667545"/>
            <a:chOff x="1608728" y="1393102"/>
            <a:chExt cx="7222648" cy="1667545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  <a:endCxn id="43" idx="2"/>
            </p:cNvCxnSpPr>
            <p:nvPr/>
          </p:nvCxnSpPr>
          <p:spPr>
            <a:xfrm flipH="1">
              <a:off x="7242579" y="1917405"/>
              <a:ext cx="2993" cy="114324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398985" y="1898545"/>
              <a:ext cx="1062055" cy="101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08728" y="4319278"/>
            <a:ext cx="7078072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8728" y="1905000"/>
            <a:ext cx="7222648" cy="1524000"/>
            <a:chOff x="1608728" y="1393102"/>
            <a:chExt cx="7222648" cy="15240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>
              <a:off x="7245572" y="1917405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>
              <a:off x="2779439" y="1905427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7512823" y="1898545"/>
              <a:ext cx="948217" cy="9093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3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2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08727" y="4319278"/>
            <a:ext cx="7222647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8728" y="1905000"/>
            <a:ext cx="7222648" cy="1600200"/>
            <a:chOff x="1608728" y="1393102"/>
            <a:chExt cx="7222648" cy="1600200"/>
          </a:xfrm>
        </p:grpSpPr>
        <p:sp>
          <p:nvSpPr>
            <p:cNvPr id="26" name="TextBox 25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>
              <a:off x="7245572" y="1917405"/>
              <a:ext cx="0" cy="10758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2"/>
            </p:cNvCxnSpPr>
            <p:nvPr/>
          </p:nvCxnSpPr>
          <p:spPr>
            <a:xfrm>
              <a:off x="3579813" y="1905427"/>
              <a:ext cx="1587" cy="64977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</p:cNvCxnSpPr>
            <p:nvPr/>
          </p:nvCxnSpPr>
          <p:spPr>
            <a:xfrm>
              <a:off x="1979064" y="1905427"/>
              <a:ext cx="2136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</p:cNvCxnSpPr>
            <p:nvPr/>
          </p:nvCxnSpPr>
          <p:spPr>
            <a:xfrm flipH="1">
              <a:off x="8458200" y="1898545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08728" y="3067102"/>
            <a:ext cx="7222647" cy="518125"/>
            <a:chOff x="1608728" y="3067102"/>
            <a:chExt cx="7222647" cy="518125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1608728" y="3079784"/>
              <a:ext cx="3514529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2785951" y="2412686"/>
            <a:ext cx="1587" cy="68051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757745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9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9260"/>
            <a:ext cx="8969376" cy="39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necteur droit 110"/>
          <p:cNvCxnSpPr/>
          <p:nvPr/>
        </p:nvCxnSpPr>
        <p:spPr>
          <a:xfrm flipH="1" flipV="1">
            <a:off x="4572000" y="2014538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435100" y="2014538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316163" y="2014538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4454525" y="201453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4572000" y="2014538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2014538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572000" y="2014538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298" name="Groupe 18"/>
          <p:cNvGrpSpPr>
            <a:grpSpLocks/>
          </p:cNvGrpSpPr>
          <p:nvPr/>
        </p:nvGrpSpPr>
        <p:grpSpPr bwMode="auto">
          <a:xfrm>
            <a:off x="3927475" y="3475038"/>
            <a:ext cx="1055688" cy="433387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4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99" name="Groupe 19"/>
          <p:cNvGrpSpPr>
            <a:grpSpLocks/>
          </p:cNvGrpSpPr>
          <p:nvPr/>
        </p:nvGrpSpPr>
        <p:grpSpPr bwMode="auto">
          <a:xfrm>
            <a:off x="7034213" y="3740150"/>
            <a:ext cx="684212" cy="4318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4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0" name="Groupe 20"/>
          <p:cNvGrpSpPr>
            <a:grpSpLocks/>
          </p:cNvGrpSpPr>
          <p:nvPr/>
        </p:nvGrpSpPr>
        <p:grpSpPr bwMode="auto">
          <a:xfrm>
            <a:off x="6524625" y="3746500"/>
            <a:ext cx="431800" cy="4318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1" name="Groupe 65"/>
          <p:cNvGrpSpPr>
            <a:grpSpLocks/>
          </p:cNvGrpSpPr>
          <p:nvPr/>
        </p:nvGrpSpPr>
        <p:grpSpPr bwMode="auto">
          <a:xfrm>
            <a:off x="1976438" y="3654425"/>
            <a:ext cx="679450" cy="4318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2" name="Groupe 66"/>
          <p:cNvGrpSpPr>
            <a:grpSpLocks/>
          </p:cNvGrpSpPr>
          <p:nvPr/>
        </p:nvGrpSpPr>
        <p:grpSpPr bwMode="auto">
          <a:xfrm>
            <a:off x="971550" y="3656013"/>
            <a:ext cx="792163" cy="4318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4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3" name="Groupe 5"/>
          <p:cNvGrpSpPr>
            <a:grpSpLocks/>
          </p:cNvGrpSpPr>
          <p:nvPr/>
        </p:nvGrpSpPr>
        <p:grpSpPr bwMode="auto">
          <a:xfrm>
            <a:off x="7813675" y="3965575"/>
            <a:ext cx="720725" cy="4318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4" name="Groupe 4"/>
          <p:cNvGrpSpPr>
            <a:grpSpLocks/>
          </p:cNvGrpSpPr>
          <p:nvPr/>
        </p:nvGrpSpPr>
        <p:grpSpPr bwMode="auto">
          <a:xfrm>
            <a:off x="7813675" y="3497263"/>
            <a:ext cx="720725" cy="433387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4" name="Connecteur droit 53"/>
          <p:cNvCxnSpPr/>
          <p:nvPr/>
        </p:nvCxnSpPr>
        <p:spPr>
          <a:xfrm flipH="1" flipV="1">
            <a:off x="4572000" y="2016125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14"/>
          <p:cNvSpPr/>
          <p:nvPr/>
        </p:nvSpPr>
        <p:spPr>
          <a:xfrm>
            <a:off x="2789238" y="1798638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 200 member organizations in oneM2M</a:t>
            </a:r>
          </a:p>
        </p:txBody>
      </p:sp>
      <p:grpSp>
        <p:nvGrpSpPr>
          <p:cNvPr id="12307" name="Groupe 2"/>
          <p:cNvGrpSpPr>
            <a:grpSpLocks/>
          </p:cNvGrpSpPr>
          <p:nvPr/>
        </p:nvGrpSpPr>
        <p:grpSpPr bwMode="auto">
          <a:xfrm>
            <a:off x="5915025" y="4213225"/>
            <a:ext cx="752475" cy="433388"/>
            <a:chOff x="479713" y="5004453"/>
            <a:chExt cx="752400" cy="433387"/>
          </a:xfrm>
        </p:grpSpPr>
        <p:sp>
          <p:nvSpPr>
            <p:cNvPr id="52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2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0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b="1" dirty="0" smtClean="0"/>
              <a:t>The oneM2M Partnership </a:t>
            </a:r>
            <a:r>
              <a:rPr lang="fr-FR" altLang="fr-FR" b="1" dirty="0" smtClean="0"/>
              <a:t>Project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38600" y="5832475"/>
            <a:ext cx="2347200" cy="576000"/>
            <a:chOff x="76200" y="5832475"/>
            <a:chExt cx="2347200" cy="576000"/>
          </a:xfrm>
        </p:grpSpPr>
        <p:sp>
          <p:nvSpPr>
            <p:cNvPr id="51" name="Rounded Rectangle 14"/>
            <p:cNvSpPr/>
            <p:nvPr/>
          </p:nvSpPr>
          <p:spPr bwMode="auto">
            <a:xfrm>
              <a:off x="76200" y="5832475"/>
              <a:ext cx="23472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99" y="5886475"/>
              <a:ext cx="2239201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4444200" y="5832475"/>
            <a:ext cx="1623600" cy="576000"/>
            <a:chOff x="5103225" y="5832475"/>
            <a:chExt cx="1623600" cy="576000"/>
          </a:xfrm>
        </p:grpSpPr>
        <p:sp>
          <p:nvSpPr>
            <p:cNvPr id="46" name="Rounded Rectangle 14"/>
            <p:cNvSpPr/>
            <p:nvPr/>
          </p:nvSpPr>
          <p:spPr bwMode="auto">
            <a:xfrm>
              <a:off x="5103225" y="5832475"/>
              <a:ext cx="16236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585" y="5886475"/>
              <a:ext cx="151563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7176600" y="5832475"/>
            <a:ext cx="1116000" cy="576000"/>
            <a:chOff x="7507286" y="5832475"/>
            <a:chExt cx="1116000" cy="576000"/>
          </a:xfrm>
        </p:grpSpPr>
        <p:sp>
          <p:nvSpPr>
            <p:cNvPr id="56" name="Rounded Rectangle 14"/>
            <p:cNvSpPr/>
            <p:nvPr/>
          </p:nvSpPr>
          <p:spPr bwMode="auto">
            <a:xfrm>
              <a:off x="7507286" y="5832475"/>
              <a:ext cx="11160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469" y="5886475"/>
              <a:ext cx="100763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6204600" y="5832475"/>
            <a:ext cx="835200" cy="576000"/>
            <a:chOff x="6453561" y="5832475"/>
            <a:chExt cx="835200" cy="576000"/>
          </a:xfrm>
        </p:grpSpPr>
        <p:sp>
          <p:nvSpPr>
            <p:cNvPr id="71" name="Rounded Rectangle 14"/>
            <p:cNvSpPr/>
            <p:nvPr/>
          </p:nvSpPr>
          <p:spPr bwMode="auto">
            <a:xfrm>
              <a:off x="6453561" y="5832475"/>
              <a:ext cx="8352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161" y="5886475"/>
              <a:ext cx="72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8429400" y="5832475"/>
            <a:ext cx="576000" cy="576000"/>
            <a:chOff x="8763000" y="5832475"/>
            <a:chExt cx="576000" cy="576000"/>
          </a:xfrm>
        </p:grpSpPr>
        <p:sp>
          <p:nvSpPr>
            <p:cNvPr id="48" name="Rounded Rectangle 14"/>
            <p:cNvSpPr/>
            <p:nvPr/>
          </p:nvSpPr>
          <p:spPr bwMode="auto">
            <a:xfrm>
              <a:off x="8763000" y="5832475"/>
              <a:ext cx="5760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000" y="5886475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2622600" y="5832475"/>
            <a:ext cx="1684800" cy="576000"/>
            <a:chOff x="2781904" y="5832475"/>
            <a:chExt cx="1684800" cy="576000"/>
          </a:xfrm>
        </p:grpSpPr>
        <p:sp>
          <p:nvSpPr>
            <p:cNvPr id="33" name="Rounded Rectangle 14"/>
            <p:cNvSpPr/>
            <p:nvPr/>
          </p:nvSpPr>
          <p:spPr bwMode="auto">
            <a:xfrm>
              <a:off x="2781904" y="5832475"/>
              <a:ext cx="16848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871" y="5886475"/>
              <a:ext cx="1576865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7254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686628"/>
            <a:chOff x="718263" y="1892372"/>
            <a:chExt cx="8113113" cy="168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 flipH="1">
              <a:off x="7242579" y="2429303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242579" y="2410443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5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8780549" cy="3962400"/>
            <a:chOff x="0" y="914400"/>
            <a:chExt cx="8780549" cy="39624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0040" y="1867715"/>
              <a:ext cx="845279" cy="78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5927725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66129" y="269438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0" name="Straight Connector 119"/>
            <p:cNvCxnSpPr>
              <a:stCxn id="48" idx="2"/>
              <a:endCxn id="63" idx="0"/>
            </p:cNvCxnSpPr>
            <p:nvPr/>
          </p:nvCxnSpPr>
          <p:spPr>
            <a:xfrm rot="16200000" flipH="1">
              <a:off x="3338115" y="2885886"/>
              <a:ext cx="1057017" cy="587887"/>
            </a:xfrm>
            <a:prstGeom prst="bentConnector3">
              <a:avLst>
                <a:gd name="adj1" fmla="val 184565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51" idx="2"/>
            </p:cNvCxnSpPr>
            <p:nvPr/>
          </p:nvCxnSpPr>
          <p:spPr>
            <a:xfrm rot="5400000" flipH="1">
              <a:off x="2606736" y="2154509"/>
              <a:ext cx="954175" cy="2153487"/>
            </a:xfrm>
            <a:prstGeom prst="bentConnector3">
              <a:avLst>
                <a:gd name="adj1" fmla="val -9527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42" idx="2"/>
            </p:cNvCxnSpPr>
            <p:nvPr/>
          </p:nvCxnSpPr>
          <p:spPr>
            <a:xfrm rot="5400000">
              <a:off x="5999999" y="2647496"/>
              <a:ext cx="3784" cy="2492675"/>
            </a:xfrm>
            <a:prstGeom prst="bentConnector3">
              <a:avLst>
                <a:gd name="adj1" fmla="val 1596651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19"/>
            <p:cNvCxnSpPr>
              <a:stCxn id="49" idx="2"/>
              <a:endCxn id="63" idx="0"/>
            </p:cNvCxnSpPr>
            <p:nvPr/>
          </p:nvCxnSpPr>
          <p:spPr>
            <a:xfrm rot="16200000" flipH="1">
              <a:off x="2970368" y="2518139"/>
              <a:ext cx="997683" cy="1382716"/>
            </a:xfrm>
            <a:prstGeom prst="bentConnector3">
              <a:avLst>
                <a:gd name="adj1" fmla="val 189594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17" y="21926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9600" y="3276600"/>
              <a:ext cx="671906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" descr="http://www.funkprodukte.de/wp-content/uploads/funk-thermostat-max-heizkoerperthermostat+-335x365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58" b="95616" l="9851" r="89851">
                          <a14:foregroundMark x1="51045" y1="93425" x2="51045" y2="93425"/>
                          <a14:foregroundMark x1="49254" y1="95890" x2="49254" y2="95890"/>
                          <a14:foregroundMark x1="19403" y1="13973" x2="19403" y2="13973"/>
                          <a14:foregroundMark x1="33134" y1="4658" x2="33134" y2="4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44758"/>
              <a:ext cx="779398" cy="8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96441" y="1948656"/>
              <a:ext cx="56282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09" y="1892825"/>
              <a:ext cx="530142" cy="861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17" y="23450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http://i.walmartimages.com/i/p/00/04/31/68/97/0004316897729_500X5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800" l="10000" r="90000">
                          <a14:foregroundMark x1="42000" y1="8000" x2="42000" y2="8000"/>
                          <a14:foregroundMark x1="52800" y1="93200" x2="52800" y2="93200"/>
                          <a14:foregroundMark x1="54000" y1="94800" x2="54000" y2="94800"/>
                          <a14:backgroundMark x1="32000" y1="31600" x2="32000" y2="3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17" y="2497497"/>
              <a:ext cx="836167" cy="8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1486226" y="2969879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3164220">
              <a:off x="4158164" y="327424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 descr="C:\Users\Hiram.DUARTE\Desktop\SIZED\arc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01244" y="1369502"/>
              <a:ext cx="579305" cy="1148874"/>
            </a:xfrm>
            <a:prstGeom prst="rect">
              <a:avLst/>
            </a:prstGeom>
            <a:noFill/>
          </p:spPr>
        </p:pic>
        <p:grpSp>
          <p:nvGrpSpPr>
            <p:cNvPr id="66" name="Group 65"/>
            <p:cNvGrpSpPr/>
            <p:nvPr/>
          </p:nvGrpSpPr>
          <p:grpSpPr>
            <a:xfrm>
              <a:off x="6700579" y="1529504"/>
              <a:ext cx="1099161" cy="1118360"/>
              <a:chOff x="5946695" y="4425114"/>
              <a:chExt cx="1248466" cy="126524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8939" l="806" r="97581">
                            <a14:foregroundMark x1="19355" y1="18037" x2="19355" y2="18037"/>
                            <a14:foregroundMark x1="4839" y1="14589" x2="4839" y2="14589"/>
                            <a14:foregroundMark x1="5914" y1="4775" x2="5914" y2="4775"/>
                            <a14:foregroundMark x1="11022" y1="3448" x2="11022" y2="3448"/>
                            <a14:foregroundMark x1="3495" y1="2387" x2="3495" y2="2387"/>
                            <a14:foregroundMark x1="4301" y1="7427" x2="4301" y2="7427"/>
                            <a14:foregroundMark x1="5108" y1="11406" x2="5108" y2="11406"/>
                            <a14:foregroundMark x1="3495" y1="17772" x2="3495" y2="17772"/>
                            <a14:foregroundMark x1="51075" y1="4509" x2="51075" y2="4509"/>
                            <a14:foregroundMark x1="52419" y1="4509" x2="52419" y2="4509"/>
                            <a14:foregroundMark x1="60215" y1="3448" x2="60215" y2="3448"/>
                            <a14:foregroundMark x1="95699" y1="2918" x2="95699" y2="2918"/>
                            <a14:foregroundMark x1="91398" y1="6897" x2="91667" y2="6897"/>
                            <a14:foregroundMark x1="93817" y1="6366" x2="93817" y2="6366"/>
                            <a14:foregroundMark x1="93280" y1="3714" x2="93280" y2="3714"/>
                            <a14:foregroundMark x1="83602" y1="4509" x2="83602" y2="4509"/>
                            <a14:foregroundMark x1="95430" y1="14058" x2="95430" y2="14058"/>
                            <a14:foregroundMark x1="95161" y1="22812" x2="95161" y2="22812"/>
                            <a14:foregroundMark x1="95161" y1="29443" x2="95161" y2="29443"/>
                            <a14:foregroundMark x1="94624" y1="69761" x2="94624" y2="69761"/>
                            <a14:foregroundMark x1="94624" y1="75332" x2="94624" y2="75332"/>
                            <a14:foregroundMark x1="94624" y1="77719" x2="94624" y2="77719"/>
                            <a14:foregroundMark x1="77419" y1="75066" x2="77419" y2="75066"/>
                            <a14:foregroundMark x1="79570" y1="77984" x2="79570" y2="77984"/>
                            <a14:foregroundMark x1="65591" y1="75066" x2="65591" y2="75066"/>
                            <a14:foregroundMark x1="67742" y1="77984" x2="67742" y2="77984"/>
                            <a14:foregroundMark x1="76344" y1="78780" x2="76344" y2="78780"/>
                            <a14:foregroundMark x1="56989" y1="75332" x2="56989" y2="75332"/>
                            <a14:foregroundMark x1="52151" y1="76658" x2="52151" y2="76658"/>
                            <a14:foregroundMark x1="38978" y1="77454" x2="38978" y2="77454"/>
                            <a14:foregroundMark x1="27151" y1="76658" x2="27151" y2="76658"/>
                            <a14:foregroundMark x1="21774" y1="76393" x2="21774" y2="76393"/>
                            <a14:foregroundMark x1="9140" y1="75597" x2="9140" y2="75597"/>
                            <a14:foregroundMark x1="5914" y1="76393" x2="5914" y2="76393"/>
                            <a14:foregroundMark x1="8333" y1="77984" x2="8333" y2="77984"/>
                            <a14:foregroundMark x1="4032" y1="77454" x2="4032" y2="77454"/>
                            <a14:foregroundMark x1="3226" y1="70822" x2="3226" y2="70822"/>
                            <a14:foregroundMark x1="3495" y1="53050" x2="3495" y2="53050"/>
                            <a14:foregroundMark x1="3226" y1="42706" x2="3226" y2="42706"/>
                            <a14:foregroundMark x1="45430" y1="83554" x2="45430" y2="83554"/>
                            <a14:foregroundMark x1="43011" y1="80371" x2="43011" y2="80371"/>
                            <a14:foregroundMark x1="40860" y1="80902" x2="40860" y2="80902"/>
                            <a14:foregroundMark x1="40860" y1="83289" x2="40860" y2="83289"/>
                            <a14:foregroundMark x1="40860" y1="87003" x2="40860" y2="87003"/>
                            <a14:foregroundMark x1="57527" y1="88329" x2="57527" y2="88329"/>
                            <a14:foregroundMark x1="57796" y1="84350" x2="57796" y2="84350"/>
                            <a14:foregroundMark x1="57258" y1="81167" x2="57258" y2="81167"/>
                            <a14:foregroundMark x1="57258" y1="79841" x2="57258" y2="79841"/>
                            <a14:foregroundMark x1="50806" y1="80106" x2="50806" y2="80106"/>
                            <a14:foregroundMark x1="46505" y1="80106" x2="46505" y2="80106"/>
                            <a14:foregroundMark x1="40323" y1="93369" x2="40323" y2="93369"/>
                            <a14:foregroundMark x1="24194" y1="96021" x2="24194" y2="96021"/>
                            <a14:foregroundMark x1="27151" y1="96552" x2="27151" y2="96552"/>
                            <a14:foregroundMark x1="32527" y1="96286" x2="32527" y2="96286"/>
                            <a14:foregroundMark x1="42204" y1="96286" x2="42204" y2="96286"/>
                            <a14:foregroundMark x1="47849" y1="96021" x2="47849" y2="96021"/>
                            <a14:foregroundMark x1="53495" y1="96021" x2="53495" y2="96021"/>
                            <a14:foregroundMark x1="58065" y1="96552" x2="58065" y2="96552"/>
                            <a14:foregroundMark x1="69355" y1="96817" x2="69355" y2="96817"/>
                            <a14:foregroundMark x1="72043" y1="95756" x2="72043" y2="95756"/>
                            <a14:foregroundMark x1="73925" y1="94960" x2="73925" y2="94960"/>
                            <a14:foregroundMark x1="73925" y1="92308" x2="73925" y2="92308"/>
                            <a14:foregroundMark x1="73118" y1="90451" x2="73118" y2="90451"/>
                            <a14:foregroundMark x1="70968" y1="89390" x2="70968" y2="89390"/>
                            <a14:foregroundMark x1="66129" y1="89390" x2="66129" y2="89390"/>
                            <a14:foregroundMark x1="60215" y1="88859" x2="60215" y2="88859"/>
                            <a14:foregroundMark x1="57258" y1="85676" x2="57258" y2="85676"/>
                            <a14:foregroundMark x1="40591" y1="79841" x2="40591" y2="79841"/>
                            <a14:foregroundMark x1="41935" y1="84085" x2="41935" y2="84085"/>
                            <a14:foregroundMark x1="40860" y1="85146" x2="40860" y2="85146"/>
                            <a14:foregroundMark x1="40323" y1="89390" x2="40323" y2="89390"/>
                            <a14:foregroundMark x1="38978" y1="89390" x2="38978" y2="89390"/>
                            <a14:foregroundMark x1="35484" y1="89125" x2="35484" y2="89125"/>
                            <a14:foregroundMark x1="34409" y1="89125" x2="34409" y2="89125"/>
                            <a14:foregroundMark x1="31989" y1="89125" x2="31989" y2="89125"/>
                            <a14:foregroundMark x1="30645" y1="89125" x2="30645" y2="89125"/>
                            <a14:foregroundMark x1="27957" y1="89125" x2="27957" y2="89125"/>
                            <a14:foregroundMark x1="26344" y1="89390" x2="26344" y2="89390"/>
                            <a14:foregroundMark x1="27957" y1="94960" x2="27957" y2="94960"/>
                            <a14:foregroundMark x1="29301" y1="96817" x2="29301" y2="96817"/>
                            <a14:foregroundMark x1="34140" y1="97347" x2="34140" y2="97347"/>
                            <a14:foregroundMark x1="36828" y1="97082" x2="36828" y2="97082"/>
                            <a14:foregroundMark x1="42473" y1="97347" x2="42473" y2="97347"/>
                            <a14:foregroundMark x1="45430" y1="97082" x2="45430" y2="97082"/>
                            <a14:foregroundMark x1="49462" y1="97082" x2="49462" y2="97082"/>
                            <a14:foregroundMark x1="51882" y1="97082" x2="51882" y2="97082"/>
                            <a14:foregroundMark x1="55645" y1="97082" x2="55645" y2="97082"/>
                            <a14:foregroundMark x1="59946" y1="97082" x2="59946" y2="97082"/>
                            <a14:foregroundMark x1="62634" y1="96817" x2="62634" y2="96817"/>
                            <a14:foregroundMark x1="66129" y1="97082" x2="66129" y2="97082"/>
                            <a14:foregroundMark x1="71774" y1="97613" x2="71774" y2="97613"/>
                            <a14:foregroundMark x1="67742" y1="94430" x2="67742" y2="94430"/>
                            <a14:foregroundMark x1="67473" y1="95756" x2="67473" y2="95756"/>
                            <a14:foregroundMark x1="63978" y1="95491" x2="63978" y2="95491"/>
                            <a14:foregroundMark x1="57258" y1="82759" x2="57258" y2="82759"/>
                            <a14:foregroundMark x1="54570" y1="80106" x2="54570" y2="80106"/>
                            <a14:foregroundMark x1="52688" y1="79576" x2="52688" y2="79576"/>
                            <a14:foregroundMark x1="48118" y1="80106" x2="48118" y2="80106"/>
                            <a14:foregroundMark x1="48656" y1="81432" x2="48656" y2="81432"/>
                            <a14:foregroundMark x1="51075" y1="81167" x2="51075" y2="81167"/>
                            <a14:foregroundMark x1="54032" y1="81963" x2="54032" y2="81963"/>
                            <a14:foregroundMark x1="51075" y1="82228" x2="51075" y2="82228"/>
                            <a14:foregroundMark x1="49194" y1="82759" x2="49194" y2="82759"/>
                            <a14:foregroundMark x1="46237" y1="83820" x2="46237" y2="83820"/>
                            <a14:foregroundMark x1="44624" y1="84350" x2="45161" y2="84615"/>
                            <a14:foregroundMark x1="52957" y1="84085" x2="52957" y2="84085"/>
                            <a14:foregroundMark x1="48925" y1="85676" x2="48925" y2="85676"/>
                            <a14:foregroundMark x1="48387" y1="86472" x2="48387" y2="86472"/>
                            <a14:foregroundMark x1="59946" y1="77454" x2="59946" y2="77454"/>
                            <a14:foregroundMark x1="90054" y1="77719" x2="90054" y2="77719"/>
                            <a14:foregroundMark x1="4839" y1="19894" x2="4839" y2="19894"/>
                            <a14:foregroundMark x1="3495" y1="27056" x2="3495" y2="27056"/>
                            <a14:foregroundMark x1="3763" y1="30239" x2="3763" y2="30239"/>
                            <a14:foregroundMark x1="4301" y1="35279" x2="4301" y2="35279"/>
                            <a14:foregroundMark x1="7258" y1="3448" x2="7258" y2="3448"/>
                            <a14:foregroundMark x1="13978" y1="3714" x2="13978" y2="3714"/>
                            <a14:foregroundMark x1="19086" y1="3183" x2="19086" y2="3183"/>
                            <a14:foregroundMark x1="26344" y1="3448" x2="26344" y2="3448"/>
                            <a14:foregroundMark x1="31183" y1="3714" x2="31183" y2="3714"/>
                            <a14:foregroundMark x1="38441" y1="3183" x2="38441" y2="3183"/>
                            <a14:foregroundMark x1="53763" y1="89920" x2="53763" y2="89920"/>
                            <a14:foregroundMark x1="27151" y1="1857" x2="27151" y2="1857"/>
                            <a14:foregroundMark x1="32527" y1="1857" x2="32527" y2="1857"/>
                            <a14:foregroundMark x1="39247" y1="1326" x2="39247" y2="1326"/>
                            <a14:foregroundMark x1="50269" y1="2122" x2="50269" y2="2122"/>
                            <a14:foregroundMark x1="52957" y1="2918" x2="52957" y2="2918"/>
                            <a14:foregroundMark x1="55645" y1="1857" x2="55645" y2="1857"/>
                            <a14:foregroundMark x1="61022" y1="1857" x2="61022" y2="1857"/>
                            <a14:foregroundMark x1="66129" y1="2122" x2="66129" y2="2122"/>
                            <a14:foregroundMark x1="72312" y1="1857" x2="72312" y2="1857"/>
                            <a14:backgroundMark x1="5645" y1="796" x2="5645" y2="796"/>
                            <a14:backgroundMark x1="12366" y1="796" x2="12366" y2="796"/>
                            <a14:backgroundMark x1="40323" y1="265" x2="40323" y2="265"/>
                            <a14:backgroundMark x1="46774" y1="531" x2="46774" y2="531"/>
                            <a14:backgroundMark x1="57796" y1="531" x2="57796" y2="531"/>
                            <a14:backgroundMark x1="14516" y1="265" x2="14516" y2="265"/>
                            <a14:backgroundMark x1="19086" y1="796" x2="19086" y2="796"/>
                            <a14:backgroundMark x1="22312" y1="796" x2="22312" y2="796"/>
                            <a14:backgroundMark x1="24731" y1="796" x2="24731" y2="796"/>
                            <a14:backgroundMark x1="29301" y1="265" x2="29301" y2="265"/>
                            <a14:backgroundMark x1="32258" y1="265" x2="32258" y2="265"/>
                            <a14:backgroundMark x1="35215" y1="265" x2="35215" y2="265"/>
                            <a14:backgroundMark x1="51075" y1="796" x2="51075" y2="796"/>
                            <a14:backgroundMark x1="8871" y1="796" x2="8871" y2="796"/>
                            <a14:backgroundMark x1="54032" y1="796" x2="54032" y2="796"/>
                            <a14:backgroundMark x1="68280" y1="796" x2="68280" y2="796"/>
                            <a14:backgroundMark x1="37097" y1="796" x2="37097" y2="796"/>
                            <a14:backgroundMark x1="59677" y1="1061" x2="59677" y2="1061"/>
                            <a14:backgroundMark x1="62903" y1="796" x2="62903" y2="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695" y="4425114"/>
                <a:ext cx="1248466" cy="1265246"/>
              </a:xfrm>
              <a:prstGeom prst="rect">
                <a:avLst/>
              </a:prstGeom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6" t="8166" r="36604" b="35334"/>
              <a:stretch/>
            </p:blipFill>
            <p:spPr bwMode="auto">
              <a:xfrm>
                <a:off x="6019800" y="4495800"/>
                <a:ext cx="1102255" cy="87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8222021" y="1537669"/>
              <a:ext cx="533290" cy="7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686628"/>
            <a:chOff x="718263" y="1892372"/>
            <a:chExt cx="8113113" cy="168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 flipH="1">
              <a:off x="7242579" y="2429303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242579" y="2410443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14400"/>
            <a:ext cx="8779001" cy="3962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643627" y="4319278"/>
            <a:ext cx="6974871" cy="505443"/>
            <a:chOff x="1643627" y="4319278"/>
            <a:chExt cx="6974871" cy="505443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643627" y="4319278"/>
              <a:ext cx="2949795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LAN/WLAN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4800600" y="4319278"/>
              <a:ext cx="3817898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1484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1183579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3" idx="2"/>
            </p:cNvCxnSpPr>
            <p:nvPr/>
          </p:nvCxnSpPr>
          <p:spPr>
            <a:xfrm>
              <a:off x="2779439" y="2417325"/>
              <a:ext cx="1983953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1" idx="2"/>
            </p:cNvCxnSpPr>
            <p:nvPr/>
          </p:nvCxnSpPr>
          <p:spPr>
            <a:xfrm>
              <a:off x="1979064" y="2417325"/>
              <a:ext cx="2784328" cy="91518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7398985" y="2410443"/>
              <a:ext cx="1062055" cy="101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3672289" cy="920714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59142" cy="9463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1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3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776985" y="2430159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94010" y="2430746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440134"/>
            <a:chOff x="718263" y="1892372"/>
            <a:chExt cx="8113113" cy="1440134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36850" y="2067577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6087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0320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1994010" y="2430746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9" name="TextBox 98"/>
            <p:cNvSpPr txBox="1"/>
            <p:nvPr/>
          </p:nvSpPr>
          <p:spPr>
            <a:xfrm>
              <a:off x="2490069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409103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776985" y="2430159"/>
            <a:ext cx="4908" cy="6624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536628"/>
            <a:chOff x="718263" y="1892372"/>
            <a:chExt cx="8113113" cy="1536628"/>
          </a:xfrm>
        </p:grpSpPr>
        <p:sp>
          <p:nvSpPr>
            <p:cNvPr id="98" name="TextBox 97"/>
            <p:cNvSpPr txBox="1"/>
            <p:nvPr/>
          </p:nvSpPr>
          <p:spPr>
            <a:xfrm>
              <a:off x="3308662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209477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4" idx="2"/>
            </p:cNvCxnSpPr>
            <p:nvPr/>
          </p:nvCxnSpPr>
          <p:spPr>
            <a:xfrm>
              <a:off x="3579813" y="2417325"/>
              <a:ext cx="4908" cy="66245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 bwMode="auto">
          <a:xfrm>
            <a:off x="718263" y="4319278"/>
            <a:ext cx="8113113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263" y="1892372"/>
            <a:ext cx="8113113" cy="1440134"/>
            <a:chOff x="718263" y="1892372"/>
            <a:chExt cx="8113113" cy="1440134"/>
          </a:xfrm>
        </p:grpSpPr>
        <p:sp>
          <p:nvSpPr>
            <p:cNvPr id="105" name="Rounded Rectangle 104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7" name="Straight Connector 106"/>
            <p:cNvCxnSpPr>
              <a:stCxn id="105" idx="2"/>
            </p:cNvCxnSpPr>
            <p:nvPr/>
          </p:nvCxnSpPr>
          <p:spPr>
            <a:xfrm>
              <a:off x="7245572" y="2429303"/>
              <a:ext cx="0" cy="90320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</p:cNvCxnSpPr>
            <p:nvPr/>
          </p:nvCxnSpPr>
          <p:spPr>
            <a:xfrm flipH="1">
              <a:off x="8458200" y="2410443"/>
              <a:ext cx="2840" cy="66934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 bwMode="auto">
            <a:xfrm>
              <a:off x="718263" y="191799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261587" y="189237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14" name="Straight Connector 113"/>
            <p:cNvCxnSpPr>
              <a:stCxn id="112" idx="2"/>
            </p:cNvCxnSpPr>
            <p:nvPr/>
          </p:nvCxnSpPr>
          <p:spPr>
            <a:xfrm>
              <a:off x="1088599" y="2423434"/>
              <a:ext cx="12027" cy="64366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3" idx="2"/>
            </p:cNvCxnSpPr>
            <p:nvPr/>
          </p:nvCxnSpPr>
          <p:spPr>
            <a:xfrm>
              <a:off x="4631923" y="2397815"/>
              <a:ext cx="16538" cy="68196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18263" y="3067102"/>
            <a:ext cx="8113112" cy="518125"/>
            <a:chOff x="718263" y="3067102"/>
            <a:chExt cx="8113112" cy="51812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6872242" y="3067102"/>
              <a:ext cx="1959133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8263" y="3079784"/>
              <a:ext cx="4404994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1"/>
            </p:cNvCxnSpPr>
            <p:nvPr/>
          </p:nvCxnSpPr>
          <p:spPr>
            <a:xfrm flipV="1">
              <a:off x="5123257" y="3319824"/>
              <a:ext cx="1748985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3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45528" y="1905000"/>
            <a:ext cx="5685848" cy="2919721"/>
            <a:chOff x="3145528" y="1905000"/>
            <a:chExt cx="5685848" cy="2919721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3145528" y="4319278"/>
              <a:ext cx="568584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0" dirty="0">
                  <a:solidFill>
                    <a:prstClr val="white"/>
                  </a:solidFill>
                  <a:latin typeface="+mn-lt"/>
                </a:rPr>
                <a:t>Communication Network(s)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54513" y="20683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5766" y="2061414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3650" y="2067577"/>
              <a:ext cx="484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1455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4114800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55328" y="191188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875236" y="192386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090704" y="19050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7165793" y="2429303"/>
              <a:ext cx="1" cy="99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10941" y="2417325"/>
              <a:ext cx="1587" cy="64977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  <a:endCxn id="36" idx="0"/>
            </p:cNvCxnSpPr>
            <p:nvPr/>
          </p:nvCxnSpPr>
          <p:spPr>
            <a:xfrm>
              <a:off x="3515864" y="2417325"/>
              <a:ext cx="0" cy="65343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  <a:endCxn id="43" idx="0"/>
            </p:cNvCxnSpPr>
            <p:nvPr/>
          </p:nvCxnSpPr>
          <p:spPr>
            <a:xfrm rot="5400000">
              <a:off x="7524229" y="2130290"/>
              <a:ext cx="656659" cy="121696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 bwMode="auto">
            <a:xfrm>
              <a:off x="6872243" y="3067102"/>
              <a:ext cx="743666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355328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43" idx="1"/>
            </p:cNvCxnSpPr>
            <p:nvPr/>
          </p:nvCxnSpPr>
          <p:spPr>
            <a:xfrm flipV="1">
              <a:off x="6096000" y="3319824"/>
              <a:ext cx="776243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2"/>
              <a:endCxn id="51" idx="0"/>
            </p:cNvCxnSpPr>
            <p:nvPr/>
          </p:nvCxnSpPr>
          <p:spPr>
            <a:xfrm rot="16200000" flipH="1">
              <a:off x="4774171" y="2128290"/>
              <a:ext cx="662459" cy="124052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 bwMode="auto">
            <a:xfrm>
              <a:off x="3145528" y="3070760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6" idx="3"/>
              <a:endCxn id="51" idx="1"/>
            </p:cNvCxnSpPr>
            <p:nvPr/>
          </p:nvCxnSpPr>
          <p:spPr>
            <a:xfrm>
              <a:off x="3886200" y="3323482"/>
              <a:ext cx="1469128" cy="902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 bwMode="auto">
          <a:xfrm>
            <a:off x="152400" y="3079784"/>
            <a:ext cx="256947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2569472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Network Layer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52400" y="1958574"/>
            <a:ext cx="2569034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69803"/>
            <a:ext cx="4129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AE:	Application Entity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CSE:	Common Services Entity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9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256947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2569472" cy="505443"/>
          </a:xfrm>
          <a:prstGeom prst="roundRect">
            <a:avLst/>
          </a:prstGeom>
          <a:solidFill>
            <a:schemeClr val="bg2">
              <a:alpha val="2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Network Layer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52400" y="1958574"/>
            <a:ext cx="2569034" cy="50544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59979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It is Software/Middleware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It sits between applications and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data processing &amp; communication HW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Integrated into devices/gateways/servers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e.g. sensors, actors, things, routers, cloud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Connects data producers and consumers</a:t>
            </a:r>
            <a:br>
              <a:rPr lang="en-US" sz="2400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 secure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Hides complexity of NW usage from apps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Controls when communication happens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Increases efficiency of data transport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Stores and shares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Supports access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Notifies about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Talks to groups of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054"/>
                </a:solidFill>
                <a:latin typeface="+mn-lt"/>
              </a:rPr>
              <a:t>Manages devices on large scale</a:t>
            </a:r>
          </a:p>
        </p:txBody>
      </p:sp>
    </p:spTree>
    <p:extLst>
      <p:ext uri="{BB962C8B-B14F-4D97-AF65-F5344CB8AC3E}">
        <p14:creationId xmlns:p14="http://schemas.microsoft.com/office/powerpoint/2010/main" val="3863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Purpose</a:t>
            </a:r>
            <a:r>
              <a:rPr lang="en-US" altLang="fr-FR" sz="2600" dirty="0" smtClean="0"/>
              <a:t/>
            </a:r>
            <a:br>
              <a:rPr lang="en-US" altLang="fr-FR" sz="2600" dirty="0" smtClean="0"/>
            </a:br>
            <a:r>
              <a:rPr lang="en-US" altLang="fr-FR" sz="2600" dirty="0" smtClean="0"/>
              <a:t>To specify and promote an</a:t>
            </a:r>
            <a:br>
              <a:rPr lang="en-US" altLang="fr-FR" sz="2600" dirty="0" smtClean="0"/>
            </a:br>
            <a:r>
              <a:rPr lang="en-US" altLang="fr-FR" sz="2600" b="1" dirty="0" smtClean="0">
                <a:solidFill>
                  <a:schemeClr val="accent1"/>
                </a:solidFill>
              </a:rPr>
              <a:t>M2M Common Service Layer</a:t>
            </a:r>
          </a:p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Work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 smtClean="0"/>
              <a:t>Six physical 1-week meetings per year with ~100 attendees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 smtClean="0"/>
              <a:t>200+ documents produced and discussed at each meeting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b="1" dirty="0" smtClean="0">
                <a:solidFill>
                  <a:schemeClr val="accent1"/>
                </a:solidFill>
              </a:rPr>
              <a:t>3800 docs in 2013    4400 docs in 2014</a:t>
            </a:r>
          </a:p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Deliverables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/>
              <a:t>Technical Reports </a:t>
            </a:r>
            <a:r>
              <a:rPr lang="en-US" altLang="fr-FR" sz="2600" dirty="0" smtClean="0"/>
              <a:t>(TRs) and </a:t>
            </a:r>
            <a:r>
              <a:rPr lang="en-US" altLang="fr-FR" sz="2600" dirty="0"/>
              <a:t>Technical </a:t>
            </a:r>
            <a:r>
              <a:rPr lang="en-US" altLang="fr-FR" sz="2600" dirty="0" smtClean="0"/>
              <a:t>Specifications (TSs)</a:t>
            </a:r>
            <a:r>
              <a:rPr lang="en-US" altLang="fr-FR" sz="2600" dirty="0"/>
              <a:t/>
            </a:r>
            <a:br>
              <a:rPr lang="en-US" altLang="fr-FR" sz="2600" dirty="0"/>
            </a:br>
            <a:r>
              <a:rPr lang="en-US" altLang="fr-FR" sz="2600" b="1" dirty="0" smtClean="0">
                <a:solidFill>
                  <a:schemeClr val="accent1"/>
                </a:solidFill>
              </a:rPr>
              <a:t>Release 1 published in January 2015 – 10 TSs + 5 TRs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b="1" dirty="0" smtClean="0">
                <a:solidFill>
                  <a:schemeClr val="accent1"/>
                </a:solidFill>
              </a:rPr>
              <a:t>Work on Release 2 just started (2016?)</a:t>
            </a:r>
            <a:endParaRPr lang="en-US" altLang="fr-FR" sz="2600" dirty="0" smtClean="0"/>
          </a:p>
        </p:txBody>
      </p:sp>
      <p:sp>
        <p:nvSpPr>
          <p:cNvPr id="15363" name="Titr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altLang="fr-FR" dirty="0"/>
              <a:t>Purpose, Work &amp; Deliverables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4327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0" y="1722679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139" y="1723104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43432" y="1722679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" y="1733348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8534400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8534400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8600" y="1940829"/>
            <a:ext cx="18288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HAV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568" y="3766663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Data Processing Resources &amp; Protocols (selection) &amp; Communication HW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334000"/>
            <a:ext cx="89154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45054"/>
                </a:solidFill>
                <a:latin typeface="+mn-lt"/>
              </a:rPr>
              <a:t>Horizontal layer of functions commonly needed across different </a:t>
            </a: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segments</a:t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Similar: Generic OS versus use case-specific application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Simple APIs via Standardized </a:t>
            </a:r>
            <a:r>
              <a:rPr lang="en-US" dirty="0">
                <a:solidFill>
                  <a:srgbClr val="545054"/>
                </a:solidFill>
              </a:rPr>
              <a:t>R</a:t>
            </a:r>
            <a:r>
              <a:rPr lang="en-US" dirty="0" smtClean="0">
                <a:solidFill>
                  <a:srgbClr val="545054"/>
                </a:solidFill>
              </a:rPr>
              <a:t>eference </a:t>
            </a:r>
            <a:r>
              <a:rPr lang="en-US" dirty="0">
                <a:solidFill>
                  <a:srgbClr val="545054"/>
                </a:solidFill>
              </a:rPr>
              <a:t>P</a:t>
            </a:r>
            <a:r>
              <a:rPr lang="en-US" dirty="0" smtClean="0">
                <a:solidFill>
                  <a:srgbClr val="545054"/>
                </a:solidFill>
              </a:rPr>
              <a:t>oints 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04885" y="1940829"/>
            <a:ext cx="1794387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Home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8712" y="1940829"/>
            <a:ext cx="17526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Asset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801463" y="1940829"/>
            <a:ext cx="1752601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eHealth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826" y="173334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7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0" y="1219200"/>
            <a:ext cx="1905000" cy="3723131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139" y="1723104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43432" y="1219200"/>
            <a:ext cx="1905000" cy="3723131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" y="1733348"/>
            <a:ext cx="1905000" cy="3219652"/>
          </a:xfrm>
          <a:prstGeom prst="roundRect">
            <a:avLst>
              <a:gd name="adj" fmla="val 37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Interworking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152400" y="3079784"/>
            <a:ext cx="8534400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2400" y="4319277"/>
            <a:ext cx="8534400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</a:rPr>
              <a:t>Communication Network(s)</a:t>
            </a:r>
            <a:endParaRPr lang="en-US" sz="2400" b="1" kern="0" dirty="0">
              <a:solidFill>
                <a:prstClr val="white"/>
              </a:solidFill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8600" y="1940829"/>
            <a:ext cx="18288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HAV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568" y="3766663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Data Processing Resources &amp; </a:t>
            </a:r>
            <a:r>
              <a:rPr lang="en-US" dirty="0" smtClean="0">
                <a:solidFill>
                  <a:schemeClr val="accent1"/>
                </a:solidFill>
              </a:rPr>
              <a:t>Protocols</a:t>
            </a:r>
            <a:r>
              <a:rPr lang="en-US" dirty="0" smtClean="0">
                <a:solidFill>
                  <a:srgbClr val="545054"/>
                </a:solidFill>
              </a:rPr>
              <a:t> (selection) &amp; Communication HW</a:t>
            </a:r>
            <a:endParaRPr lang="en-US" dirty="0">
              <a:solidFill>
                <a:srgbClr val="5450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334000"/>
            <a:ext cx="89154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45054"/>
                </a:solidFill>
                <a:latin typeface="+mn-lt"/>
              </a:rPr>
              <a:t>Horizontal layer of functions commonly needed across different </a:t>
            </a: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>segments</a:t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 smtClean="0">
                <a:solidFill>
                  <a:srgbClr val="545054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545054"/>
                </a:solidFill>
                <a:latin typeface="+mn-lt"/>
              </a:rPr>
            </a:br>
            <a:r>
              <a:rPr lang="en-US" sz="2400" b="1" dirty="0">
                <a:solidFill>
                  <a:srgbClr val="545054"/>
                </a:solidFill>
              </a:rPr>
              <a:t>Similar: Generic OS versus use case-specific </a:t>
            </a:r>
            <a:r>
              <a:rPr lang="en-US" sz="2400" b="1" dirty="0" smtClean="0">
                <a:solidFill>
                  <a:srgbClr val="545054"/>
                </a:solidFill>
              </a:rPr>
              <a:t>application</a:t>
            </a:r>
            <a:endParaRPr lang="en-US" sz="2400" b="1" dirty="0">
              <a:solidFill>
                <a:srgbClr val="54505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8544232" cy="369332"/>
          </a:xfrm>
          <a:prstGeom prst="rect">
            <a:avLst/>
          </a:prstGeom>
          <a:solidFill>
            <a:srgbClr val="65CC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5054"/>
                </a:solidFill>
              </a:rPr>
              <a:t>Simple APIs via Standardized </a:t>
            </a:r>
            <a:r>
              <a:rPr lang="en-US" dirty="0">
                <a:solidFill>
                  <a:srgbClr val="545054"/>
                </a:solidFill>
              </a:rPr>
              <a:t>R</a:t>
            </a:r>
            <a:r>
              <a:rPr lang="en-US" dirty="0" smtClean="0">
                <a:solidFill>
                  <a:srgbClr val="545054"/>
                </a:solidFill>
              </a:rPr>
              <a:t>eference </a:t>
            </a:r>
            <a:r>
              <a:rPr lang="en-US" dirty="0">
                <a:solidFill>
                  <a:srgbClr val="545054"/>
                </a:solidFill>
              </a:rPr>
              <a:t>P</a:t>
            </a:r>
            <a:r>
              <a:rPr lang="en-US" dirty="0" smtClean="0">
                <a:solidFill>
                  <a:srgbClr val="545054"/>
                </a:solidFill>
              </a:rPr>
              <a:t>oints  &amp; </a:t>
            </a:r>
            <a:r>
              <a:rPr lang="en-US" dirty="0" smtClean="0">
                <a:solidFill>
                  <a:srgbClr val="C4161C"/>
                </a:solidFill>
              </a:rPr>
              <a:t>Interworking</a:t>
            </a:r>
            <a:endParaRPr lang="en-US" dirty="0">
              <a:solidFill>
                <a:srgbClr val="C4161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04885" y="1323357"/>
            <a:ext cx="1794387" cy="505443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Home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8712" y="1940829"/>
            <a:ext cx="1752600" cy="50544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Asset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81799" y="1323357"/>
            <a:ext cx="1752601" cy="505443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+mn-lt"/>
                <a:cs typeface="+mn-cs"/>
              </a:rPr>
              <a:t>eHealth Apps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826" y="173334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98738" y="1941107"/>
            <a:ext cx="1794387" cy="49729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  <a:cs typeface="+mn-cs"/>
              </a:rPr>
              <a:t>Standard 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760905" y="1959266"/>
            <a:ext cx="1794387" cy="497293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  <a:cs typeface="+mn-cs"/>
              </a:rPr>
              <a:t>Standard 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Registration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Group Management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Security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Discovery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Data Management &amp; Repository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4965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Application &amp; Service Management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Device Management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Subscription &amp; Notification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7819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Communication Management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54965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Service Charging &amp; Accounting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67832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Location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817629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Network Service Exposure</a:t>
            </a:r>
          </a:p>
        </p:txBody>
      </p:sp>
      <p:sp>
        <p:nvSpPr>
          <p:cNvPr id="174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Common Service Functions</a:t>
            </a:r>
            <a:br>
              <a:rPr lang="en-US" altLang="fr-FR" smtClean="0"/>
            </a:b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49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5629940" y="453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dirty="0">
                <a:solidFill>
                  <a:srgbClr val="FFFFFF"/>
                </a:solidFill>
              </a:rPr>
              <a:t>Security</a:t>
            </a:r>
            <a:br>
              <a:rPr lang="en-US" altLang="fr-FR" dirty="0">
                <a:solidFill>
                  <a:srgbClr val="FFFFFF"/>
                </a:solidFill>
              </a:rPr>
            </a:br>
            <a:r>
              <a:rPr lang="en-US" altLang="fr-FR" dirty="0">
                <a:solidFill>
                  <a:srgbClr val="FFFFFF"/>
                </a:solidFill>
              </a:rPr>
              <a:t>Solutions</a:t>
            </a:r>
            <a:br>
              <a:rPr lang="en-US" altLang="fr-FR" dirty="0">
                <a:solidFill>
                  <a:srgbClr val="FFFFFF"/>
                </a:solidFill>
              </a:rPr>
            </a:br>
            <a:r>
              <a:rPr lang="en-US" altLang="fr-FR" sz="1200" b="1" dirty="0">
                <a:solidFill>
                  <a:schemeClr val="bg1"/>
                </a:solidFill>
              </a:rPr>
              <a:t>TS-0003</a:t>
            </a:r>
            <a:r>
              <a:rPr lang="en-US" altLang="fr-FR" sz="1200" b="1" dirty="0">
                <a:solidFill>
                  <a:srgbClr val="FABE78"/>
                </a:solidFill>
              </a:rPr>
              <a:t/>
            </a:r>
            <a:br>
              <a:rPr lang="en-US" altLang="fr-FR" sz="1200" b="1" dirty="0">
                <a:solidFill>
                  <a:srgbClr val="FABE78"/>
                </a:solidFill>
              </a:rPr>
            </a:br>
            <a:r>
              <a:rPr lang="en-US" altLang="fr-FR" sz="1000" dirty="0">
                <a:solidFill>
                  <a:srgbClr val="FABE78"/>
                </a:solidFill>
              </a:rPr>
              <a:t>(WI-0007)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897912" y="453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/>
            <a: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MQTT Protocol</a:t>
            </a:r>
            <a:b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Binding</a:t>
            </a:r>
            <a:b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en-US" altLang="fr-FR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TS-0010</a:t>
            </a:r>
            <a: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/>
            </a:r>
            <a:br>
              <a:rPr lang="en-US" altLang="fr-FR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en-US" altLang="fr-FR" sz="1000" dirty="0">
                <a:solidFill>
                  <a:srgbClr val="FABE78"/>
                </a:solidFill>
                <a:latin typeface="Calibri" pitchFamily="34" charset="0"/>
                <a:cs typeface="Arial" charset="0"/>
              </a:rPr>
              <a:t>(WI-0014)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Service Layer</a:t>
            </a:r>
          </a:p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TS-0004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(WI-0009)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Functional</a:t>
            </a:r>
          </a:p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Architecture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TS-0001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(WI-0002)</a:t>
            </a:r>
            <a:endParaRPr lang="en-US" altLang="fr-FR" sz="1100">
              <a:solidFill>
                <a:srgbClr val="FABE78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Definitions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Acronyms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Requirements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/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TS-0002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(WI-0001)</a:t>
            </a:r>
          </a:p>
        </p:txBody>
      </p:sp>
      <p:sp>
        <p:nvSpPr>
          <p:cNvPr id="1947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Technical Specifications</a:t>
            </a:r>
            <a:br>
              <a:rPr lang="en-US" altLang="fr-FR" smtClean="0"/>
            </a:br>
            <a:endParaRPr lang="fr-FR" altLang="fr-FR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6552000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Management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Enabl</a:t>
            </a:r>
            <a:r>
              <a:rPr lang="en-US" altLang="fr-FR" baseline="30000">
                <a:solidFill>
                  <a:srgbClr val="FFFFFF"/>
                </a:solidFill>
              </a:rPr>
              <a:t>nt</a:t>
            </a:r>
            <a:r>
              <a:rPr lang="en-US" altLang="fr-FR">
                <a:solidFill>
                  <a:srgbClr val="FFFFFF"/>
                </a:solidFill>
              </a:rPr>
              <a:t> - BBF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TS-0006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(WI-0010)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Management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Enabl</a:t>
            </a:r>
            <a:r>
              <a:rPr lang="en-US" altLang="fr-FR" baseline="30000">
                <a:solidFill>
                  <a:srgbClr val="FFFFFF"/>
                </a:solidFill>
              </a:rPr>
              <a:t>nt</a:t>
            </a:r>
            <a:r>
              <a:rPr lang="en-US" altLang="fr-FR">
                <a:solidFill>
                  <a:srgbClr val="FFFFFF"/>
                </a:solidFill>
              </a:rPr>
              <a:t> - OMA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TS-0005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(WI-0010)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CoAP Protocol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Binding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TS-0008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(WI-0012)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HTTP Protocol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Binding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TS-0009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(WI-0013)</a:t>
            </a:r>
          </a:p>
        </p:txBody>
      </p: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2862263" y="6092825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400" dirty="0" smtClean="0"/>
              <a:t>(Release 1)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207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913861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Architecture</a:t>
            </a:r>
            <a:br>
              <a:rPr lang="en-US" altLang="fr-FR">
                <a:solidFill>
                  <a:schemeClr val="bg1"/>
                </a:solidFill>
              </a:rPr>
            </a:br>
            <a:r>
              <a:rPr lang="en-US" altLang="fr-FR">
                <a:solidFill>
                  <a:schemeClr val="bg1"/>
                </a:solidFill>
              </a:rPr>
              <a:t>Analysis 1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TR-0002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(WI-0002)</a:t>
            </a:r>
            <a:endParaRPr lang="en-US" altLang="fr-FR" sz="1100">
              <a:solidFill>
                <a:srgbClr val="FABE78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613991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Architecture</a:t>
            </a:r>
            <a:br>
              <a:rPr lang="en-US" altLang="fr-FR">
                <a:solidFill>
                  <a:schemeClr val="bg1"/>
                </a:solidFill>
              </a:rPr>
            </a:br>
            <a:r>
              <a:rPr lang="en-US" altLang="fr-FR">
                <a:solidFill>
                  <a:schemeClr val="bg1"/>
                </a:solidFill>
              </a:rPr>
              <a:t>Analysis 2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TR-0003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(WI-0002)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53293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Use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Cases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TR-0001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(WI-0001)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Protocol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Analysis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TR-0009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(WI-0008)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4965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Security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Analysis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TR-0008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(WI-0007)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Abstraction &amp; </a:t>
            </a:r>
          </a:p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Semantics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TR-0007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(WI-0005)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Study of Mgt</a:t>
            </a:r>
          </a:p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Capab. Enabl</a:t>
            </a:r>
            <a:r>
              <a:rPr lang="en-US" altLang="fr-FR" baseline="30000">
                <a:solidFill>
                  <a:srgbClr val="FFFFFF"/>
                </a:solidFill>
              </a:rPr>
              <a:t>nt</a:t>
            </a:r>
            <a:r>
              <a:rPr lang="en-US" altLang="fr-FR">
                <a:solidFill>
                  <a:srgbClr val="FFFFFF"/>
                </a:solidFill>
              </a:rPr>
              <a:t/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TR-0006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(WI-0004)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629940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E2E Security &amp;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Group Authent.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TR-0012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(WI-0011)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3758610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Use</a:t>
            </a:r>
            <a:br>
              <a:rPr lang="en-US" altLang="fr-FR">
                <a:solidFill>
                  <a:schemeClr val="bg1"/>
                </a:solidFill>
              </a:rPr>
            </a:br>
            <a:r>
              <a:rPr lang="en-US" altLang="fr-FR">
                <a:solidFill>
                  <a:schemeClr val="bg1"/>
                </a:solidFill>
              </a:rPr>
              <a:t>Cases v2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TR-0011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(WI-0014)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1897912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Roles &amp;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>
                <a:solidFill>
                  <a:srgbClr val="FFFFFF"/>
                </a:solidFill>
              </a:rPr>
              <a:t>Focus Areas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TR-0005</a:t>
            </a:r>
            <a:r>
              <a:rPr lang="en-US" altLang="fr-FR" sz="1200" b="1">
                <a:solidFill>
                  <a:srgbClr val="FABE78"/>
                </a:solidFill>
              </a:rPr>
              <a:t/>
            </a:r>
            <a:br>
              <a:rPr lang="en-US" altLang="fr-FR" sz="1200" b="1">
                <a:solidFill>
                  <a:srgbClr val="FABE78"/>
                </a:solidFill>
              </a:rPr>
            </a:br>
            <a:r>
              <a:rPr lang="en-US" altLang="fr-FR" sz="1000">
                <a:solidFill>
                  <a:srgbClr val="FABE78"/>
                </a:solidFill>
              </a:rPr>
              <a:t>(WI-0003)</a:t>
            </a:r>
          </a:p>
        </p:txBody>
      </p:sp>
      <p:sp>
        <p:nvSpPr>
          <p:cNvPr id="1846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Technical Reports</a:t>
            </a:r>
            <a:br>
              <a:rPr lang="en-US" altLang="fr-FR" smtClean="0"/>
            </a:br>
            <a:endParaRPr lang="fr-FR" altLang="fr-FR" smtClean="0"/>
          </a:p>
        </p:txBody>
      </p:sp>
      <p:sp>
        <p:nvSpPr>
          <p:cNvPr id="18465" name="ZoneTexte 15"/>
          <p:cNvSpPr txBox="1">
            <a:spLocks noChangeArrowheads="1"/>
          </p:cNvSpPr>
          <p:nvPr/>
        </p:nvSpPr>
        <p:spPr bwMode="auto">
          <a:xfrm>
            <a:off x="2862263" y="6092825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400" dirty="0" smtClean="0"/>
              <a:t>And </a:t>
            </a:r>
            <a:r>
              <a:rPr lang="fr-FR" altLang="fr-FR" sz="1400" dirty="0" err="1" smtClean="0"/>
              <a:t>many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others</a:t>
            </a:r>
            <a:r>
              <a:rPr lang="fr-FR" altLang="fr-FR" sz="1400" dirty="0" smtClean="0"/>
              <a:t>…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1788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0450" y="3328988"/>
            <a:ext cx="1912938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5663" y="3328988"/>
            <a:ext cx="2352675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0613" y="4300538"/>
            <a:ext cx="1914525" cy="2055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grpSp>
        <p:nvGrpSpPr>
          <p:cNvPr id="22533" name="Groupe 57"/>
          <p:cNvGrpSpPr>
            <a:grpSpLocks/>
          </p:cNvGrpSpPr>
          <p:nvPr/>
        </p:nvGrpSpPr>
        <p:grpSpPr bwMode="auto">
          <a:xfrm>
            <a:off x="1477963" y="5049838"/>
            <a:ext cx="1228725" cy="822325"/>
            <a:chOff x="1478193" y="5080449"/>
            <a:chExt cx="1228132" cy="823283"/>
          </a:xfrm>
        </p:grpSpPr>
        <p:pic>
          <p:nvPicPr>
            <p:cNvPr id="225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193" y="5080449"/>
              <a:ext cx="1076187" cy="8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3" name="Image 165" descr="communicationGPRS_Right_trans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0000">
              <a:off x="2506125" y="5173791"/>
              <a:ext cx="200200" cy="20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e 67"/>
          <p:cNvGrpSpPr>
            <a:grpSpLocks/>
          </p:cNvGrpSpPr>
          <p:nvPr/>
        </p:nvGrpSpPr>
        <p:grpSpPr bwMode="auto">
          <a:xfrm>
            <a:off x="4092575" y="4321175"/>
            <a:ext cx="1203325" cy="701675"/>
            <a:chOff x="4025242" y="5203505"/>
            <a:chExt cx="1204158" cy="702468"/>
          </a:xfrm>
        </p:grpSpPr>
        <p:grpSp>
          <p:nvGrpSpPr>
            <p:cNvPr id="22566" name="Groupe 68"/>
            <p:cNvGrpSpPr>
              <a:grpSpLocks/>
            </p:cNvGrpSpPr>
            <p:nvPr/>
          </p:nvGrpSpPr>
          <p:grpSpPr bwMode="auto">
            <a:xfrm>
              <a:off x="4146522" y="5203505"/>
              <a:ext cx="1082878" cy="702468"/>
              <a:chOff x="4146522" y="2208588"/>
              <a:chExt cx="1082878" cy="702468"/>
            </a:xfrm>
          </p:grpSpPr>
          <p:pic>
            <p:nvPicPr>
              <p:cNvPr id="22568" name="Image 165" descr="communicationGPRS_Right_trans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2208588"/>
                <a:ext cx="200200" cy="200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69" name="Groupe 71"/>
              <p:cNvGrpSpPr>
                <a:grpSpLocks/>
              </p:cNvGrpSpPr>
              <p:nvPr/>
            </p:nvGrpSpPr>
            <p:grpSpPr bwMode="auto">
              <a:xfrm>
                <a:off x="4146522" y="2258612"/>
                <a:ext cx="870005" cy="652444"/>
                <a:chOff x="1938336" y="2560181"/>
                <a:chExt cx="870005" cy="652444"/>
              </a:xfrm>
            </p:grpSpPr>
            <p:pic>
              <p:nvPicPr>
                <p:cNvPr id="22570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8336" y="2590673"/>
                  <a:ext cx="856366" cy="6219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57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7481" y="2560181"/>
                  <a:ext cx="760860" cy="385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2567" name="Image 165" descr="communicationGPRS_Right_trans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0000" flipH="1">
              <a:off x="4025242" y="5220677"/>
              <a:ext cx="200200" cy="20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5" name="Groupe 75"/>
          <p:cNvGrpSpPr>
            <a:grpSpLocks/>
          </p:cNvGrpSpPr>
          <p:nvPr/>
        </p:nvGrpSpPr>
        <p:grpSpPr bwMode="auto">
          <a:xfrm>
            <a:off x="6564313" y="3519488"/>
            <a:ext cx="1192212" cy="636587"/>
            <a:chOff x="7192057" y="2373326"/>
            <a:chExt cx="1192188" cy="636562"/>
          </a:xfrm>
        </p:grpSpPr>
        <p:pic>
          <p:nvPicPr>
            <p:cNvPr id="22563" name="Picture 4" descr="C:\Anyware\Pictures\Hostin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057" y="2380135"/>
              <a:ext cx="780766" cy="50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69" descr="db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765" y="2373326"/>
              <a:ext cx="480480" cy="6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499" y="2467528"/>
              <a:ext cx="534117" cy="39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e 79"/>
          <p:cNvGrpSpPr>
            <a:grpSpLocks/>
          </p:cNvGrpSpPr>
          <p:nvPr/>
        </p:nvGrpSpPr>
        <p:grpSpPr bwMode="auto">
          <a:xfrm>
            <a:off x="6338888" y="4899025"/>
            <a:ext cx="1366837" cy="801688"/>
            <a:chOff x="6338925" y="4898299"/>
            <a:chExt cx="1367193" cy="802033"/>
          </a:xfrm>
        </p:grpSpPr>
        <p:grpSp>
          <p:nvGrpSpPr>
            <p:cNvPr id="22559" name="Groupe 80"/>
            <p:cNvGrpSpPr>
              <a:grpSpLocks/>
            </p:cNvGrpSpPr>
            <p:nvPr/>
          </p:nvGrpSpPr>
          <p:grpSpPr bwMode="auto">
            <a:xfrm>
              <a:off x="6513930" y="5063770"/>
              <a:ext cx="1192188" cy="636562"/>
              <a:chOff x="7068722" y="5832408"/>
              <a:chExt cx="1192188" cy="636562"/>
            </a:xfrm>
          </p:grpSpPr>
          <p:pic>
            <p:nvPicPr>
              <p:cNvPr id="22561" name="Picture 4" descr="C:\Anyware\Pictures\Hosting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8722" y="5839217"/>
                <a:ext cx="780766" cy="500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2" name="Picture 69" descr="db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0430" y="5832408"/>
                <a:ext cx="480480" cy="63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0" name="Image 165" descr="communicationGPRS_Right_trans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8925" y="4898299"/>
              <a:ext cx="200200" cy="20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Nuage 10"/>
          <p:cNvSpPr/>
          <p:nvPr/>
        </p:nvSpPr>
        <p:spPr>
          <a:xfrm>
            <a:off x="4572000" y="5235575"/>
            <a:ext cx="3240088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Network</a:t>
            </a:r>
          </a:p>
        </p:txBody>
      </p:sp>
      <p:sp>
        <p:nvSpPr>
          <p:cNvPr id="12" name="Nuage 11"/>
          <p:cNvSpPr/>
          <p:nvPr/>
        </p:nvSpPr>
        <p:spPr>
          <a:xfrm>
            <a:off x="1331913" y="5235575"/>
            <a:ext cx="3240087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</a:p>
        </p:txBody>
      </p:sp>
      <p:sp>
        <p:nvSpPr>
          <p:cNvPr id="13" name="Rounded Rectangle 6"/>
          <p:cNvSpPr/>
          <p:nvPr/>
        </p:nvSpPr>
        <p:spPr>
          <a:xfrm>
            <a:off x="1476375" y="3508375"/>
            <a:ext cx="935038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1300" y="3544888"/>
            <a:ext cx="936625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7" name="Rounded Rectangle 6"/>
          <p:cNvSpPr/>
          <p:nvPr/>
        </p:nvSpPr>
        <p:spPr>
          <a:xfrm>
            <a:off x="1547813" y="3579813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sp>
        <p:nvSpPr>
          <p:cNvPr id="19" name="Rounded Rectangle 6"/>
          <p:cNvSpPr/>
          <p:nvPr/>
        </p:nvSpPr>
        <p:spPr>
          <a:xfrm>
            <a:off x="1441450" y="5451475"/>
            <a:ext cx="1150938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2" name="Rounded Rectangle 6"/>
          <p:cNvSpPr/>
          <p:nvPr/>
        </p:nvSpPr>
        <p:spPr>
          <a:xfrm>
            <a:off x="4032250" y="3508375"/>
            <a:ext cx="936625" cy="5032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763" y="3544888"/>
            <a:ext cx="935037" cy="5032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3688" y="3579813"/>
            <a:ext cx="936625" cy="5048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sp>
        <p:nvSpPr>
          <p:cNvPr id="26" name="Rounded Rectangle 6"/>
          <p:cNvSpPr/>
          <p:nvPr/>
        </p:nvSpPr>
        <p:spPr>
          <a:xfrm>
            <a:off x="3455988" y="5451475"/>
            <a:ext cx="1008062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32" name="Rounded Rectangle 6"/>
          <p:cNvSpPr/>
          <p:nvPr/>
        </p:nvSpPr>
        <p:spPr>
          <a:xfrm>
            <a:off x="6551613" y="5451475"/>
            <a:ext cx="1152525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36" name="Rounded Rectangle 6"/>
          <p:cNvSpPr/>
          <p:nvPr/>
        </p:nvSpPr>
        <p:spPr>
          <a:xfrm>
            <a:off x="4679950" y="5451475"/>
            <a:ext cx="1008063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2549" name="ZoneTexte 36"/>
          <p:cNvSpPr txBox="1">
            <a:spLocks noChangeArrowheads="1"/>
          </p:cNvSpPr>
          <p:nvPr/>
        </p:nvSpPr>
        <p:spPr bwMode="auto">
          <a:xfrm>
            <a:off x="1060450" y="6140450"/>
            <a:ext cx="1912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Application Service Node</a:t>
            </a:r>
          </a:p>
        </p:txBody>
      </p:sp>
      <p:sp>
        <p:nvSpPr>
          <p:cNvPr id="22550" name="ZoneTexte 37"/>
          <p:cNvSpPr txBox="1">
            <a:spLocks noChangeArrowheads="1"/>
          </p:cNvSpPr>
          <p:nvPr/>
        </p:nvSpPr>
        <p:spPr bwMode="auto">
          <a:xfrm>
            <a:off x="3395663" y="6140450"/>
            <a:ext cx="2352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Middle Node</a:t>
            </a:r>
          </a:p>
        </p:txBody>
      </p:sp>
      <p:sp>
        <p:nvSpPr>
          <p:cNvPr id="22551" name="ZoneTexte 38"/>
          <p:cNvSpPr txBox="1">
            <a:spLocks noChangeArrowheads="1"/>
          </p:cNvSpPr>
          <p:nvPr/>
        </p:nvSpPr>
        <p:spPr bwMode="auto">
          <a:xfrm>
            <a:off x="6170613" y="614045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Infrastructure Node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8263" y="3508375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Application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8263" y="5381625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Network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22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Architecture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28" name="Rounded Rectangle 6"/>
          <p:cNvSpPr/>
          <p:nvPr/>
        </p:nvSpPr>
        <p:spPr>
          <a:xfrm>
            <a:off x="6588125" y="3508375"/>
            <a:ext cx="936625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638" y="3544888"/>
            <a:ext cx="935037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6659563" y="3579813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sp>
        <p:nvSpPr>
          <p:cNvPr id="22558" name="ZoneTexte 87"/>
          <p:cNvSpPr txBox="1">
            <a:spLocks noChangeArrowheads="1"/>
          </p:cNvSpPr>
          <p:nvPr/>
        </p:nvSpPr>
        <p:spPr bwMode="auto">
          <a:xfrm>
            <a:off x="215900" y="1524000"/>
            <a:ext cx="8712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spcAft>
                <a:spcPts val="600"/>
              </a:spcAft>
            </a:pPr>
            <a:endParaRPr lang="en-US" altLang="fr-FR" sz="1400" b="1"/>
          </a:p>
          <a:p>
            <a:pPr eaLnBrk="1">
              <a:spcAft>
                <a:spcPts val="600"/>
              </a:spcAft>
            </a:pPr>
            <a:endParaRPr lang="en-US" altLang="fr-FR" sz="1400" b="1"/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Application Entity</a:t>
            </a:r>
            <a:r>
              <a:rPr lang="en-US" altLang="fr-FR" sz="1400"/>
              <a:t>	Provides application logic for the end-to-end M2M solutions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Network Services Entity</a:t>
            </a:r>
            <a:r>
              <a:rPr lang="en-US" altLang="fr-FR" sz="1400"/>
              <a:t>	Provides services to the CSEs besides the pure data transport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Node	</a:t>
            </a:r>
            <a:r>
              <a:rPr lang="en-US" altLang="fr-FR" sz="1400"/>
              <a:t>Logical equivalent of a physical (or possibly virtualized, especially on the server side) device</a:t>
            </a:r>
          </a:p>
          <a:p>
            <a:pPr eaLnBrk="1">
              <a:spcAft>
                <a:spcPts val="600"/>
              </a:spcAft>
            </a:pP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16775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183563" y="4300538"/>
            <a:ext cx="796925" cy="2055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450" y="3328988"/>
            <a:ext cx="1912938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5663" y="3328988"/>
            <a:ext cx="2352675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0613" y="4300538"/>
            <a:ext cx="1914525" cy="2055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8263" y="5224463"/>
            <a:ext cx="8232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8263" y="4300538"/>
            <a:ext cx="8232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uage 10"/>
          <p:cNvSpPr/>
          <p:nvPr/>
        </p:nvSpPr>
        <p:spPr>
          <a:xfrm>
            <a:off x="4572000" y="5235575"/>
            <a:ext cx="3240088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Network</a:t>
            </a:r>
          </a:p>
        </p:txBody>
      </p:sp>
      <p:sp>
        <p:nvSpPr>
          <p:cNvPr id="12" name="Nuage 11"/>
          <p:cNvSpPr/>
          <p:nvPr/>
        </p:nvSpPr>
        <p:spPr>
          <a:xfrm>
            <a:off x="1331913" y="5235575"/>
            <a:ext cx="3240087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</a:p>
        </p:txBody>
      </p:sp>
      <p:sp>
        <p:nvSpPr>
          <p:cNvPr id="13" name="Rounded Rectangle 6"/>
          <p:cNvSpPr/>
          <p:nvPr/>
        </p:nvSpPr>
        <p:spPr>
          <a:xfrm>
            <a:off x="1476375" y="3508375"/>
            <a:ext cx="935038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1300" y="3544888"/>
            <a:ext cx="936625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439863" y="4516438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17" name="Rounded Rectangle 6"/>
          <p:cNvSpPr/>
          <p:nvPr/>
        </p:nvSpPr>
        <p:spPr>
          <a:xfrm>
            <a:off x="1547813" y="3579813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18" name="Connecteur droit avec flèche 17"/>
          <p:cNvCxnSpPr>
            <a:stCxn id="16" idx="0"/>
            <a:endCxn id="17" idx="2"/>
          </p:cNvCxnSpPr>
          <p:nvPr/>
        </p:nvCxnSpPr>
        <p:spPr>
          <a:xfrm flipV="1">
            <a:off x="2016125" y="4084638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6"/>
          <p:cNvSpPr/>
          <p:nvPr/>
        </p:nvSpPr>
        <p:spPr>
          <a:xfrm>
            <a:off x="1441450" y="5451475"/>
            <a:ext cx="1150938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20" name="Connecteur droit avec flèche 19"/>
          <p:cNvCxnSpPr>
            <a:stCxn id="19" idx="0"/>
            <a:endCxn id="16" idx="2"/>
          </p:cNvCxnSpPr>
          <p:nvPr/>
        </p:nvCxnSpPr>
        <p:spPr>
          <a:xfrm flipH="1" flipV="1">
            <a:off x="2016125" y="5019675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3995738" y="4516438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2" name="Rounded Rectangle 6"/>
          <p:cNvSpPr/>
          <p:nvPr/>
        </p:nvSpPr>
        <p:spPr>
          <a:xfrm>
            <a:off x="4032250" y="3508375"/>
            <a:ext cx="936625" cy="5032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763" y="3544888"/>
            <a:ext cx="935037" cy="5032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3688" y="3579813"/>
            <a:ext cx="936625" cy="5048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25" name="Connecteur droit avec flèche 24"/>
          <p:cNvCxnSpPr>
            <a:stCxn id="21" idx="0"/>
            <a:endCxn id="24" idx="2"/>
          </p:cNvCxnSpPr>
          <p:nvPr/>
        </p:nvCxnSpPr>
        <p:spPr>
          <a:xfrm flipV="1">
            <a:off x="4572000" y="4084638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"/>
          <p:cNvSpPr/>
          <p:nvPr/>
        </p:nvSpPr>
        <p:spPr>
          <a:xfrm>
            <a:off x="3455988" y="5451475"/>
            <a:ext cx="1008062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6551613" y="4516438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8" name="Rounded Rectangle 6"/>
          <p:cNvSpPr/>
          <p:nvPr/>
        </p:nvSpPr>
        <p:spPr>
          <a:xfrm>
            <a:off x="6588125" y="3508375"/>
            <a:ext cx="936625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638" y="3544888"/>
            <a:ext cx="935037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6659563" y="3579813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31" name="Connecteur droit avec flèche 30"/>
          <p:cNvCxnSpPr>
            <a:stCxn id="27" idx="0"/>
            <a:endCxn id="30" idx="2"/>
          </p:cNvCxnSpPr>
          <p:nvPr/>
        </p:nvCxnSpPr>
        <p:spPr>
          <a:xfrm flipV="1">
            <a:off x="7127875" y="4084638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6"/>
          <p:cNvSpPr/>
          <p:nvPr/>
        </p:nvSpPr>
        <p:spPr>
          <a:xfrm>
            <a:off x="6551613" y="5451475"/>
            <a:ext cx="1152525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33" name="Connecteur droit avec flèche 32"/>
          <p:cNvCxnSpPr>
            <a:stCxn id="32" idx="0"/>
            <a:endCxn id="27" idx="2"/>
          </p:cNvCxnSpPr>
          <p:nvPr/>
        </p:nvCxnSpPr>
        <p:spPr>
          <a:xfrm flipV="1">
            <a:off x="7127875" y="5019675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913313" y="5019675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227513" y="5019675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/>
          <p:cNvSpPr/>
          <p:nvPr/>
        </p:nvSpPr>
        <p:spPr>
          <a:xfrm>
            <a:off x="4679950" y="5451475"/>
            <a:ext cx="1008063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3585" name="ZoneTexte 36"/>
          <p:cNvSpPr txBox="1">
            <a:spLocks noChangeArrowheads="1"/>
          </p:cNvSpPr>
          <p:nvPr/>
        </p:nvSpPr>
        <p:spPr bwMode="auto">
          <a:xfrm>
            <a:off x="1060450" y="6140450"/>
            <a:ext cx="1912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Application Service Node</a:t>
            </a:r>
          </a:p>
        </p:txBody>
      </p:sp>
      <p:sp>
        <p:nvSpPr>
          <p:cNvPr id="23586" name="ZoneTexte 37"/>
          <p:cNvSpPr txBox="1">
            <a:spLocks noChangeArrowheads="1"/>
          </p:cNvSpPr>
          <p:nvPr/>
        </p:nvSpPr>
        <p:spPr bwMode="auto">
          <a:xfrm>
            <a:off x="3395663" y="6140450"/>
            <a:ext cx="2352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Middle Node</a:t>
            </a:r>
          </a:p>
        </p:txBody>
      </p:sp>
      <p:sp>
        <p:nvSpPr>
          <p:cNvPr id="23587" name="ZoneTexte 38"/>
          <p:cNvSpPr txBox="1">
            <a:spLocks noChangeArrowheads="1"/>
          </p:cNvSpPr>
          <p:nvPr/>
        </p:nvSpPr>
        <p:spPr bwMode="auto">
          <a:xfrm>
            <a:off x="6170613" y="614045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Infrastructure Node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8263" y="3508375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Application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263" y="4445000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>
                <a:solidFill>
                  <a:srgbClr val="000000"/>
                </a:solidFill>
              </a:rPr>
              <a:t>Service</a:t>
            </a:r>
            <a:r>
              <a:rPr lang="en-US" altLang="fr-FR">
                <a:solidFill>
                  <a:srgbClr val="000000"/>
                </a:solidFill>
              </a:rPr>
              <a:t/>
            </a:r>
            <a:br>
              <a:rPr lang="en-US" altLang="fr-FR">
                <a:solidFill>
                  <a:srgbClr val="000000"/>
                </a:solidFill>
              </a:rPr>
            </a:br>
            <a:r>
              <a:rPr lang="en-US" altLang="fr-FR" sz="1400">
                <a:solidFill>
                  <a:srgbClr val="000000"/>
                </a:solidFill>
              </a:rPr>
              <a:t>Layer</a:t>
            </a:r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263" y="5381625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Network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3" name="Arc 42"/>
          <p:cNvSpPr/>
          <p:nvPr/>
        </p:nvSpPr>
        <p:spPr>
          <a:xfrm>
            <a:off x="2447925" y="4668838"/>
            <a:ext cx="1692275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4" name="Arc 43"/>
          <p:cNvSpPr/>
          <p:nvPr/>
        </p:nvSpPr>
        <p:spPr>
          <a:xfrm>
            <a:off x="5003800" y="4668838"/>
            <a:ext cx="1692275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016125" y="4179888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16125" y="5121275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573588" y="4179888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10413" y="4179888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10413" y="5121275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552950" y="5121275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27513" y="5121275"/>
            <a:ext cx="358775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06725" y="5121275"/>
            <a:ext cx="358775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759450" y="5121275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23602" name="ZoneTexte 74"/>
          <p:cNvSpPr txBox="1">
            <a:spLocks noChangeArrowheads="1"/>
          </p:cNvSpPr>
          <p:nvPr/>
        </p:nvSpPr>
        <p:spPr bwMode="auto">
          <a:xfrm>
            <a:off x="215900" y="1524000"/>
            <a:ext cx="8712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7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spcAft>
                <a:spcPts val="600"/>
              </a:spcAft>
            </a:pPr>
            <a:r>
              <a:rPr lang="en-US" altLang="fr-FR" sz="1400" b="1"/>
              <a:t>Reference Point</a:t>
            </a:r>
            <a:r>
              <a:rPr lang="en-US" altLang="fr-FR" sz="1400"/>
              <a:t>	One or more interfaces - Mca, Mcn, Mcc and Mcc’ (between 2 service providers)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Common Services Entity</a:t>
            </a:r>
            <a:r>
              <a:rPr lang="en-US" altLang="fr-FR" sz="1400"/>
              <a:t>	Provides the set of "service functions" that are common to the M2M environments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Application Entity</a:t>
            </a:r>
            <a:r>
              <a:rPr lang="en-US" altLang="fr-FR" sz="1400"/>
              <a:t>	Provides application logic for the end-to-end M2M solutions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Network Services Entity</a:t>
            </a:r>
            <a:r>
              <a:rPr lang="en-US" altLang="fr-FR" sz="1400"/>
              <a:t>	Provides services to the CSEs besides the pure data transport</a:t>
            </a:r>
          </a:p>
          <a:p>
            <a:pPr eaLnBrk="1">
              <a:spcAft>
                <a:spcPts val="600"/>
              </a:spcAft>
            </a:pPr>
            <a:r>
              <a:rPr lang="en-US" altLang="fr-FR" sz="1400" b="1"/>
              <a:t>Node	</a:t>
            </a:r>
            <a:r>
              <a:rPr lang="en-US" altLang="fr-FR" sz="1400"/>
              <a:t>Logical equivalent of a physical (or possibly virtualized, especially on the server side) device</a:t>
            </a:r>
          </a:p>
          <a:p>
            <a:pPr eaLnBrk="1">
              <a:spcAft>
                <a:spcPts val="600"/>
              </a:spcAft>
            </a:pPr>
            <a:endParaRPr lang="en-US" altLang="fr-FR" sz="1400"/>
          </a:p>
        </p:txBody>
      </p:sp>
      <p:sp>
        <p:nvSpPr>
          <p:cNvPr id="236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Architecture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85" name="Rounded Rectangle 6"/>
          <p:cNvSpPr/>
          <p:nvPr/>
        </p:nvSpPr>
        <p:spPr>
          <a:xfrm>
            <a:off x="8283575" y="4516438"/>
            <a:ext cx="59690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86" name="Arc 85"/>
          <p:cNvSpPr/>
          <p:nvPr/>
        </p:nvSpPr>
        <p:spPr>
          <a:xfrm>
            <a:off x="7437438" y="4668838"/>
            <a:ext cx="1008062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793038" y="5127625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>
                <a:solidFill>
                  <a:schemeClr val="accent1"/>
                </a:solidFill>
              </a:rPr>
              <a:t>Mcc’</a:t>
            </a:r>
          </a:p>
        </p:txBody>
      </p:sp>
      <p:sp>
        <p:nvSpPr>
          <p:cNvPr id="23607" name="ZoneTexte 88"/>
          <p:cNvSpPr txBox="1">
            <a:spLocks noChangeArrowheads="1"/>
          </p:cNvSpPr>
          <p:nvPr/>
        </p:nvSpPr>
        <p:spPr bwMode="auto">
          <a:xfrm>
            <a:off x="8221663" y="6140450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 sz="1400" b="1"/>
              <a:t>Inf. Node</a:t>
            </a:r>
          </a:p>
        </p:txBody>
      </p:sp>
    </p:spTree>
    <p:extLst>
      <p:ext uri="{BB962C8B-B14F-4D97-AF65-F5344CB8AC3E}">
        <p14:creationId xmlns:p14="http://schemas.microsoft.com/office/powerpoint/2010/main" val="20576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Topologies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821281" y="1295400"/>
            <a:ext cx="7501438" cy="5269234"/>
            <a:chOff x="838200" y="1295400"/>
            <a:chExt cx="7501438" cy="5269234"/>
          </a:xfrm>
        </p:grpSpPr>
        <p:sp>
          <p:nvSpPr>
            <p:cNvPr id="105" name="Rectangle à coins arrondis 94"/>
            <p:cNvSpPr/>
            <p:nvPr/>
          </p:nvSpPr>
          <p:spPr bwMode="auto">
            <a:xfrm flipH="1">
              <a:off x="6228230" y="5088478"/>
              <a:ext cx="2111408" cy="1361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Service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9" name="Rectangle à coins arrondis 94"/>
            <p:cNvSpPr/>
            <p:nvPr/>
          </p:nvSpPr>
          <p:spPr bwMode="auto">
            <a:xfrm flipH="1">
              <a:off x="6228230" y="4294296"/>
              <a:ext cx="2111408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8" name="Rectangle à coins arrondis 94"/>
            <p:cNvSpPr/>
            <p:nvPr/>
          </p:nvSpPr>
          <p:spPr bwMode="auto">
            <a:xfrm>
              <a:off x="838200" y="5829730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7" name="Rectangle à coins arrondis 94"/>
            <p:cNvSpPr/>
            <p:nvPr/>
          </p:nvSpPr>
          <p:spPr bwMode="auto">
            <a:xfrm>
              <a:off x="838200" y="4999704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Application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Dedicated</a:t>
              </a:r>
              <a:br>
                <a:rPr lang="en-GB" sz="1600" dirty="0" smtClean="0">
                  <a:solidFill>
                    <a:schemeClr val="tx2"/>
                  </a:solidFill>
                  <a:cs typeface="+mn-cs"/>
                </a:rPr>
              </a:br>
              <a:r>
                <a:rPr lang="en-GB" sz="1600" dirty="0" smtClean="0">
                  <a:solidFill>
                    <a:schemeClr val="tx2"/>
                  </a:solidFill>
                  <a:cs typeface="+mn-cs"/>
                </a:rPr>
                <a:t>Node</a:t>
              </a:r>
              <a:endParaRPr lang="en-GB" sz="160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6" name="Rectangle à coins arrondis 94"/>
            <p:cNvSpPr/>
            <p:nvPr/>
          </p:nvSpPr>
          <p:spPr bwMode="auto">
            <a:xfrm>
              <a:off x="5520238" y="3315424"/>
              <a:ext cx="2297242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5" name="Rectangle à coins arrondis 94"/>
            <p:cNvSpPr/>
            <p:nvPr/>
          </p:nvSpPr>
          <p:spPr bwMode="auto">
            <a:xfrm>
              <a:off x="1710238" y="3305887"/>
              <a:ext cx="3352800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4" name="Rectangle à coins arrondis 94"/>
            <p:cNvSpPr/>
            <p:nvPr/>
          </p:nvSpPr>
          <p:spPr bwMode="auto">
            <a:xfrm>
              <a:off x="1710238" y="4191000"/>
              <a:ext cx="3352800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Middle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88" name="Rectangle à coins arrondis 94"/>
            <p:cNvSpPr/>
            <p:nvPr/>
          </p:nvSpPr>
          <p:spPr bwMode="auto">
            <a:xfrm>
              <a:off x="1710238" y="2318263"/>
              <a:ext cx="5714999" cy="7349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2"/>
                  </a:solidFill>
                  <a:cs typeface="+mn-cs"/>
                </a:rPr>
                <a:t>Infrastructure Node</a:t>
              </a:r>
              <a:endParaRPr lang="en-GB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246450" y="431367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48529" y="4409027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341166" y="5944461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149386" y="1307378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340776" y="1307378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11" idx="2"/>
              <a:endCxn id="17" idx="0"/>
            </p:cNvCxnSpPr>
            <p:nvPr/>
          </p:nvCxnSpPr>
          <p:spPr>
            <a:xfrm rot="16200000" flipH="1">
              <a:off x="4796518" y="1536025"/>
              <a:ext cx="637799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2"/>
              <a:endCxn id="72" idx="3"/>
            </p:cNvCxnSpPr>
            <p:nvPr/>
          </p:nvCxnSpPr>
          <p:spPr>
            <a:xfrm rot="5400000">
              <a:off x="3019789" y="4881167"/>
              <a:ext cx="548039" cy="423940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1"/>
              <a:endCxn id="21" idx="3"/>
            </p:cNvCxnSpPr>
            <p:nvPr/>
          </p:nvCxnSpPr>
          <p:spPr>
            <a:xfrm rot="10800000" flipV="1">
              <a:off x="3876114" y="4566395"/>
              <a:ext cx="370336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9"/>
            <p:cNvCxnSpPr>
              <a:stCxn id="12" idx="2"/>
              <a:endCxn id="17" idx="0"/>
            </p:cNvCxnSpPr>
            <p:nvPr/>
          </p:nvCxnSpPr>
          <p:spPr>
            <a:xfrm rot="5400000">
              <a:off x="5392213" y="2131720"/>
              <a:ext cx="637799" cy="127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 bwMode="auto">
            <a:xfrm>
              <a:off x="4149386" y="2450620"/>
              <a:ext cx="312345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IN-CSE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149386" y="3422118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8" idx="0"/>
              <a:endCxn id="17" idx="2"/>
            </p:cNvCxnSpPr>
            <p:nvPr/>
          </p:nvCxnSpPr>
          <p:spPr>
            <a:xfrm rot="5400000" flipH="1" flipV="1">
              <a:off x="4882390" y="2593396"/>
              <a:ext cx="466055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4"/>
            <p:cNvCxnSpPr>
              <a:stCxn id="9" idx="1"/>
              <a:endCxn id="55" idx="2"/>
            </p:cNvCxnSpPr>
            <p:nvPr/>
          </p:nvCxnSpPr>
          <p:spPr>
            <a:xfrm rot="10800000">
              <a:off x="5971317" y="3927561"/>
              <a:ext cx="377212" cy="734188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 bwMode="auto">
            <a:xfrm>
              <a:off x="3135442" y="4313675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>
              <a:stCxn id="21" idx="0"/>
              <a:endCxn id="18" idx="2"/>
            </p:cNvCxnSpPr>
            <p:nvPr/>
          </p:nvCxnSpPr>
          <p:spPr>
            <a:xfrm rot="5400000" flipH="1" flipV="1">
              <a:off x="3819693" y="3613646"/>
              <a:ext cx="386114" cy="10139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 bwMode="auto">
            <a:xfrm>
              <a:off x="6532166" y="1295400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Straight Connector 39"/>
            <p:cNvCxnSpPr>
              <a:stCxn id="43" idx="2"/>
              <a:endCxn id="17" idx="0"/>
            </p:cNvCxnSpPr>
            <p:nvPr/>
          </p:nvCxnSpPr>
          <p:spPr>
            <a:xfrm rot="5400000">
              <a:off x="5981919" y="1530036"/>
              <a:ext cx="649777" cy="119139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 bwMode="auto">
            <a:xfrm>
              <a:off x="5600981" y="3422118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CSE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8" name="Straight Connector 18"/>
            <p:cNvCxnSpPr>
              <a:stCxn id="55" idx="0"/>
              <a:endCxn id="17" idx="2"/>
            </p:cNvCxnSpPr>
            <p:nvPr/>
          </p:nvCxnSpPr>
          <p:spPr>
            <a:xfrm rot="16200000" flipV="1">
              <a:off x="5608188" y="3058988"/>
              <a:ext cx="466055" cy="2602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 bwMode="auto">
            <a:xfrm>
              <a:off x="2341166" y="5114435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5" name="Straight Connector 13"/>
            <p:cNvCxnSpPr>
              <a:stCxn id="21" idx="2"/>
              <a:endCxn id="10" idx="3"/>
            </p:cNvCxnSpPr>
            <p:nvPr/>
          </p:nvCxnSpPr>
          <p:spPr>
            <a:xfrm rot="5400000">
              <a:off x="2604776" y="5296180"/>
              <a:ext cx="1378065" cy="423940"/>
            </a:xfrm>
            <a:prstGeom prst="bentConnector2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 bwMode="auto">
            <a:xfrm>
              <a:off x="6341519" y="5203209"/>
              <a:ext cx="74768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6324735" y="5867787"/>
            <a:ext cx="747548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4"/>
          <p:cNvCxnSpPr>
            <a:stCxn id="35" idx="0"/>
            <a:endCxn id="85" idx="2"/>
          </p:cNvCxnSpPr>
          <p:nvPr/>
        </p:nvCxnSpPr>
        <p:spPr>
          <a:xfrm rot="16200000" flipV="1">
            <a:off x="6618908" y="5788186"/>
            <a:ext cx="159135" cy="6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 bwMode="auto">
          <a:xfrm>
            <a:off x="6324600" y="5867786"/>
            <a:ext cx="747682" cy="50544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9" name="Straight Connector 18"/>
          <p:cNvCxnSpPr>
            <a:endCxn id="45" idx="1"/>
          </p:cNvCxnSpPr>
          <p:nvPr/>
        </p:nvCxnSpPr>
        <p:spPr>
          <a:xfrm rot="16200000" flipH="1">
            <a:off x="4951915" y="4747823"/>
            <a:ext cx="2208140" cy="537230"/>
          </a:xfrm>
          <a:prstGeom prst="bentConnector2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2600" b="1" dirty="0" smtClean="0"/>
              <a:t>Resource-based information model</a:t>
            </a:r>
          </a:p>
          <a:p>
            <a:pPr marL="180975" indent="-180975">
              <a:tabLst>
                <a:tab pos="3943350" algn="l"/>
              </a:tabLst>
              <a:defRPr/>
            </a:pPr>
            <a:r>
              <a:rPr lang="en-US" sz="1800" dirty="0" smtClean="0"/>
              <a:t>Information is stored in the system as Resources</a:t>
            </a:r>
          </a:p>
          <a:p>
            <a:pPr marL="180975" indent="-180975">
              <a:tabLst>
                <a:tab pos="3943350" algn="l"/>
              </a:tabLst>
              <a:defRPr/>
            </a:pPr>
            <a:r>
              <a:rPr lang="en-US" sz="1800" dirty="0" smtClean="0"/>
              <a:t>A given Resource can be identified with a Uniform Resource Identifier</a:t>
            </a:r>
          </a:p>
          <a:p>
            <a:pPr marL="180975" lvl="1" indent="-180975"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A given Resource </a:t>
            </a:r>
            <a:r>
              <a:rPr lang="en-GB" sz="1800" dirty="0" smtClean="0">
                <a:solidFill>
                  <a:schemeClr val="tx1"/>
                </a:solidFill>
              </a:rPr>
              <a:t>is of one </a:t>
            </a:r>
            <a:r>
              <a:rPr lang="en-GB" sz="1800" dirty="0">
                <a:solidFill>
                  <a:schemeClr val="tx1"/>
                </a:solidFill>
              </a:rPr>
              <a:t>of the defined Resource </a:t>
            </a:r>
            <a:r>
              <a:rPr lang="en-GB" sz="1800" dirty="0" smtClean="0">
                <a:solidFill>
                  <a:schemeClr val="tx1"/>
                </a:solidFill>
              </a:rPr>
              <a:t>Types</a:t>
            </a:r>
          </a:p>
          <a:p>
            <a:pPr marL="180975" lvl="1" indent="-180975"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The Resource Type determines the </a:t>
            </a:r>
            <a:r>
              <a:rPr lang="en-GB" sz="1800" dirty="0">
                <a:solidFill>
                  <a:schemeClr val="tx1"/>
                </a:solidFill>
              </a:rPr>
              <a:t>semantics of the information </a:t>
            </a:r>
            <a:r>
              <a:rPr lang="en-GB" sz="1800" dirty="0" smtClean="0">
                <a:solidFill>
                  <a:schemeClr val="tx1"/>
                </a:solidFill>
              </a:rPr>
              <a:t>in </a:t>
            </a:r>
            <a:r>
              <a:rPr lang="en-GB" sz="1800" dirty="0">
                <a:solidFill>
                  <a:schemeClr val="tx1"/>
                </a:solidFill>
              </a:rPr>
              <a:t>the </a:t>
            </a:r>
            <a:r>
              <a:rPr lang="en-GB" sz="1800" dirty="0" smtClean="0">
                <a:solidFill>
                  <a:schemeClr val="tx1"/>
                </a:solidFill>
              </a:rPr>
              <a:t>Resource</a:t>
            </a:r>
            <a:endParaRPr lang="en-GB" sz="1800" dirty="0">
              <a:solidFill>
                <a:schemeClr val="tx1"/>
              </a:solidFill>
            </a:endParaRPr>
          </a:p>
          <a:p>
            <a:pPr marL="180975" lvl="1" indent="-180975"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Resources can be Created, Read, Updated or Deleted to manipulate the information</a:t>
            </a:r>
          </a:p>
          <a:p>
            <a:pPr marL="180975" lvl="1" indent="-180975"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Resources are </a:t>
            </a:r>
            <a:r>
              <a:rPr lang="en-GB" sz="1800" dirty="0" smtClean="0">
                <a:solidFill>
                  <a:schemeClr val="tx1"/>
                </a:solidFill>
              </a:rPr>
              <a:t>organized in a </a:t>
            </a:r>
            <a:r>
              <a:rPr lang="en-GB" sz="1800" dirty="0">
                <a:solidFill>
                  <a:schemeClr val="tx1"/>
                </a:solidFill>
              </a:rPr>
              <a:t>tree-like </a:t>
            </a:r>
            <a:r>
              <a:rPr lang="en-GB" sz="1800" dirty="0" smtClean="0">
                <a:solidFill>
                  <a:schemeClr val="tx1"/>
                </a:solidFill>
              </a:rPr>
              <a:t>structure and connected by links</a:t>
            </a:r>
          </a:p>
          <a:p>
            <a:pPr marL="180975" lvl="1" indent="-180975"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Links either as the </a:t>
            </a:r>
            <a:r>
              <a:rPr lang="en-GB" sz="1800" dirty="0">
                <a:solidFill>
                  <a:schemeClr val="tx1"/>
                </a:solidFill>
              </a:rPr>
              <a:t>tree hierarchy </a:t>
            </a:r>
            <a:r>
              <a:rPr lang="en-GB" sz="1800" dirty="0" smtClean="0">
                <a:solidFill>
                  <a:schemeClr val="tx1"/>
                </a:solidFill>
              </a:rPr>
              <a:t>or to another </a:t>
            </a:r>
            <a:r>
              <a:rPr lang="en-GB" sz="1800" dirty="0">
                <a:solidFill>
                  <a:schemeClr val="tx1"/>
                </a:solidFill>
              </a:rPr>
              <a:t>part or the </a:t>
            </a:r>
            <a:r>
              <a:rPr lang="en-GB" sz="1800" dirty="0" smtClean="0">
                <a:solidFill>
                  <a:schemeClr val="tx1"/>
                </a:solidFill>
              </a:rPr>
              <a:t>tree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457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Information Modelling</a:t>
            </a:r>
            <a:br>
              <a:rPr lang="en-US" altLang="fr-FR" smtClean="0"/>
            </a:br>
            <a:endParaRPr lang="en-US" altLang="fr-FR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886200"/>
            <a:ext cx="38433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oriented approach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REST = Representational State Transfer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Dissertation</a:t>
            </a:r>
            <a:r>
              <a:rPr lang="en-US" dirty="0" smtClean="0"/>
              <a:t> by Thomas Roy Fielding, 2000 {HTTP contributor}</a:t>
            </a:r>
          </a:p>
          <a:p>
            <a:r>
              <a:rPr lang="en-US" dirty="0" smtClean="0"/>
              <a:t>Architectural style for distributed applications</a:t>
            </a:r>
          </a:p>
          <a:p>
            <a:r>
              <a:rPr lang="en-US" dirty="0" smtClean="0"/>
              <a:t>State information is residing in hosted resources only</a:t>
            </a:r>
          </a:p>
          <a:p>
            <a:pPr lvl="1"/>
            <a:r>
              <a:rPr lang="en-US" dirty="0" smtClean="0"/>
              <a:t>Interfaces between entities use stateless communication</a:t>
            </a:r>
          </a:p>
          <a:p>
            <a:pPr lvl="1"/>
            <a:r>
              <a:rPr lang="en-US" dirty="0" smtClean="0"/>
              <a:t>Requests can be processed based on resource state and request itself =&gt; idempotent</a:t>
            </a:r>
          </a:p>
          <a:p>
            <a:r>
              <a:rPr lang="en-US" dirty="0" smtClean="0"/>
              <a:t>State transition is done by manipulation of resources</a:t>
            </a:r>
          </a:p>
          <a:p>
            <a:r>
              <a:rPr lang="en-US" dirty="0" smtClean="0"/>
              <a:t>Simple and uniform interfaces are used to access resources</a:t>
            </a:r>
          </a:p>
          <a:p>
            <a:pPr lvl="1"/>
            <a:r>
              <a:rPr lang="en-US" dirty="0" smtClean="0"/>
              <a:t>Create, Retrieve, Update, Delete</a:t>
            </a:r>
          </a:p>
          <a:p>
            <a:r>
              <a:rPr lang="en-US" dirty="0" smtClean="0"/>
              <a:t>All services offered via addressable resources with access control</a:t>
            </a:r>
          </a:p>
          <a:p>
            <a:r>
              <a:rPr lang="en-US" dirty="0" err="1" smtClean="0"/>
              <a:t>Idempotency</a:t>
            </a:r>
            <a:r>
              <a:rPr lang="en-US" dirty="0" smtClean="0"/>
              <a:t> is key for scalability (caches, proxies, drops, repetitions)</a:t>
            </a:r>
          </a:p>
          <a:p>
            <a:r>
              <a:rPr lang="en-US" dirty="0" smtClean="0"/>
              <a:t>oneM2M not strictly REST but RESTful / resource oriented</a:t>
            </a:r>
          </a:p>
          <a:p>
            <a:pPr lvl="1"/>
            <a:r>
              <a:rPr lang="en-US" dirty="0" smtClean="0"/>
              <a:t>Also added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Case 1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4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en-US" altLang="fr-FR" sz="2600" b="1" dirty="0" smtClean="0"/>
              <a:t>Defined resource types</a:t>
            </a:r>
          </a:p>
          <a:p>
            <a:pPr marL="0" indent="0"/>
            <a:r>
              <a:rPr lang="en-US" altLang="fr-FR" sz="1800" dirty="0" smtClean="0"/>
              <a:t>The System (nodes, CSEs, AEs…):	</a:t>
            </a:r>
            <a:r>
              <a:rPr lang="en-GB" altLang="fr-FR" sz="1800" dirty="0" smtClean="0"/>
              <a:t>node, </a:t>
            </a:r>
            <a:r>
              <a:rPr lang="en-GB" altLang="fr-FR" sz="1800" dirty="0" err="1" smtClean="0"/>
              <a:t>CSEBase</a:t>
            </a:r>
            <a:r>
              <a:rPr lang="en-GB" altLang="fr-FR" sz="1800" dirty="0" smtClean="0"/>
              <a:t>, AE, </a:t>
            </a:r>
            <a:r>
              <a:rPr lang="en-GB" altLang="fr-FR" sz="1800" dirty="0" err="1" smtClean="0"/>
              <a:t>mgmtObj</a:t>
            </a:r>
            <a:r>
              <a:rPr lang="en-GB" altLang="fr-FR" sz="1800" dirty="0" smtClean="0"/>
              <a:t>…</a:t>
            </a:r>
          </a:p>
          <a:p>
            <a:pPr marL="0" indent="0"/>
            <a:r>
              <a:rPr lang="en-GB" altLang="fr-FR" sz="1800" dirty="0" smtClean="0"/>
              <a:t>M2M Service subscriptions:		m2mServiceSubscriptionProfile…</a:t>
            </a:r>
          </a:p>
          <a:p>
            <a:pPr marL="0" indent="0"/>
            <a:r>
              <a:rPr lang="en-US" altLang="fr-FR" sz="1800" dirty="0" smtClean="0"/>
              <a:t>Security:				</a:t>
            </a:r>
            <a:r>
              <a:rPr lang="en-US" altLang="fr-FR" sz="1800" dirty="0" err="1" smtClean="0"/>
              <a:t>accessControlPolicy</a:t>
            </a:r>
            <a:r>
              <a:rPr lang="en-US" altLang="fr-FR" sz="1800" dirty="0" smtClean="0"/>
              <a:t>…</a:t>
            </a:r>
          </a:p>
          <a:p>
            <a:pPr marL="0" indent="0"/>
            <a:r>
              <a:rPr lang="en-US" altLang="fr-FR" sz="1800" dirty="0" smtClean="0"/>
              <a:t>Entity groups and memberships:	</a:t>
            </a:r>
            <a:r>
              <a:rPr lang="en-GB" altLang="fr-FR" sz="1800" dirty="0" smtClean="0"/>
              <a:t>group, members…</a:t>
            </a:r>
            <a:endParaRPr lang="en-US" altLang="fr-FR" sz="1800" dirty="0" smtClean="0"/>
          </a:p>
          <a:p>
            <a:pPr marL="0" indent="0"/>
            <a:r>
              <a:rPr lang="en-US" altLang="fr-FR" sz="1800" dirty="0" smtClean="0"/>
              <a:t>Application data:			container, </a:t>
            </a:r>
            <a:r>
              <a:rPr lang="en-US" altLang="fr-FR" sz="1800" dirty="0" err="1" smtClean="0"/>
              <a:t>contentInstance</a:t>
            </a:r>
            <a:r>
              <a:rPr lang="en-US" altLang="fr-FR" sz="1800" dirty="0" smtClean="0"/>
              <a:t>…</a:t>
            </a:r>
          </a:p>
          <a:p>
            <a:pPr marL="0" indent="0"/>
            <a:r>
              <a:rPr lang="en-US" altLang="fr-FR" sz="1800" dirty="0" smtClean="0"/>
              <a:t>Information dispatch and flows:	subscription, delivery, request, schedule…</a:t>
            </a:r>
          </a:p>
          <a:p>
            <a:pPr marL="0" indent="0"/>
            <a:r>
              <a:rPr lang="en-US" altLang="fr-FR" sz="1800" dirty="0" smtClean="0"/>
              <a:t>Location services:			</a:t>
            </a:r>
            <a:r>
              <a:rPr lang="en-US" altLang="fr-FR" sz="1800" dirty="0" err="1" smtClean="0"/>
              <a:t>locationPolicy</a:t>
            </a:r>
            <a:r>
              <a:rPr lang="en-US" altLang="fr-FR" sz="1800" dirty="0" smtClean="0"/>
              <a:t>…</a:t>
            </a:r>
          </a:p>
          <a:p>
            <a:pPr marL="0" indent="0"/>
            <a:r>
              <a:rPr lang="en-US" altLang="fr-FR" sz="1800" dirty="0" smtClean="0"/>
              <a:t>Service charging &amp; accounting:	</a:t>
            </a:r>
            <a:r>
              <a:rPr lang="en-GB" altLang="fr-FR" sz="1800" dirty="0" err="1" smtClean="0"/>
              <a:t>statsConfig</a:t>
            </a:r>
            <a:r>
              <a:rPr lang="en-GB" altLang="fr-FR" sz="1800" dirty="0" smtClean="0"/>
              <a:t>, </a:t>
            </a:r>
            <a:r>
              <a:rPr lang="en-GB" altLang="fr-FR" sz="1800" dirty="0" err="1" smtClean="0"/>
              <a:t>eventConfig</a:t>
            </a:r>
            <a:r>
              <a:rPr lang="en-GB" altLang="fr-FR" sz="1800" dirty="0" smtClean="0"/>
              <a:t>, </a:t>
            </a:r>
            <a:r>
              <a:rPr lang="en-US" altLang="fr-FR" sz="1800" dirty="0" err="1" smtClean="0"/>
              <a:t>statsCollect</a:t>
            </a:r>
            <a:r>
              <a:rPr lang="en-US" altLang="fr-FR" sz="1800" dirty="0" smtClean="0"/>
              <a:t>…</a:t>
            </a:r>
            <a:endParaRPr lang="en-US" altLang="fr-FR" sz="2600" b="1" dirty="0" smtClean="0"/>
          </a:p>
          <a:p>
            <a:pPr marL="0" indent="0" algn="ctr">
              <a:spcBef>
                <a:spcPts val="2400"/>
              </a:spcBef>
              <a:buFont typeface="Arial" charset="0"/>
              <a:buNone/>
            </a:pPr>
            <a:r>
              <a:rPr lang="en-US" altLang="fr-FR" sz="2600" b="1" dirty="0" smtClean="0"/>
              <a:t>Defined communication schemes</a:t>
            </a:r>
          </a:p>
          <a:p>
            <a:pPr marL="0" indent="0"/>
            <a:r>
              <a:rPr lang="en-GB" altLang="fr-FR" sz="1800" dirty="0" smtClean="0"/>
              <a:t>Direct communication and subscriptions/notifications</a:t>
            </a:r>
          </a:p>
          <a:p>
            <a:pPr marL="0" indent="0"/>
            <a:r>
              <a:rPr lang="en-GB" altLang="fr-FR" sz="1800" dirty="0" smtClean="0"/>
              <a:t>Synchronous (blocking or non-blocking with regular polling) communications</a:t>
            </a:r>
          </a:p>
          <a:p>
            <a:pPr marL="0" indent="0"/>
            <a:r>
              <a:rPr lang="en-GB" altLang="fr-FR" sz="1800" dirty="0" smtClean="0"/>
              <a:t>Asynchronous (non-blocking, with </a:t>
            </a:r>
            <a:r>
              <a:rPr lang="en-GB" altLang="fr-FR" sz="1800" dirty="0" err="1" smtClean="0"/>
              <a:t>callback</a:t>
            </a:r>
            <a:r>
              <a:rPr lang="en-GB" altLang="fr-FR" sz="1800" dirty="0" smtClean="0"/>
              <a:t>) communications</a:t>
            </a:r>
          </a:p>
        </p:txBody>
      </p:sp>
      <p:sp>
        <p:nvSpPr>
          <p:cNvPr id="256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Resource Types &amp; Flows</a:t>
            </a:r>
            <a:br>
              <a:rPr lang="en-US" altLang="fr-FR" smtClean="0"/>
            </a:b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406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/ Response Paradigm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Entities communicate with each other via pairs of requests and responses</a:t>
            </a:r>
          </a:p>
          <a:p>
            <a:r>
              <a:rPr lang="en-US" dirty="0" smtClean="0"/>
              <a:t>A request-message triggers a response message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altLang="ja-JP" dirty="0" smtClean="0"/>
              <a:t>Request/Response pattern allows for robust data transport when needed</a:t>
            </a:r>
          </a:p>
          <a:p>
            <a:pPr lvl="1"/>
            <a:r>
              <a:rPr lang="en-US" altLang="ja-JP" dirty="0" smtClean="0"/>
              <a:t>Request/Response pattern allows for subscribe/notify mechanisms</a:t>
            </a:r>
          </a:p>
          <a:p>
            <a:pPr lvl="1"/>
            <a:r>
              <a:rPr lang="en-US" altLang="ja-JP" dirty="0" smtClean="0"/>
              <a:t>Request / Response pattern is quite flexible as it can be used to accommodate other message passing patterns as well.</a:t>
            </a:r>
          </a:p>
          <a:p>
            <a:r>
              <a:rPr lang="en-US" dirty="0" smtClean="0"/>
              <a:t>Originators: AEs or CSEs</a:t>
            </a:r>
            <a:br>
              <a:rPr lang="en-US" dirty="0" smtClean="0"/>
            </a:br>
            <a:r>
              <a:rPr lang="en-US" dirty="0" smtClean="0"/>
              <a:t>Receivers: CSEs, AE (optional)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00639" y="2557236"/>
          <a:ext cx="2742724" cy="126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Visio" r:id="rId3" imgW="3084749" imgH="1680994" progId="Visio.Drawing.11">
                  <p:embed/>
                </p:oleObj>
              </mc:Choice>
              <mc:Fallback>
                <p:oleObj name="Visio" r:id="rId3" imgW="3084749" imgH="16809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639" y="2557236"/>
                        <a:ext cx="2742724" cy="1264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4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Event Flow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Secure Remote Provisioning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upports legacy Device Management protocols</a:t>
            </a:r>
          </a:p>
          <a:p>
            <a:pPr lvl="1"/>
            <a:r>
              <a:rPr lang="en-US" dirty="0" smtClean="0"/>
              <a:t>Roll-out of Security Credentials, Registration Targets, Entity-IDs etc.</a:t>
            </a:r>
          </a:p>
          <a:p>
            <a:r>
              <a:rPr lang="en-US" dirty="0" smtClean="0"/>
              <a:t>Establish Secure Communication *</a:t>
            </a:r>
          </a:p>
          <a:p>
            <a:pPr lvl="1"/>
            <a:r>
              <a:rPr lang="en-US" dirty="0" smtClean="0"/>
              <a:t>Hop by hop between neighboring oneM2M entities</a:t>
            </a:r>
          </a:p>
          <a:p>
            <a:r>
              <a:rPr lang="en-US" dirty="0" smtClean="0"/>
              <a:t>Data Sharing governed by Access Control *</a:t>
            </a:r>
          </a:p>
          <a:p>
            <a:pPr lvl="1"/>
            <a:r>
              <a:rPr lang="en-US" dirty="0" smtClean="0"/>
              <a:t>Discovery of resources (special form of Retrieve)</a:t>
            </a:r>
          </a:p>
          <a:p>
            <a:pPr lvl="1"/>
            <a:r>
              <a:rPr lang="en-US" dirty="0" smtClean="0"/>
              <a:t>CRUD access to data sharing resources (e.g. containers, groups)</a:t>
            </a:r>
          </a:p>
          <a:p>
            <a:pPr lvl="1"/>
            <a:r>
              <a:rPr lang="en-US" dirty="0" smtClean="0"/>
              <a:t>Establishment of subscriptions </a:t>
            </a:r>
          </a:p>
          <a:p>
            <a:pPr lvl="1"/>
            <a:r>
              <a:rPr lang="en-US" dirty="0" smtClean="0"/>
              <a:t>Execution of Notifications when subscriptions trigger</a:t>
            </a:r>
          </a:p>
          <a:p>
            <a:pPr lvl="1"/>
            <a:r>
              <a:rPr lang="en-US" dirty="0" smtClean="0"/>
              <a:t>Policy-driven communications </a:t>
            </a:r>
          </a:p>
          <a:p>
            <a:pPr lvl="2"/>
            <a:r>
              <a:rPr lang="en-US" dirty="0" smtClean="0"/>
              <a:t>CMDH: Communication Management and Delivery Handling</a:t>
            </a:r>
          </a:p>
          <a:p>
            <a:r>
              <a:rPr lang="en-US" dirty="0" smtClean="0"/>
              <a:t>Device Management</a:t>
            </a:r>
          </a:p>
          <a:p>
            <a:pPr lvl="1"/>
            <a:r>
              <a:rPr lang="en-US" dirty="0" smtClean="0"/>
              <a:t>Application life cycle management, diagnostics etc.</a:t>
            </a:r>
            <a:endParaRPr lang="en-US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* Some more details on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984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foot </a:t>
            </a:r>
            <a:r>
              <a:rPr lang="en-US" dirty="0" smtClean="0"/>
              <a:t>view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042452"/>
            <a:ext cx="7785873" cy="2079313"/>
            <a:chOff x="3715587" y="2083112"/>
            <a:chExt cx="7785873" cy="2079313"/>
          </a:xfrm>
          <a:noFill/>
        </p:grpSpPr>
        <p:grpSp>
          <p:nvGrpSpPr>
            <p:cNvPr id="12" name="Group 11"/>
            <p:cNvGrpSpPr/>
            <p:nvPr/>
          </p:nvGrpSpPr>
          <p:grpSpPr>
            <a:xfrm>
              <a:off x="3955589" y="2089462"/>
              <a:ext cx="2438400" cy="2072963"/>
              <a:chOff x="3955589" y="2089462"/>
              <a:chExt cx="2438400" cy="2072963"/>
            </a:xfrm>
            <a:grpFill/>
          </p:grpSpPr>
          <p:sp>
            <p:nvSpPr>
              <p:cNvPr id="32" name="TextBox 28"/>
              <p:cNvSpPr txBox="1"/>
              <p:nvPr userDrawn="1"/>
            </p:nvSpPr>
            <p:spPr>
              <a:xfrm>
                <a:off x="3955589" y="2912385"/>
                <a:ext cx="2438400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Activation &amp;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Initial Device Provisioning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33" name="Oval 32"/>
              <p:cNvSpPr>
                <a:spLocks noChangeAspect="1"/>
              </p:cNvSpPr>
              <p:nvPr userDrawn="1"/>
            </p:nvSpPr>
            <p:spPr bwMode="auto">
              <a:xfrm>
                <a:off x="4798574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1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91827" y="2089462"/>
              <a:ext cx="1809751" cy="2072963"/>
              <a:chOff x="6091827" y="2089462"/>
              <a:chExt cx="1809751" cy="2072963"/>
            </a:xfrm>
            <a:grpFill/>
          </p:grpSpPr>
          <p:sp>
            <p:nvSpPr>
              <p:cNvPr id="30" name="TextBox 29"/>
              <p:cNvSpPr txBox="1"/>
              <p:nvPr userDrawn="1"/>
            </p:nvSpPr>
            <p:spPr>
              <a:xfrm>
                <a:off x="6091827" y="2912385"/>
                <a:ext cx="180975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Secure M2M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Communication &amp;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Registration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31" name="Oval 30"/>
              <p:cNvSpPr>
                <a:spLocks noChangeAspect="1"/>
              </p:cNvSpPr>
              <p:nvPr userDrawn="1"/>
            </p:nvSpPr>
            <p:spPr bwMode="auto">
              <a:xfrm>
                <a:off x="6631369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2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018516" y="2089462"/>
              <a:ext cx="1659191" cy="2072963"/>
              <a:chOff x="8018516" y="2089462"/>
              <a:chExt cx="1659191" cy="2072963"/>
            </a:xfrm>
            <a:grpFill/>
          </p:grpSpPr>
          <p:sp>
            <p:nvSpPr>
              <p:cNvPr id="28" name="TextBox 30"/>
              <p:cNvSpPr txBox="1"/>
              <p:nvPr userDrawn="1"/>
            </p:nvSpPr>
            <p:spPr>
              <a:xfrm>
                <a:off x="8018516" y="2912385"/>
                <a:ext cx="165919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‘Normal’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M2M Service Operation,</a:t>
                </a:r>
              </a:p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CRUD &amp; N</a:t>
                </a:r>
                <a:b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</a:b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exchanges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 userDrawn="1"/>
            </p:nvSpPr>
            <p:spPr bwMode="auto">
              <a:xfrm>
                <a:off x="8464164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3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842269" y="2089462"/>
              <a:ext cx="1659191" cy="2072963"/>
              <a:chOff x="9842269" y="2089462"/>
              <a:chExt cx="1659191" cy="2072963"/>
            </a:xfrm>
            <a:grpFill/>
          </p:grpSpPr>
          <p:sp>
            <p:nvSpPr>
              <p:cNvPr id="26" name="TextBox 30"/>
              <p:cNvSpPr txBox="1"/>
              <p:nvPr userDrawn="1"/>
            </p:nvSpPr>
            <p:spPr>
              <a:xfrm>
                <a:off x="9842269" y="2912385"/>
                <a:ext cx="1659191" cy="12500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lnSpc>
                    <a:spcPct val="85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latin typeface="Qualcomm Office Regular" pitchFamily="34" charset="0"/>
                  </a:rPr>
                  <a:t>Device Management Actions</a:t>
                </a:r>
                <a:endParaRPr lang="en-US" dirty="0">
                  <a:solidFill>
                    <a:schemeClr val="tx2"/>
                  </a:solidFill>
                  <a:latin typeface="Qualcomm Office Regular" pitchFamily="34" charset="0"/>
                </a:endParaRPr>
              </a:p>
            </p:txBody>
          </p:sp>
          <p:sp useBgFill="1">
            <p:nvSpPr>
              <p:cNvPr id="27" name="Oval 26"/>
              <p:cNvSpPr>
                <a:spLocks noChangeAspect="1"/>
              </p:cNvSpPr>
              <p:nvPr userDrawn="1"/>
            </p:nvSpPr>
            <p:spPr bwMode="auto">
              <a:xfrm>
                <a:off x="10296960" y="2089462"/>
                <a:ext cx="749808" cy="749808"/>
              </a:xfrm>
              <a:prstGeom prst="ellipse">
                <a:avLst/>
              </a:prstGeom>
              <a:grpFill/>
              <a:ln w="25400">
                <a:solidFill>
                  <a:schemeClr val="tx2"/>
                </a:solidFill>
              </a:ln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tx2"/>
                    </a:solidFill>
                    <a:latin typeface="Qualcomm Office Bold" pitchFamily="34" charset="0"/>
                  </a:rPr>
                  <a:t>4</a:t>
                </a:r>
                <a:endParaRPr lang="en-US" sz="3600" dirty="0">
                  <a:solidFill>
                    <a:schemeClr val="tx2"/>
                  </a:solidFill>
                  <a:latin typeface="Qualcomm Office Bold" pitchFamily="34" charset="0"/>
                </a:endParaRPr>
              </a:p>
            </p:txBody>
          </p:sp>
        </p:grpSp>
        <p:cxnSp>
          <p:nvCxnSpPr>
            <p:cNvPr id="17" name="Straight Connector 16"/>
            <p:cNvCxnSpPr>
              <a:endCxn id="33" idx="2"/>
            </p:cNvCxnSpPr>
            <p:nvPr/>
          </p:nvCxnSpPr>
          <p:spPr>
            <a:xfrm>
              <a:off x="3715587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3" idx="6"/>
              <a:endCxn id="31" idx="2"/>
            </p:cNvCxnSpPr>
            <p:nvPr/>
          </p:nvCxnSpPr>
          <p:spPr>
            <a:xfrm>
              <a:off x="5548382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1" idx="6"/>
              <a:endCxn id="29" idx="2"/>
            </p:cNvCxnSpPr>
            <p:nvPr/>
          </p:nvCxnSpPr>
          <p:spPr>
            <a:xfrm>
              <a:off x="7381177" y="2464366"/>
              <a:ext cx="1082987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6"/>
              <a:endCxn id="27" idx="2"/>
            </p:cNvCxnSpPr>
            <p:nvPr/>
          </p:nvCxnSpPr>
          <p:spPr>
            <a:xfrm>
              <a:off x="9213972" y="2464366"/>
              <a:ext cx="1082988" cy="0"/>
            </a:xfrm>
            <a:prstGeom prst="line">
              <a:avLst/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27" idx="0"/>
              <a:endCxn id="29" idx="0"/>
            </p:cNvCxnSpPr>
            <p:nvPr/>
          </p:nvCxnSpPr>
          <p:spPr>
            <a:xfrm rot="16200000" flipV="1">
              <a:off x="9755466" y="1173064"/>
              <a:ext cx="12700" cy="1832796"/>
            </a:xfrm>
            <a:prstGeom prst="bentConnector3">
              <a:avLst>
                <a:gd name="adj1" fmla="val 3750000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9" idx="1"/>
              <a:endCxn id="31" idx="7"/>
            </p:cNvCxnSpPr>
            <p:nvPr/>
          </p:nvCxnSpPr>
          <p:spPr>
            <a:xfrm rot="16200000" flipV="1">
              <a:off x="7922671" y="1547968"/>
              <a:ext cx="12700" cy="1302601"/>
            </a:xfrm>
            <a:prstGeom prst="bentConnector3">
              <a:avLst>
                <a:gd name="adj1" fmla="val 2664622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7" idx="0"/>
              <a:endCxn id="31" idx="0"/>
            </p:cNvCxnSpPr>
            <p:nvPr/>
          </p:nvCxnSpPr>
          <p:spPr>
            <a:xfrm rot="16200000" flipV="1">
              <a:off x="8839069" y="256666"/>
              <a:ext cx="12700" cy="3665591"/>
            </a:xfrm>
            <a:prstGeom prst="bentConnector3">
              <a:avLst>
                <a:gd name="adj1" fmla="val 6674984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27" idx="0"/>
              <a:endCxn id="33" idx="0"/>
            </p:cNvCxnSpPr>
            <p:nvPr/>
          </p:nvCxnSpPr>
          <p:spPr>
            <a:xfrm rot="16200000" flipV="1">
              <a:off x="7922671" y="-659731"/>
              <a:ext cx="12700" cy="5498386"/>
            </a:xfrm>
            <a:prstGeom prst="bentConnector3">
              <a:avLst>
                <a:gd name="adj1" fmla="val 9825000"/>
              </a:avLst>
            </a:prstGeom>
            <a:grpFill/>
            <a:ln w="1270">
              <a:solidFill>
                <a:schemeClr val="tx2"/>
              </a:solidFill>
              <a:prstDash val="sysDash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0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Communication Protocols</a:t>
            </a:r>
            <a:br>
              <a:rPr lang="en-US" altLang="fr-FR" smtClean="0"/>
            </a:br>
            <a:endParaRPr lang="fr-FR" altLang="fr-FR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673100"/>
          </a:xfrm>
        </p:spPr>
        <p:txBody>
          <a:bodyPr/>
          <a:lstStyle/>
          <a:p>
            <a:pPr marL="4763" lvl="1" indent="0" algn="ctr">
              <a:spcBef>
                <a:spcPts val="300"/>
              </a:spcBef>
              <a:buFont typeface="Arial" charset="0"/>
              <a:buNone/>
            </a:pPr>
            <a:r>
              <a:rPr lang="en-GB" altLang="fr-FR" b="1" smtClean="0">
                <a:solidFill>
                  <a:schemeClr val="tx1"/>
                </a:solidFill>
                <a:ea typeface="ＭＳ Ｐゴシック" pitchFamily="34" charset="-128"/>
              </a:rPr>
              <a:t>Reuse IP-based existing protocols</a:t>
            </a:r>
            <a:endParaRPr lang="en-GB" altLang="fr-FR" b="1" smtClean="0">
              <a:ea typeface="ＭＳ Ｐゴシック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63926" y="1600200"/>
            <a:ext cx="1616148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Service Layer</a:t>
            </a:r>
          </a:p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TS-0004</a:t>
            </a:r>
            <a:endParaRPr lang="en-US" altLang="fr-FR" sz="1000">
              <a:solidFill>
                <a:srgbClr val="FABE78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3313" y="2569250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CoAP Binding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TS-0008</a:t>
            </a:r>
            <a:endParaRPr lang="en-US" altLang="fr-FR" sz="1000">
              <a:solidFill>
                <a:srgbClr val="FABE78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274539" y="2569250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MQTT Binding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TS-0010</a:t>
            </a:r>
            <a:endParaRPr lang="en-US" altLang="fr-FR" sz="1000">
              <a:solidFill>
                <a:srgbClr val="FABE78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63926" y="2569250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FFFFFF"/>
                </a:solidFill>
              </a:rPr>
              <a:t>HTTP Binding</a:t>
            </a:r>
            <a:br>
              <a:rPr lang="en-US" altLang="fr-FR">
                <a:solidFill>
                  <a:srgbClr val="FFFFFF"/>
                </a:solidFill>
              </a:rPr>
            </a:br>
            <a:r>
              <a:rPr lang="en-US" altLang="fr-FR" sz="1200" b="1">
                <a:solidFill>
                  <a:schemeClr val="bg1"/>
                </a:solidFill>
              </a:rPr>
              <a:t>TS-0009</a:t>
            </a:r>
            <a:endParaRPr lang="en-US" altLang="fr-FR" sz="1000">
              <a:solidFill>
                <a:srgbClr val="FABE78"/>
              </a:solidFill>
            </a:endParaRPr>
          </a:p>
        </p:txBody>
      </p:sp>
      <p:sp>
        <p:nvSpPr>
          <p:cNvPr id="26640" name="Espace réservé du contenu 2"/>
          <p:cNvSpPr txBox="1">
            <a:spLocks/>
          </p:cNvSpPr>
          <p:nvPr/>
        </p:nvSpPr>
        <p:spPr bwMode="auto">
          <a:xfrm>
            <a:off x="457200" y="3338513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>
              <a:spcBef>
                <a:spcPts val="300"/>
              </a:spcBef>
              <a:buFont typeface="Arial" charset="0"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XML or JSON Content serialization</a:t>
            </a:r>
          </a:p>
          <a:p>
            <a:pPr marL="0" lvl="1" algn="ctr">
              <a:spcBef>
                <a:spcPts val="600"/>
              </a:spcBef>
              <a:buFont typeface="Arial" charset="0"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HTTP Example</a:t>
            </a:r>
            <a:endParaRPr lang="en-GB" altLang="fr-FR" b="1">
              <a:ea typeface="ＭＳ Ｐゴシック" pitchFamily="34" charset="-128"/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>
            <a:off x="4578350" y="2422525"/>
            <a:ext cx="2503488" cy="14605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cteur en angle 22"/>
          <p:cNvCxnSpPr/>
          <p:nvPr/>
        </p:nvCxnSpPr>
        <p:spPr>
          <a:xfrm rot="5400000">
            <a:off x="4448175" y="2444750"/>
            <a:ext cx="247650" cy="12700"/>
          </a:xfrm>
          <a:prstGeom prst="bentConnector3">
            <a:avLst>
              <a:gd name="adj1" fmla="val 9780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rot="5400000" flipH="1" flipV="1">
            <a:off x="3247232" y="1237456"/>
            <a:ext cx="146050" cy="2516187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44" name="Espace réservé du contenu 2"/>
          <p:cNvSpPr txBox="1">
            <a:spLocks/>
          </p:cNvSpPr>
          <p:nvPr/>
        </p:nvSpPr>
        <p:spPr bwMode="auto">
          <a:xfrm>
            <a:off x="160338" y="4267200"/>
            <a:ext cx="43926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fr-FR" sz="2000" dirty="0"/>
              <a:t>REQUEST</a:t>
            </a:r>
            <a:endParaRPr lang="en-US" altLang="fr-FR" sz="3000" dirty="0"/>
          </a:p>
          <a:p>
            <a:pPr>
              <a:buNone/>
            </a:pPr>
            <a:r>
              <a:rPr lang="en-US" altLang="fr-FR" sz="1400" b="1" dirty="0">
                <a:solidFill>
                  <a:srgbClr val="FF0000"/>
                </a:solidFill>
              </a:rPr>
              <a:t>GET http://</a:t>
            </a:r>
            <a:r>
              <a:rPr lang="en-US" altLang="fr-FR" sz="1400" b="1" dirty="0" smtClean="0">
                <a:solidFill>
                  <a:srgbClr val="FF0000"/>
                </a:solidFill>
              </a:rPr>
              <a:t>provider.net/home/temperature/la </a:t>
            </a:r>
            <a:r>
              <a:rPr lang="en-US" altLang="fr-FR" sz="1400" b="1" dirty="0">
                <a:solidFill>
                  <a:srgbClr val="FF0000"/>
                </a:solidFill>
              </a:rPr>
              <a:t>HTTP/1.1</a:t>
            </a:r>
            <a:br>
              <a:rPr lang="en-US" altLang="fr-FR" sz="1400" b="1" dirty="0">
                <a:solidFill>
                  <a:srgbClr val="FF0000"/>
                </a:solidFill>
              </a:rPr>
            </a:br>
            <a:r>
              <a:rPr lang="en-US" altLang="fr-FR" sz="1400" dirty="0"/>
              <a:t>Host: provider.net</a:t>
            </a:r>
            <a:br>
              <a:rPr lang="en-US" altLang="fr-FR" sz="1400" dirty="0"/>
            </a:br>
            <a:r>
              <a:rPr lang="en-US" altLang="fr-FR" sz="1400" dirty="0" smtClean="0"/>
              <a:t>X-</a:t>
            </a:r>
            <a:r>
              <a:rPr lang="en-US" altLang="fr-FR" sz="1400" dirty="0" err="1" smtClean="0"/>
              <a:t>Orig</a:t>
            </a:r>
            <a:r>
              <a:rPr lang="en-US" altLang="fr-FR" sz="1400" dirty="0" smtClean="0"/>
              <a:t>: /</a:t>
            </a:r>
            <a:r>
              <a:rPr lang="en-US" altLang="fr-FR" sz="1400" dirty="0"/>
              <a:t>CSE-1234/WeatherApp42</a:t>
            </a:r>
            <a:br>
              <a:rPr lang="en-US" altLang="fr-FR" sz="1400" dirty="0"/>
            </a:br>
            <a:r>
              <a:rPr lang="fr-FR" altLang="fr-FR" sz="1400" dirty="0"/>
              <a:t>X-M2M-RI: 56398096</a:t>
            </a:r>
            <a:br>
              <a:rPr lang="fr-FR" altLang="fr-FR" sz="1400" dirty="0"/>
            </a:br>
            <a:r>
              <a:rPr lang="en-US" altLang="fr-FR" sz="1400" dirty="0"/>
              <a:t>Accept: </a:t>
            </a:r>
            <a:r>
              <a:rPr lang="en-US" altLang="fr-FR" sz="1400" dirty="0" smtClean="0"/>
              <a:t>application/</a:t>
            </a:r>
            <a:r>
              <a:rPr lang="en-US" altLang="fr-FR" sz="1400" dirty="0"/>
              <a:t>vnd.onem2m-res+json</a:t>
            </a:r>
            <a:br>
              <a:rPr lang="en-US" altLang="fr-FR" sz="1400" dirty="0"/>
            </a:br>
            <a:endParaRPr lang="fr-FR" altLang="fr-FR" sz="1400" dirty="0"/>
          </a:p>
        </p:txBody>
      </p:sp>
      <p:sp>
        <p:nvSpPr>
          <p:cNvPr id="26645" name="Espace réservé du contenu 2"/>
          <p:cNvSpPr txBox="1">
            <a:spLocks/>
          </p:cNvSpPr>
          <p:nvPr/>
        </p:nvSpPr>
        <p:spPr bwMode="auto">
          <a:xfrm>
            <a:off x="4591050" y="4267200"/>
            <a:ext cx="4392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fr-FR" sz="2000" dirty="0"/>
              <a:t>RESPONSE</a:t>
            </a:r>
            <a:endParaRPr lang="en-US" altLang="fr-FR" sz="3000" dirty="0"/>
          </a:p>
          <a:p>
            <a:pPr>
              <a:buNone/>
            </a:pPr>
            <a:r>
              <a:rPr lang="en-US" altLang="fr-FR" sz="1400" b="1" dirty="0">
                <a:solidFill>
                  <a:srgbClr val="FF0000"/>
                </a:solidFill>
              </a:rPr>
              <a:t>HTTP/1.1 200 OK</a:t>
            </a:r>
            <a:r>
              <a:rPr lang="en-US" altLang="fr-FR" sz="1400" dirty="0"/>
              <a:t/>
            </a:r>
            <a:br>
              <a:rPr lang="en-US" altLang="fr-FR" sz="1400" dirty="0"/>
            </a:br>
            <a:r>
              <a:rPr lang="fr-FR" altLang="fr-FR" sz="1400" dirty="0"/>
              <a:t>X-M2M-RI: 56398096</a:t>
            </a:r>
            <a:r>
              <a:rPr lang="en-US" altLang="fr-FR" sz="1400" dirty="0"/>
              <a:t/>
            </a:r>
            <a:br>
              <a:rPr lang="en-US" altLang="fr-FR" sz="1400" dirty="0"/>
            </a:br>
            <a:r>
              <a:rPr lang="en-US" altLang="fr-FR" sz="1400" dirty="0"/>
              <a:t>Content-Type: application/vnd.onem2m-res+json</a:t>
            </a:r>
            <a:r>
              <a:rPr lang="fr-FR" altLang="fr-FR" sz="1400" dirty="0"/>
              <a:t/>
            </a:r>
            <a:br>
              <a:rPr lang="fr-FR" altLang="fr-FR" sz="1400" dirty="0"/>
            </a:br>
            <a:r>
              <a:rPr lang="en-US" altLang="fr-FR" sz="1400" dirty="0"/>
              <a:t>Content-Length: </a:t>
            </a:r>
            <a:r>
              <a:rPr lang="en-US" altLang="fr-FR" sz="1400" dirty="0" smtClean="0"/>
              <a:t>94</a:t>
            </a:r>
            <a:r>
              <a:rPr lang="fr-FR" altLang="fr-FR" sz="1400" dirty="0"/>
              <a:t/>
            </a:r>
            <a:br>
              <a:rPr lang="fr-FR" altLang="fr-FR" sz="1400" dirty="0"/>
            </a:br>
            <a:r>
              <a:rPr lang="fr-FR" altLang="fr-FR" sz="1400" dirty="0"/>
              <a:t>{"ri":"28375964","cnf":"application/json:0",</a:t>
            </a:r>
            <a:br>
              <a:rPr lang="fr-FR" altLang="fr-FR" sz="1400" dirty="0"/>
            </a:br>
            <a:r>
              <a:rPr lang="en-US" altLang="fr-FR" sz="1400" b="1" dirty="0">
                <a:solidFill>
                  <a:srgbClr val="FF0000"/>
                </a:solidFill>
              </a:rPr>
              <a:t>"con":"{'timestamp':1413405177000,'value':25.32}</a:t>
            </a:r>
            <a:r>
              <a:rPr lang="en-US" altLang="fr-FR" sz="1400" dirty="0"/>
              <a:t>"}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14615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/>
          <p:cNvSpPr txBox="1">
            <a:spLocks/>
          </p:cNvSpPr>
          <p:nvPr/>
        </p:nvSpPr>
        <p:spPr bwMode="auto">
          <a:xfrm>
            <a:off x="457200" y="23622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39433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3943350" algn="l"/>
              </a:tabLst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39433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3943350" algn="l"/>
              </a:tabLst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fr-FR" altLang="fr-FR" sz="2400" b="1">
                <a:solidFill>
                  <a:schemeClr val="accent1"/>
                </a:solidFill>
              </a:rPr>
              <a:t>Enrolment</a:t>
            </a:r>
            <a:r>
              <a:rPr lang="fr-FR" altLang="fr-FR" sz="2400"/>
              <a:t/>
            </a:r>
            <a:br>
              <a:rPr lang="fr-FR" altLang="fr-FR" sz="2400"/>
            </a:br>
            <a:r>
              <a:rPr lang="fr-FR" altLang="fr-FR" sz="2000"/>
              <a:t>Provisioning/Configuration of the M2M System (Devices, Applications…)</a:t>
            </a:r>
          </a:p>
          <a:p>
            <a:pPr algn="ctr">
              <a:buFont typeface="Arial" charset="0"/>
              <a:buNone/>
            </a:pPr>
            <a:r>
              <a:rPr lang="en-GB" altLang="fr-FR" sz="2400" b="1">
                <a:solidFill>
                  <a:schemeClr val="accent1"/>
                </a:solidFill>
              </a:rPr>
              <a:t>Secure communications</a:t>
            </a:r>
            <a:r>
              <a:rPr lang="en-GB" altLang="fr-FR" sz="2400"/>
              <a:t/>
            </a:r>
            <a:br>
              <a:rPr lang="en-GB" altLang="fr-FR" sz="2400"/>
            </a:br>
            <a:r>
              <a:rPr lang="en-GB" altLang="fr-FR" sz="2000"/>
              <a:t>Protocols (TLS/DTLS), credentials and authentication (PSK/PKI/MAF)</a:t>
            </a:r>
          </a:p>
          <a:p>
            <a:pPr algn="ctr">
              <a:buFont typeface="Arial" charset="0"/>
              <a:buNone/>
            </a:pPr>
            <a:r>
              <a:rPr lang="en-GB" altLang="fr-FR" sz="2400" b="1">
                <a:solidFill>
                  <a:schemeClr val="accent1"/>
                </a:solidFill>
              </a:rPr>
              <a:t>Access Control</a:t>
            </a:r>
            <a:br>
              <a:rPr lang="en-GB" altLang="fr-FR" sz="2400" b="1">
                <a:solidFill>
                  <a:schemeClr val="accent1"/>
                </a:solidFill>
              </a:rPr>
            </a:br>
            <a:r>
              <a:rPr lang="en-GB" altLang="fr-FR" sz="2000"/>
              <a:t>Defined in </a:t>
            </a:r>
            <a:r>
              <a:rPr lang="en-US" altLang="fr-FR" sz="2000"/>
              <a:t>accessControlPolicy </a:t>
            </a:r>
            <a:r>
              <a:rPr lang="en-GB" altLang="fr-FR" sz="2000"/>
              <a:t>resources</a:t>
            </a:r>
            <a:br>
              <a:rPr lang="en-GB" altLang="fr-FR" sz="2000"/>
            </a:br>
            <a:r>
              <a:rPr lang="en-GB" altLang="fr-FR" sz="2000"/>
              <a:t>Which SUBJECT can perform which ACTIONS</a:t>
            </a:r>
            <a:br>
              <a:rPr lang="en-GB" altLang="fr-FR" sz="2000"/>
            </a:br>
            <a:r>
              <a:rPr lang="en-GB" altLang="fr-FR" sz="2000"/>
              <a:t>on which OBJECT under which CIRCUMSTANCES</a:t>
            </a:r>
          </a:p>
          <a:p>
            <a:pPr marL="0" lvl="1" algn="ctr">
              <a:spcBef>
                <a:spcPts val="1200"/>
              </a:spcBef>
              <a:buFont typeface="Arial" charset="0"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More details</a:t>
            </a:r>
            <a:b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in the oneM2M webinar#3</a:t>
            </a:r>
            <a:b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November 14</a:t>
            </a:r>
            <a:r>
              <a:rPr lang="en-GB" altLang="fr-FR" sz="2000" baseline="3000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 2014</a:t>
            </a:r>
            <a:endParaRPr lang="en-GB" altLang="fr-FR" sz="2000">
              <a:ea typeface="ＭＳ Ｐゴシック" pitchFamily="34" charset="-128"/>
            </a:endParaRPr>
          </a:p>
        </p:txBody>
      </p:sp>
      <p:sp>
        <p:nvSpPr>
          <p:cNvPr id="2765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Security</a:t>
            </a:r>
            <a:br>
              <a:rPr lang="en-US" altLang="fr-FR" smtClean="0"/>
            </a:br>
            <a:endParaRPr lang="fr-FR" altLang="fr-FR" smtClean="0"/>
          </a:p>
        </p:txBody>
      </p:sp>
      <p:sp>
        <p:nvSpPr>
          <p:cNvPr id="27652" name="Espace réservé du contenu 2"/>
          <p:cNvSpPr txBox="1">
            <a:spLocks/>
          </p:cNvSpPr>
          <p:nvPr/>
        </p:nvSpPr>
        <p:spPr bwMode="auto">
          <a:xfrm>
            <a:off x="457200" y="984250"/>
            <a:ext cx="8229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763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>
              <a:spcBef>
                <a:spcPts val="300"/>
              </a:spcBef>
              <a:buFont typeface="Arial" charset="0"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Reuse existing mechanisms</a:t>
            </a:r>
            <a:endParaRPr lang="en-GB" altLang="fr-FR" b="1">
              <a:ea typeface="ＭＳ Ｐゴシック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63926" y="1600200"/>
            <a:ext cx="1616148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chemeClr val="bg1"/>
                </a:solidFill>
              </a:rPr>
              <a:t>Security</a:t>
            </a:r>
            <a:br>
              <a:rPr lang="en-US" altLang="fr-FR">
                <a:solidFill>
                  <a:schemeClr val="bg1"/>
                </a:solidFill>
              </a:rPr>
            </a:br>
            <a:r>
              <a:rPr lang="en-US" altLang="fr-FR">
                <a:solidFill>
                  <a:schemeClr val="bg1"/>
                </a:solidFill>
              </a:rPr>
              <a:t>Solutions</a:t>
            </a:r>
          </a:p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</a:rPr>
              <a:t>TS-0003</a:t>
            </a:r>
            <a:endParaRPr lang="en-US" altLang="fr-FR" sz="1000">
              <a:solidFill>
                <a:srgbClr val="FAB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Secure Communication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7830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Hop-by-Hop</a:t>
            </a:r>
          </a:p>
          <a:p>
            <a:r>
              <a:rPr lang="en-US" altLang="en-US" dirty="0"/>
              <a:t>TLS/DTLS </a:t>
            </a:r>
            <a:r>
              <a:rPr lang="en-US" altLang="en-US" dirty="0" smtClean="0"/>
              <a:t>v1.2</a:t>
            </a:r>
          </a:p>
          <a:p>
            <a:r>
              <a:rPr lang="en-US" altLang="en-US" dirty="0" smtClean="0"/>
              <a:t>AE-CSE</a:t>
            </a:r>
          </a:p>
          <a:p>
            <a:pPr lvl="1"/>
            <a:r>
              <a:rPr lang="en-US" altLang="en-US" dirty="0" smtClean="0"/>
              <a:t>AE: TLS Client (</a:t>
            </a:r>
            <a:r>
              <a:rPr lang="en-US" altLang="en-US" dirty="0" smtClean="0">
                <a:solidFill>
                  <a:srgbClr val="00B0F0"/>
                </a:solidFill>
              </a:rPr>
              <a:t>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CSE: TLS </a:t>
            </a:r>
            <a:r>
              <a:rPr lang="en-US" altLang="en-US" dirty="0"/>
              <a:t>Server (</a:t>
            </a:r>
            <a:r>
              <a:rPr lang="en-US" altLang="en-US" dirty="0">
                <a:solidFill>
                  <a:srgbClr val="00B0F0"/>
                </a:solidFill>
              </a:rPr>
              <a:t>S</a:t>
            </a:r>
            <a:r>
              <a:rPr lang="en-US" altLang="en-US" dirty="0"/>
              <a:t>)</a:t>
            </a:r>
          </a:p>
          <a:p>
            <a:r>
              <a:rPr lang="en-US" altLang="en-US" dirty="0" smtClean="0"/>
              <a:t>CSE-CSE</a:t>
            </a:r>
          </a:p>
          <a:p>
            <a:pPr lvl="1"/>
            <a:r>
              <a:rPr lang="en-US" altLang="en-US" dirty="0" smtClean="0"/>
              <a:t>CSE1: TLS </a:t>
            </a:r>
            <a:r>
              <a:rPr lang="en-US" altLang="en-US" dirty="0"/>
              <a:t>Client (</a:t>
            </a:r>
            <a:r>
              <a:rPr lang="en-US" altLang="en-US" dirty="0">
                <a:solidFill>
                  <a:srgbClr val="00B0F0"/>
                </a:solidFill>
              </a:rPr>
              <a:t>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CSE2: TLS Server (</a:t>
            </a:r>
            <a:r>
              <a:rPr lang="en-US" altLang="en-US" dirty="0" smtClean="0">
                <a:solidFill>
                  <a:srgbClr val="00B0F0"/>
                </a:solidFill>
              </a:rPr>
              <a:t>S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56479" y="2355850"/>
            <a:ext cx="1046968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16662" y="2355850"/>
            <a:ext cx="1012032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91288" y="4648200"/>
            <a:ext cx="644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/>
              <a:t>CSE2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91288" y="2511425"/>
            <a:ext cx="644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/>
              <a:t>CSE1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10088" y="4579938"/>
            <a:ext cx="609600" cy="593725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AE2</a:t>
            </a:r>
          </a:p>
        </p:txBody>
      </p:sp>
      <p:sp>
        <p:nvSpPr>
          <p:cNvPr id="29" name="Oval 28"/>
          <p:cNvSpPr/>
          <p:nvPr/>
        </p:nvSpPr>
        <p:spPr>
          <a:xfrm>
            <a:off x="4475163" y="2443163"/>
            <a:ext cx="609600" cy="593725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white"/>
                </a:solidFill>
              </a:rPr>
              <a:t>AE1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95800" y="3886200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40"/>
          <p:cNvSpPr txBox="1">
            <a:spLocks noChangeArrowheads="1"/>
          </p:cNvSpPr>
          <p:nvPr/>
        </p:nvSpPr>
        <p:spPr bwMode="auto">
          <a:xfrm>
            <a:off x="7134225" y="5498307"/>
            <a:ext cx="1720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Infrastructure</a:t>
            </a:r>
          </a:p>
          <a:p>
            <a:r>
              <a:rPr lang="en-US" altLang="en-US" sz="2400" dirty="0"/>
              <a:t>Domain</a:t>
            </a:r>
          </a:p>
        </p:txBody>
      </p:sp>
      <p:sp>
        <p:nvSpPr>
          <p:cNvPr id="11310" name="TextBox 63"/>
          <p:cNvSpPr txBox="1">
            <a:spLocks noChangeArrowheads="1"/>
          </p:cNvSpPr>
          <p:nvPr/>
        </p:nvSpPr>
        <p:spPr bwMode="auto">
          <a:xfrm>
            <a:off x="7172345" y="1661294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Field Domain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6894" y="1986518"/>
            <a:ext cx="84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98406" y="2007269"/>
            <a:ext cx="103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39612" y="4687889"/>
            <a:ext cx="18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M2M SP’s Server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56478" y="5134155"/>
            <a:ext cx="104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App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5078901" y="2547937"/>
            <a:ext cx="1392237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84763" y="2740025"/>
            <a:ext cx="1406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 rot="16200000">
            <a:off x="5980113" y="3622674"/>
            <a:ext cx="1666874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  <a:endCxn id="12" idx="0"/>
          </p:cNvCxnSpPr>
          <p:nvPr/>
        </p:nvCxnSpPr>
        <p:spPr>
          <a:xfrm>
            <a:off x="6813550" y="2968625"/>
            <a:ext cx="0" cy="16795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5133182" y="4687888"/>
            <a:ext cx="1361905" cy="38417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4" idx="6"/>
            <a:endCxn id="12" idx="1"/>
          </p:cNvCxnSpPr>
          <p:nvPr/>
        </p:nvCxnSpPr>
        <p:spPr>
          <a:xfrm flipV="1">
            <a:off x="5119688" y="4876800"/>
            <a:ext cx="1371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57800" y="221163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8564" y="22098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9628" y="312017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4312" y="4353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433542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0876" y="39725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154" y="948343"/>
            <a:ext cx="802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</a:t>
            </a:r>
            <a:r>
              <a:rPr lang="en-US" b="1" dirty="0">
                <a:solidFill>
                  <a:srgbClr val="A0A0A3"/>
                </a:solidFill>
              </a:rPr>
              <a:t>Facing the Challenges of M2M Security and Privacy</a:t>
            </a:r>
            <a:r>
              <a:rPr lang="en-US" dirty="0" smtClean="0"/>
              <a:t>” Webinar by Phil Hawkes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960" y="6188255"/>
            <a:ext cx="623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out </a:t>
            </a:r>
            <a:r>
              <a:rPr lang="en-GB" dirty="0"/>
              <a:t>: </a:t>
            </a:r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www.brighttalk.com/webcast/11949/133367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US" dirty="0" smtClean="0"/>
              <a:t>for details on authentication options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6261100" y="3427413"/>
            <a:ext cx="1490663" cy="503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461125" y="1824038"/>
            <a:ext cx="1090613" cy="5032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000000"/>
              </a:solidFill>
            </a:endParaRPr>
          </a:p>
        </p:txBody>
      </p:sp>
      <p:grpSp>
        <p:nvGrpSpPr>
          <p:cNvPr id="28676" name="Groupe 11"/>
          <p:cNvGrpSpPr>
            <a:grpSpLocks/>
          </p:cNvGrpSpPr>
          <p:nvPr/>
        </p:nvGrpSpPr>
        <p:grpSpPr bwMode="auto">
          <a:xfrm>
            <a:off x="744538" y="3657600"/>
            <a:ext cx="3330575" cy="801688"/>
            <a:chOff x="934553" y="3613715"/>
            <a:chExt cx="3329614" cy="801916"/>
          </a:xfrm>
        </p:grpSpPr>
        <p:pic>
          <p:nvPicPr>
            <p:cNvPr id="76" name="그림 101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53" y="3613715"/>
              <a:ext cx="649490" cy="80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그림 101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677" y="3613715"/>
              <a:ext cx="649490" cy="80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149" name="직선 연결선 36"/>
          <p:cNvCxnSpPr>
            <a:cxnSpLocks noChangeShapeType="1"/>
          </p:cNvCxnSpPr>
          <p:nvPr/>
        </p:nvCxnSpPr>
        <p:spPr bwMode="auto">
          <a:xfrm>
            <a:off x="220663" y="3071813"/>
            <a:ext cx="4475162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2713" y="2547938"/>
            <a:ext cx="865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ea typeface="Dotum" pitchFamily="34" charset="-127"/>
              </a:rPr>
              <a:t>oneM2M</a:t>
            </a:r>
          </a:p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ea typeface="Dotum" pitchFamily="34" charset="-127"/>
              </a:rPr>
              <a:t>Domain</a:t>
            </a:r>
            <a:endParaRPr lang="ko-KR" altLang="en-US" sz="1400" b="1">
              <a:solidFill>
                <a:srgbClr val="000000"/>
              </a:solidFill>
              <a:ea typeface="Dotum" pitchFamily="34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3988" y="3071813"/>
            <a:ext cx="768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ea typeface="Dotum" pitchFamily="34" charset="-127"/>
              </a:rPr>
              <a:t>DM</a:t>
            </a:r>
          </a:p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solidFill>
                  <a:srgbClr val="000000"/>
                </a:solidFill>
                <a:ea typeface="Dotum" pitchFamily="34" charset="-127"/>
              </a:rPr>
              <a:t>Domain</a:t>
            </a:r>
            <a:endParaRPr lang="ko-KR" altLang="en-US" sz="1400" b="1">
              <a:solidFill>
                <a:srgbClr val="000000"/>
              </a:solidFill>
              <a:ea typeface="Dotum" pitchFamily="34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479425" y="4246563"/>
            <a:ext cx="1339850" cy="1739900"/>
          </a:xfrm>
          <a:prstGeom prst="ellipse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latinLnBrk="1" hangingPunct="1"/>
            <a:endParaRPr lang="ko-KR" altLang="en-US" sz="1400" b="1">
              <a:solidFill>
                <a:srgbClr val="000000"/>
              </a:solidFill>
              <a:latin typeface="Trebuchet MS" pitchFamily="34" charset="0"/>
              <a:ea typeface="굴림" pitchFamily="34" charset="-127"/>
            </a:endParaRPr>
          </a:p>
        </p:txBody>
      </p:sp>
      <p:sp>
        <p:nvSpPr>
          <p:cNvPr id="67" name="타원 66"/>
          <p:cNvSpPr/>
          <p:nvPr/>
        </p:nvSpPr>
        <p:spPr bwMode="auto">
          <a:xfrm>
            <a:off x="3227388" y="4262438"/>
            <a:ext cx="1341437" cy="1739900"/>
          </a:xfrm>
          <a:prstGeom prst="ellipse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latinLnBrk="1" hangingPunct="1"/>
            <a:endParaRPr lang="ko-KR" altLang="en-US" sz="1400" b="1">
              <a:solidFill>
                <a:srgbClr val="000000"/>
              </a:solidFill>
              <a:latin typeface="Trebuchet MS" pitchFamily="34" charset="0"/>
              <a:ea typeface="굴림" pitchFamily="34" charset="-127"/>
            </a:endParaRPr>
          </a:p>
        </p:txBody>
      </p:sp>
      <p:cxnSp>
        <p:nvCxnSpPr>
          <p:cNvPr id="82" name="직선 연결선 81"/>
          <p:cNvCxnSpPr>
            <a:stCxn id="47" idx="2"/>
          </p:cNvCxnSpPr>
          <p:nvPr/>
        </p:nvCxnSpPr>
        <p:spPr bwMode="auto">
          <a:xfrm>
            <a:off x="2411413" y="3376613"/>
            <a:ext cx="1560512" cy="890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47" idx="2"/>
          </p:cNvCxnSpPr>
          <p:nvPr/>
        </p:nvCxnSpPr>
        <p:spPr bwMode="auto">
          <a:xfrm flipH="1">
            <a:off x="1054100" y="3376613"/>
            <a:ext cx="1357313" cy="84296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498850"/>
            <a:ext cx="1346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895475"/>
            <a:ext cx="1017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6" name="Text Box 7"/>
          <p:cNvSpPr txBox="1">
            <a:spLocks noChangeArrowheads="1"/>
          </p:cNvSpPr>
          <p:nvPr/>
        </p:nvSpPr>
        <p:spPr bwMode="auto">
          <a:xfrm>
            <a:off x="4868863" y="5053013"/>
            <a:ext cx="42751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4" tIns="35994" rIns="35994" bIns="35994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tabLst>
                <a:tab pos="39433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3943350" algn="l"/>
              </a:tabLst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39433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3943350" algn="l"/>
              </a:tabLst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433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More details</a:t>
            </a:r>
            <a:b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in the oneM2M webinar#4</a:t>
            </a:r>
            <a:b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November 27</a:t>
            </a:r>
            <a:r>
              <a:rPr lang="en-GB" altLang="fr-FR" sz="2000" baseline="3000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GB" altLang="fr-FR" sz="2000">
                <a:solidFill>
                  <a:schemeClr val="tx1"/>
                </a:solidFill>
                <a:ea typeface="ＭＳ Ｐゴシック" pitchFamily="34" charset="-128"/>
              </a:rPr>
              <a:t> 2014</a:t>
            </a:r>
          </a:p>
        </p:txBody>
      </p:sp>
      <p:sp>
        <p:nvSpPr>
          <p:cNvPr id="2868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/>
              <a:t>Interworking – Dev. </a:t>
            </a:r>
            <a:r>
              <a:rPr lang="en-US" altLang="fr-FR" dirty="0" err="1" smtClean="0"/>
              <a:t>Mgt</a:t>
            </a:r>
            <a:r>
              <a:rPr lang="en-US" altLang="fr-FR" dirty="0" smtClean="0"/>
              <a:t/>
            </a:r>
            <a:br>
              <a:rPr lang="en-US" altLang="fr-FR" dirty="0" smtClean="0"/>
            </a:br>
            <a:endParaRPr lang="fr-FR" altLang="fr-FR" dirty="0" smtClean="0"/>
          </a:p>
        </p:txBody>
      </p:sp>
      <p:sp>
        <p:nvSpPr>
          <p:cNvPr id="28688" name="Espace réservé du contenu 2"/>
          <p:cNvSpPr txBox="1">
            <a:spLocks/>
          </p:cNvSpPr>
          <p:nvPr/>
        </p:nvSpPr>
        <p:spPr bwMode="auto">
          <a:xfrm>
            <a:off x="457200" y="984250"/>
            <a:ext cx="8229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763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>
              <a:spcBef>
                <a:spcPts val="300"/>
              </a:spcBef>
              <a:buFont typeface="Arial" charset="0"/>
              <a:buNone/>
            </a:pPr>
            <a:r>
              <a:rPr lang="en-GB" altLang="fr-FR" b="1">
                <a:solidFill>
                  <a:schemeClr val="tx1"/>
                </a:solidFill>
                <a:ea typeface="ＭＳ Ｐゴシック" pitchFamily="34" charset="-128"/>
              </a:rPr>
              <a:t>Reuse existing Device Management technologies</a:t>
            </a:r>
            <a:endParaRPr lang="en-GB" altLang="fr-FR" b="1">
              <a:ea typeface="ＭＳ Ｐゴシック" pitchFamily="34" charset="-128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08138" y="1635125"/>
            <a:ext cx="1603375" cy="655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Application Entity</a:t>
            </a:r>
          </a:p>
        </p:txBody>
      </p:sp>
      <p:sp>
        <p:nvSpPr>
          <p:cNvPr id="47" name="Rounded Rectangle 6"/>
          <p:cNvSpPr/>
          <p:nvPr/>
        </p:nvSpPr>
        <p:spPr>
          <a:xfrm>
            <a:off x="1609725" y="2722563"/>
            <a:ext cx="1601788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IN-CSE</a:t>
            </a:r>
          </a:p>
        </p:txBody>
      </p:sp>
      <p:cxnSp>
        <p:nvCxnSpPr>
          <p:cNvPr id="48" name="Connecteur droit avec flèche 47"/>
          <p:cNvCxnSpPr>
            <a:stCxn id="47" idx="0"/>
            <a:endCxn id="4" idx="2"/>
          </p:cNvCxnSpPr>
          <p:nvPr/>
        </p:nvCxnSpPr>
        <p:spPr>
          <a:xfrm flipH="1" flipV="1">
            <a:off x="2409825" y="2290763"/>
            <a:ext cx="1588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411413" y="2403475"/>
            <a:ext cx="358775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100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60" name="모서리가 둥근 직사각형 97"/>
          <p:cNvSpPr/>
          <p:nvPr/>
        </p:nvSpPr>
        <p:spPr bwMode="auto">
          <a:xfrm>
            <a:off x="6467475" y="2511425"/>
            <a:ext cx="1079500" cy="360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ea typeface="굴림" pitchFamily="34" charset="-127"/>
              </a:rPr>
              <a:t>OMA DM 2.0</a:t>
            </a:r>
            <a:endParaRPr lang="ko-KR" altLang="en-US" sz="140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83" name="모서리가 둥근 직사각형 97"/>
          <p:cNvSpPr/>
          <p:nvPr/>
        </p:nvSpPr>
        <p:spPr bwMode="auto">
          <a:xfrm>
            <a:off x="5200650" y="2511425"/>
            <a:ext cx="1079500" cy="360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ea typeface="굴림" pitchFamily="34" charset="-127"/>
              </a:rPr>
              <a:t>OMA DM 1.3</a:t>
            </a:r>
            <a:endParaRPr lang="ko-KR" altLang="en-US" sz="140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61" name="모서리가 둥근 직사각형 97"/>
          <p:cNvSpPr/>
          <p:nvPr/>
        </p:nvSpPr>
        <p:spPr bwMode="auto">
          <a:xfrm>
            <a:off x="7732713" y="2511425"/>
            <a:ext cx="1081087" cy="360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ea typeface="굴림" pitchFamily="34" charset="-127"/>
              </a:rPr>
              <a:t>OMA LWM2M</a:t>
            </a:r>
            <a:endParaRPr lang="ko-KR" altLang="en-US" sz="140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62" name="모서리가 둥근 직사각형 97"/>
          <p:cNvSpPr/>
          <p:nvPr/>
        </p:nvSpPr>
        <p:spPr bwMode="auto">
          <a:xfrm>
            <a:off x="6467475" y="4059238"/>
            <a:ext cx="1079500" cy="3587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ea typeface="굴림" pitchFamily="34" charset="-127"/>
              </a:rPr>
              <a:t>BBF TR-069</a:t>
            </a:r>
            <a:endParaRPr lang="ko-KR" altLang="en-US" sz="1400">
              <a:solidFill>
                <a:srgbClr val="000000"/>
              </a:solidFill>
              <a:ea typeface="굴림" pitchFamily="34" charset="-127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30225" y="4252913"/>
            <a:ext cx="1079500" cy="4683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dirty="0"/>
              <a:t>BBF Server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530225" y="4899025"/>
            <a:ext cx="1079500" cy="466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dirty="0"/>
              <a:t>BBF CPE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530225" y="5513388"/>
            <a:ext cx="1079500" cy="466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dirty="0"/>
              <a:t>BBF </a:t>
            </a:r>
            <a:r>
              <a:rPr lang="fr-FR" sz="1400" dirty="0" err="1"/>
              <a:t>Device</a:t>
            </a:r>
            <a:endParaRPr lang="fr-FR" sz="1400" dirty="0"/>
          </a:p>
        </p:txBody>
      </p:sp>
      <p:sp>
        <p:nvSpPr>
          <p:cNvPr id="94" name="Rectangle à coins arrondis 93"/>
          <p:cNvSpPr/>
          <p:nvPr/>
        </p:nvSpPr>
        <p:spPr>
          <a:xfrm>
            <a:off x="3357563" y="4252913"/>
            <a:ext cx="1081087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dirty="0"/>
              <a:t>DM Server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3357563" y="5513388"/>
            <a:ext cx="1081087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dirty="0"/>
              <a:t>DM Client</a:t>
            </a:r>
          </a:p>
        </p:txBody>
      </p:sp>
    </p:spTree>
    <p:extLst>
      <p:ext uri="{BB962C8B-B14F-4D97-AF65-F5344CB8AC3E}">
        <p14:creationId xmlns:p14="http://schemas.microsoft.com/office/powerpoint/2010/main" val="30890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4321" y="86003"/>
            <a:ext cx="7428079" cy="865220"/>
          </a:xfrm>
        </p:spPr>
        <p:txBody>
          <a:bodyPr/>
          <a:lstStyle/>
          <a:p>
            <a:r>
              <a:rPr lang="en-US" b="1" dirty="0" smtClean="0"/>
              <a:t>Interworking – General Case</a:t>
            </a:r>
            <a:endParaRPr lang="en-US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3698477" y="1886477"/>
            <a:ext cx="17470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Interworking</a:t>
            </a:r>
            <a:br>
              <a:rPr lang="en-US" sz="1400" dirty="0" smtClean="0"/>
            </a:br>
            <a:r>
              <a:rPr lang="en-US" sz="1400" dirty="0" smtClean="0"/>
              <a:t>Proxy Entity</a:t>
            </a:r>
            <a:endParaRPr lang="en-US" sz="1400" dirty="0"/>
          </a:p>
        </p:txBody>
      </p:sp>
      <p:cxnSp>
        <p:nvCxnSpPr>
          <p:cNvPr id="52" name="Connecteur droit 51"/>
          <p:cNvCxnSpPr/>
          <p:nvPr/>
        </p:nvCxnSpPr>
        <p:spPr bwMode="auto">
          <a:xfrm>
            <a:off x="4572000" y="1793794"/>
            <a:ext cx="0" cy="334666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8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Rounded Rectangle 6"/>
          <p:cNvSpPr/>
          <p:nvPr/>
        </p:nvSpPr>
        <p:spPr>
          <a:xfrm>
            <a:off x="314033" y="2519131"/>
            <a:ext cx="936625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fr-FR" dirty="0"/>
          </a:p>
        </p:txBody>
      </p:sp>
      <p:sp>
        <p:nvSpPr>
          <p:cNvPr id="54" name="Rounded Rectangle 6"/>
          <p:cNvSpPr/>
          <p:nvPr/>
        </p:nvSpPr>
        <p:spPr>
          <a:xfrm>
            <a:off x="350546" y="2555644"/>
            <a:ext cx="935037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fr-FR" dirty="0"/>
          </a:p>
        </p:txBody>
      </p:sp>
      <p:sp>
        <p:nvSpPr>
          <p:cNvPr id="55" name="Rounded Rectangle 6"/>
          <p:cNvSpPr/>
          <p:nvPr/>
        </p:nvSpPr>
        <p:spPr>
          <a:xfrm>
            <a:off x="385471" y="2590569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/>
              <a:t>AE</a:t>
            </a:r>
          </a:p>
        </p:txBody>
      </p:sp>
      <p:sp>
        <p:nvSpPr>
          <p:cNvPr id="56" name="Rounded Rectangle 6"/>
          <p:cNvSpPr/>
          <p:nvPr/>
        </p:nvSpPr>
        <p:spPr>
          <a:xfrm>
            <a:off x="2869908" y="2519131"/>
            <a:ext cx="936625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fr-FR" dirty="0"/>
          </a:p>
        </p:txBody>
      </p:sp>
      <p:sp>
        <p:nvSpPr>
          <p:cNvPr id="57" name="Rounded Rectangle 6"/>
          <p:cNvSpPr/>
          <p:nvPr/>
        </p:nvSpPr>
        <p:spPr>
          <a:xfrm>
            <a:off x="2906421" y="2555644"/>
            <a:ext cx="935037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fr-FR" dirty="0"/>
          </a:p>
        </p:txBody>
      </p:sp>
      <p:sp>
        <p:nvSpPr>
          <p:cNvPr id="58" name="Rounded Rectangle 6"/>
          <p:cNvSpPr/>
          <p:nvPr/>
        </p:nvSpPr>
        <p:spPr>
          <a:xfrm>
            <a:off x="2941346" y="2590569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/>
              <a:t>AE</a:t>
            </a:r>
          </a:p>
        </p:txBody>
      </p:sp>
      <p:sp>
        <p:nvSpPr>
          <p:cNvPr id="59" name="Rounded Rectangle 6"/>
          <p:cNvSpPr/>
          <p:nvPr/>
        </p:nvSpPr>
        <p:spPr>
          <a:xfrm>
            <a:off x="277521" y="3527194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60" name="Rounded Rectangle 6"/>
          <p:cNvSpPr/>
          <p:nvPr/>
        </p:nvSpPr>
        <p:spPr>
          <a:xfrm>
            <a:off x="2833396" y="3527194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853783" y="3095394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3409658" y="3095394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855371" y="3190644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eaLnBrk="1" hangingPunct="1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Mca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408098" y="3190644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eaLnBrk="1" hangingPunct="1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Mca</a:t>
            </a:r>
          </a:p>
        </p:txBody>
      </p:sp>
      <p:sp>
        <p:nvSpPr>
          <p:cNvPr id="65" name="Arc 64"/>
          <p:cNvSpPr/>
          <p:nvPr/>
        </p:nvSpPr>
        <p:spPr>
          <a:xfrm>
            <a:off x="1285583" y="3679594"/>
            <a:ext cx="1692275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2030121" y="4030431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eaLnBrk="1" hangingPunct="1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altLang="fr-FR" dirty="0"/>
              <a:t>Mcc</a:t>
            </a:r>
          </a:p>
        </p:txBody>
      </p:sp>
      <p:sp>
        <p:nvSpPr>
          <p:cNvPr id="67" name="Rounded Rectangle 6"/>
          <p:cNvSpPr/>
          <p:nvPr/>
        </p:nvSpPr>
        <p:spPr>
          <a:xfrm>
            <a:off x="4103687" y="2590569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/>
              <a:t>IPE</a:t>
            </a: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3985921" y="3095394"/>
            <a:ext cx="196465" cy="43180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103687" y="3190644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eaLnBrk="1" hangingPunct="1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Mca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66" y="4583866"/>
            <a:ext cx="1104482" cy="6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79" y="2596581"/>
            <a:ext cx="1674629" cy="4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67" y="3248441"/>
            <a:ext cx="1947251" cy="5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78" y="3960536"/>
            <a:ext cx="1235175" cy="8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Connecteur droit avec flèche 73"/>
          <p:cNvCxnSpPr>
            <a:stCxn id="78" idx="1"/>
            <a:endCxn id="67" idx="3"/>
          </p:cNvCxnSpPr>
          <p:nvPr/>
        </p:nvCxnSpPr>
        <p:spPr>
          <a:xfrm flipH="1">
            <a:off x="5040312" y="2093794"/>
            <a:ext cx="1761562" cy="749188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71" idx="1"/>
            <a:endCxn id="67" idx="3"/>
          </p:cNvCxnSpPr>
          <p:nvPr/>
        </p:nvCxnSpPr>
        <p:spPr>
          <a:xfrm flipH="1">
            <a:off x="5040312" y="2809260"/>
            <a:ext cx="1511667" cy="33722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72" idx="1"/>
            <a:endCxn id="67" idx="3"/>
          </p:cNvCxnSpPr>
          <p:nvPr/>
        </p:nvCxnSpPr>
        <p:spPr>
          <a:xfrm flipH="1" flipV="1">
            <a:off x="5040312" y="2842982"/>
            <a:ext cx="1375355" cy="681398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73" idx="1"/>
            <a:endCxn id="67" idx="3"/>
          </p:cNvCxnSpPr>
          <p:nvPr/>
        </p:nvCxnSpPr>
        <p:spPr>
          <a:xfrm flipH="1" flipV="1">
            <a:off x="5040312" y="2842982"/>
            <a:ext cx="1616566" cy="1554116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74" y="1793794"/>
            <a:ext cx="1174838" cy="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Connecteur droit avec flèche 78"/>
          <p:cNvCxnSpPr>
            <a:endCxn id="67" idx="3"/>
          </p:cNvCxnSpPr>
          <p:nvPr/>
        </p:nvCxnSpPr>
        <p:spPr>
          <a:xfrm flipH="1" flipV="1">
            <a:off x="5040312" y="2842982"/>
            <a:ext cx="1768966" cy="2297475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6809278" y="4955791"/>
            <a:ext cx="128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 cetera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6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Next </a:t>
            </a:r>
            <a:r>
              <a:rPr lang="en-US" dirty="0">
                <a:solidFill>
                  <a:srgbClr val="C4161C"/>
                </a:solidFill>
              </a:rPr>
              <a:t>steps in oneM2M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Work Program for Rel. 2 of oneM2M Specifications includes the following areas:</a:t>
            </a:r>
          </a:p>
          <a:p>
            <a:endParaRPr lang="en-US" sz="1800" dirty="0" smtClean="0"/>
          </a:p>
          <a:p>
            <a:r>
              <a:rPr lang="en-US" sz="1800" dirty="0" smtClean="0"/>
              <a:t>Architecture enhancements</a:t>
            </a:r>
          </a:p>
          <a:p>
            <a:pPr lvl="1"/>
            <a:r>
              <a:rPr lang="en-US" sz="1600" dirty="0" smtClean="0"/>
              <a:t>Advanced interworking with other systems: </a:t>
            </a:r>
            <a:br>
              <a:rPr lang="en-US" sz="1600" dirty="0" smtClean="0"/>
            </a:br>
            <a:r>
              <a:rPr lang="en-US" sz="1600" dirty="0" err="1" smtClean="0"/>
              <a:t>AllJoyn</a:t>
            </a:r>
            <a:r>
              <a:rPr lang="en-US" sz="1600" dirty="0" smtClean="0"/>
              <a:t> interworking, OMA LWM2M interworking, hopefully with OIC</a:t>
            </a:r>
          </a:p>
          <a:p>
            <a:pPr lvl="1"/>
            <a:r>
              <a:rPr lang="en-US" sz="1600" dirty="0" smtClean="0"/>
              <a:t>Improvement of communications efficiency</a:t>
            </a:r>
          </a:p>
          <a:p>
            <a:pPr lvl="1"/>
            <a:r>
              <a:rPr lang="en-US" sz="1600" dirty="0" smtClean="0"/>
              <a:t>Optimized group-based operations</a:t>
            </a:r>
          </a:p>
          <a:p>
            <a:pPr lvl="1"/>
            <a:r>
              <a:rPr lang="en-US" sz="1600" dirty="0" smtClean="0"/>
              <a:t>API description for programmers</a:t>
            </a:r>
          </a:p>
          <a:p>
            <a:pPr lvl="1"/>
            <a:r>
              <a:rPr lang="en-US" sz="1600" dirty="0" smtClean="0"/>
              <a:t>Support of Time Series Data, Support of Event Descriptors / Conditional Action Triggers</a:t>
            </a:r>
          </a:p>
          <a:p>
            <a:pPr lvl="1"/>
            <a:r>
              <a:rPr lang="en-US" sz="1600" dirty="0" smtClean="0"/>
              <a:t>Interworking with 3GPP Rel-13 MTC features</a:t>
            </a:r>
          </a:p>
          <a:p>
            <a:r>
              <a:rPr lang="en-US" sz="1800" b="1" dirty="0" smtClean="0"/>
              <a:t>Protocol enhancements</a:t>
            </a:r>
          </a:p>
          <a:p>
            <a:pPr lvl="1"/>
            <a:r>
              <a:rPr lang="en-US" sz="1600" dirty="0" smtClean="0"/>
              <a:t>New binding: Support of </a:t>
            </a:r>
            <a:r>
              <a:rPr lang="en-US" sz="1600" dirty="0" err="1" smtClean="0"/>
              <a:t>Websockets</a:t>
            </a:r>
            <a:r>
              <a:rPr lang="en-US" sz="1600" dirty="0" smtClean="0"/>
              <a:t> as a transport</a:t>
            </a:r>
          </a:p>
          <a:p>
            <a:r>
              <a:rPr lang="en-US" sz="1800" b="1" dirty="0" smtClean="0"/>
              <a:t>Abstraction and Semantics </a:t>
            </a:r>
          </a:p>
          <a:p>
            <a:pPr lvl="1"/>
            <a:r>
              <a:rPr lang="en-US" sz="1600" dirty="0" smtClean="0"/>
              <a:t>Analysis of device and data models used in Home and Industrial Domains</a:t>
            </a:r>
          </a:p>
          <a:p>
            <a:pPr lvl="1"/>
            <a:r>
              <a:rPr lang="en-US" sz="1600" dirty="0" smtClean="0"/>
              <a:t>Development of semantic support for M2M data: E.g. Ontologies for smart appliances  </a:t>
            </a:r>
          </a:p>
          <a:p>
            <a:pPr marL="0" indent="0">
              <a:buNone/>
            </a:pPr>
            <a:r>
              <a:rPr lang="en-US" sz="1800" dirty="0" smtClean="0"/>
              <a:t>Continued on the next page…</a:t>
            </a:r>
            <a:r>
              <a:rPr lang="en-US" sz="18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3456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8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Next </a:t>
            </a:r>
            <a:r>
              <a:rPr lang="en-US" dirty="0">
                <a:solidFill>
                  <a:srgbClr val="C4161C"/>
                </a:solidFill>
              </a:rPr>
              <a:t>steps in oneM2M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…Continued from the previous page…</a:t>
            </a:r>
            <a:r>
              <a:rPr lang="en-US" sz="1600" dirty="0" smtClean="0"/>
              <a:t>  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800" dirty="0" smtClean="0"/>
              <a:t>Security enhancements</a:t>
            </a:r>
          </a:p>
          <a:p>
            <a:pPr lvl="1"/>
            <a:r>
              <a:rPr lang="en-US" sz="1600" dirty="0" smtClean="0"/>
              <a:t>Securing communication traversing multiple oneM2M hops</a:t>
            </a:r>
          </a:p>
          <a:p>
            <a:pPr lvl="1"/>
            <a:r>
              <a:rPr lang="en-US" sz="1600" dirty="0" smtClean="0"/>
              <a:t>Authorization enhancements: Distributed authorization functions, dynamic authorization with tokens</a:t>
            </a:r>
          </a:p>
          <a:p>
            <a:pPr lvl="1"/>
            <a:r>
              <a:rPr lang="en-US" sz="1600" dirty="0" smtClean="0"/>
              <a:t>Enhancements to remote configuration of security parameters</a:t>
            </a:r>
          </a:p>
          <a:p>
            <a:pPr lvl="1"/>
            <a:r>
              <a:rPr lang="en-US" sz="1600" dirty="0" smtClean="0"/>
              <a:t>Secure Environment Abstraction: Access functions in secure environments using a common API.</a:t>
            </a:r>
          </a:p>
          <a:p>
            <a:r>
              <a:rPr lang="en-US" sz="1800" dirty="0" smtClean="0"/>
              <a:t>Interoperability and Conformance Testing</a:t>
            </a:r>
          </a:p>
          <a:p>
            <a:pPr lvl="1"/>
            <a:r>
              <a:rPr lang="en-US" sz="1600" dirty="0" smtClean="0"/>
              <a:t>Development of interoperability and conformance testing methodologies and test specifications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 public mailing-list for technical Q&amp;A is being setup in July 2015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2"/>
              </a:rPr>
              <a:t>oneM2M_TechQuestions@list.onem2m.org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Possibly also an online forum soon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5054"/>
                </a:solidFill>
              </a:rPr>
              <a:t>Where </a:t>
            </a:r>
            <a:r>
              <a:rPr lang="en-US" dirty="0">
                <a:solidFill>
                  <a:srgbClr val="C4161C"/>
                </a:solidFill>
              </a:rPr>
              <a:t>to find info</a:t>
            </a:r>
            <a:r>
              <a:rPr lang="en-US" dirty="0" smtClean="0">
                <a:solidFill>
                  <a:srgbClr val="545054"/>
                </a:solidFill>
              </a:rPr>
              <a:t>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Main Web Site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http://www.oneM2M.org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YouTube </a:t>
            </a:r>
            <a:r>
              <a:rPr lang="en-US" b="1" dirty="0">
                <a:solidFill>
                  <a:schemeClr val="tx2"/>
                </a:solidFill>
              </a:rPr>
              <a:t>C</a:t>
            </a:r>
            <a:r>
              <a:rPr lang="en-US" b="1" dirty="0" smtClean="0">
                <a:solidFill>
                  <a:schemeClr val="tx2"/>
                </a:solidFill>
              </a:rPr>
              <a:t>hannel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GB" u="sng" dirty="0" smtClean="0">
                <a:hlinkClick r:id="rId3"/>
              </a:rPr>
              <a:t>http://www.youtube.com/c/onem2morg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Webinars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www.onem2m.org/technical/webinars</a:t>
            </a:r>
            <a:r>
              <a:rPr lang="en-GB" dirty="0" smtClean="0"/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Published Specifications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5"/>
              </a:rPr>
              <a:t>www.onem2m.org/technical/published-documents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6"/>
              </a:rPr>
              <a:t>www.onem2m.org/news-events/events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Documents developed in oneM2M: TRs, candidate TSs, ratified TSs</a:t>
            </a:r>
          </a:p>
          <a:p>
            <a:pPr marL="914400" lvl="2" indent="0">
              <a:buNone/>
            </a:pPr>
            <a:r>
              <a:rPr lang="en-US" sz="3100" dirty="0">
                <a:solidFill>
                  <a:schemeClr val="tx2"/>
                </a:solidFill>
                <a:hlinkClick r:id="rId7"/>
              </a:rPr>
              <a:t>http://ftp.onem2m.org/Work Programme</a:t>
            </a:r>
            <a:r>
              <a:rPr lang="en-US" sz="3100" dirty="0" smtClean="0">
                <a:solidFill>
                  <a:schemeClr val="tx2"/>
                </a:solidFill>
                <a:hlinkClick r:id="rId7"/>
              </a:rPr>
              <a:t>/</a:t>
            </a:r>
            <a:r>
              <a:rPr lang="en-US" sz="31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Meeting documents &amp; contributions</a:t>
            </a:r>
          </a:p>
          <a:p>
            <a:pPr marL="914400" lvl="2" indent="0">
              <a:buNone/>
            </a:pPr>
            <a:r>
              <a:rPr lang="en-US" sz="3100" dirty="0">
                <a:solidFill>
                  <a:schemeClr val="tx2"/>
                </a:solidFill>
                <a:hlinkClick r:id="rId8"/>
              </a:rPr>
              <a:t>http://</a:t>
            </a:r>
            <a:r>
              <a:rPr lang="en-US" sz="3100" dirty="0" smtClean="0">
                <a:solidFill>
                  <a:schemeClr val="tx2"/>
                </a:solidFill>
                <a:hlinkClick r:id="rId8"/>
              </a:rPr>
              <a:t>ftp.onem2m.org/Meetings</a:t>
            </a:r>
            <a:endParaRPr lang="en-US" sz="31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altLang="en-US" sz="8000" dirty="0" smtClean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038725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8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13" y="1905000"/>
            <a:ext cx="50241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162840" y="838200"/>
            <a:ext cx="8818321" cy="3581409"/>
            <a:chOff x="162840" y="838200"/>
            <a:chExt cx="8818321" cy="3581409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19" b="83511" l="18254" r="73016">
                          <a14:foregroundMark x1="53175" y1="78191" x2="56614" y2="78191"/>
                          <a14:foregroundMark x1="36243" y1="15426" x2="36243" y2="15426"/>
                          <a14:foregroundMark x1="30952" y1="15957" x2="30952" y2="15957"/>
                          <a14:foregroundMark x1="37302" y1="7447" x2="37302" y2="7447"/>
                          <a14:foregroundMark x1="37037" y1="5851" x2="37037" y2="5851"/>
                          <a14:foregroundMark x1="60053" y1="83511" x2="60053" y2="835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4" r="21028" b="6681"/>
            <a:stretch/>
          </p:blipFill>
          <p:spPr>
            <a:xfrm>
              <a:off x="1675385" y="1967409"/>
              <a:ext cx="730277" cy="584221"/>
            </a:xfrm>
            <a:prstGeom prst="rect">
              <a:avLst/>
            </a:prstGeom>
            <a:noFill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1959" y="2596559"/>
              <a:ext cx="1518241" cy="1518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274" y="2944108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438" l="9375" r="89844">
                          <a14:foregroundMark x1="25781" y1="9375" x2="25781" y2="9375"/>
                          <a14:foregroundMark x1="35938" y1="11719" x2="35938" y2="11719"/>
                          <a14:foregroundMark x1="39844" y1="17969" x2="39844" y2="17969"/>
                          <a14:foregroundMark x1="60156" y1="18750" x2="60156" y2="18750"/>
                          <a14:foregroundMark x1="68750" y1="17188" x2="68750" y2="17188"/>
                          <a14:foregroundMark x1="72656" y1="7031" x2="72656" y2="7031"/>
                          <a14:backgroundMark x1="60156" y1="69531" x2="60156" y2="69531"/>
                          <a14:backgroundMark x1="65625" y1="83594" x2="65625" y2="83594"/>
                          <a14:backgroundMark x1="53125" y1="86719" x2="53125" y2="86719"/>
                          <a14:backgroundMark x1="46875" y1="86719" x2="46875" y2="86719"/>
                          <a14:backgroundMark x1="43750" y1="78906" x2="43750" y2="78906"/>
                          <a14:backgroundMark x1="33594" y1="84375" x2="33594" y2="84375"/>
                          <a14:backgroundMark x1="45313" y1="64844" x2="45313" y2="64844"/>
                          <a14:backgroundMark x1="47656" y1="51563" x2="47656" y2="51563"/>
                          <a14:backgroundMark x1="47656" y1="50000" x2="47656" y2="50000"/>
                          <a14:backgroundMark x1="52344" y1="52344" x2="52344" y2="52344"/>
                          <a14:backgroundMark x1="47656" y1="48438" x2="47656" y2="48438"/>
                          <a14:backgroundMark x1="47656" y1="70313" x2="47656" y2="70313"/>
                          <a14:backgroundMark x1="53125" y1="70313" x2="53125" y2="70313"/>
                          <a14:backgroundMark x1="40625" y1="69531" x2="40625" y2="69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2"/>
            <a:stretch/>
          </p:blipFill>
          <p:spPr bwMode="auto">
            <a:xfrm>
              <a:off x="5655698" y="3276600"/>
              <a:ext cx="973702" cy="93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4999933" y="2846015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939" l="806" r="97581">
                          <a14:foregroundMark x1="19355" y1="18037" x2="19355" y2="18037"/>
                          <a14:foregroundMark x1="4839" y1="14589" x2="4839" y2="14589"/>
                          <a14:foregroundMark x1="5914" y1="4775" x2="5914" y2="4775"/>
                          <a14:foregroundMark x1="11022" y1="3448" x2="11022" y2="3448"/>
                          <a14:foregroundMark x1="3495" y1="2387" x2="3495" y2="2387"/>
                          <a14:foregroundMark x1="4301" y1="7427" x2="4301" y2="7427"/>
                          <a14:foregroundMark x1="5108" y1="11406" x2="5108" y2="11406"/>
                          <a14:foregroundMark x1="3495" y1="17772" x2="3495" y2="17772"/>
                          <a14:foregroundMark x1="51075" y1="4509" x2="51075" y2="4509"/>
                          <a14:foregroundMark x1="52419" y1="4509" x2="52419" y2="4509"/>
                          <a14:foregroundMark x1="60215" y1="3448" x2="60215" y2="3448"/>
                          <a14:foregroundMark x1="95699" y1="2918" x2="95699" y2="2918"/>
                          <a14:foregroundMark x1="91398" y1="6897" x2="91667" y2="6897"/>
                          <a14:foregroundMark x1="93817" y1="6366" x2="93817" y2="6366"/>
                          <a14:foregroundMark x1="93280" y1="3714" x2="93280" y2="3714"/>
                          <a14:foregroundMark x1="83602" y1="4509" x2="83602" y2="4509"/>
                          <a14:foregroundMark x1="95430" y1="14058" x2="95430" y2="14058"/>
                          <a14:foregroundMark x1="95161" y1="22812" x2="95161" y2="22812"/>
                          <a14:foregroundMark x1="95161" y1="29443" x2="95161" y2="29443"/>
                          <a14:foregroundMark x1="94624" y1="69761" x2="94624" y2="69761"/>
                          <a14:foregroundMark x1="94624" y1="75332" x2="94624" y2="75332"/>
                          <a14:foregroundMark x1="94624" y1="77719" x2="94624" y2="77719"/>
                          <a14:foregroundMark x1="77419" y1="75066" x2="77419" y2="75066"/>
                          <a14:foregroundMark x1="79570" y1="77984" x2="79570" y2="77984"/>
                          <a14:foregroundMark x1="65591" y1="75066" x2="65591" y2="75066"/>
                          <a14:foregroundMark x1="67742" y1="77984" x2="67742" y2="77984"/>
                          <a14:foregroundMark x1="76344" y1="78780" x2="76344" y2="78780"/>
                          <a14:foregroundMark x1="56989" y1="75332" x2="56989" y2="75332"/>
                          <a14:foregroundMark x1="52151" y1="76658" x2="52151" y2="76658"/>
                          <a14:foregroundMark x1="38978" y1="77454" x2="38978" y2="77454"/>
                          <a14:foregroundMark x1="27151" y1="76658" x2="27151" y2="76658"/>
                          <a14:foregroundMark x1="21774" y1="76393" x2="21774" y2="76393"/>
                          <a14:foregroundMark x1="9140" y1="75597" x2="9140" y2="75597"/>
                          <a14:foregroundMark x1="5914" y1="76393" x2="5914" y2="76393"/>
                          <a14:foregroundMark x1="8333" y1="77984" x2="8333" y2="77984"/>
                          <a14:foregroundMark x1="4032" y1="77454" x2="4032" y2="77454"/>
                          <a14:foregroundMark x1="3226" y1="70822" x2="3226" y2="70822"/>
                          <a14:foregroundMark x1="3495" y1="53050" x2="3495" y2="53050"/>
                          <a14:foregroundMark x1="3226" y1="42706" x2="3226" y2="42706"/>
                          <a14:foregroundMark x1="45430" y1="83554" x2="45430" y2="83554"/>
                          <a14:foregroundMark x1="43011" y1="80371" x2="43011" y2="80371"/>
                          <a14:foregroundMark x1="40860" y1="80902" x2="40860" y2="80902"/>
                          <a14:foregroundMark x1="40860" y1="83289" x2="40860" y2="83289"/>
                          <a14:foregroundMark x1="40860" y1="87003" x2="40860" y2="87003"/>
                          <a14:foregroundMark x1="57527" y1="88329" x2="57527" y2="88329"/>
                          <a14:foregroundMark x1="57796" y1="84350" x2="57796" y2="84350"/>
                          <a14:foregroundMark x1="57258" y1="81167" x2="57258" y2="81167"/>
                          <a14:foregroundMark x1="57258" y1="79841" x2="57258" y2="79841"/>
                          <a14:foregroundMark x1="50806" y1="80106" x2="50806" y2="80106"/>
                          <a14:foregroundMark x1="46505" y1="80106" x2="46505" y2="80106"/>
                          <a14:foregroundMark x1="40323" y1="93369" x2="40323" y2="93369"/>
                          <a14:foregroundMark x1="24194" y1="96021" x2="24194" y2="96021"/>
                          <a14:foregroundMark x1="27151" y1="96552" x2="27151" y2="96552"/>
                          <a14:foregroundMark x1="32527" y1="96286" x2="32527" y2="96286"/>
                          <a14:foregroundMark x1="42204" y1="96286" x2="42204" y2="96286"/>
                          <a14:foregroundMark x1="47849" y1="96021" x2="47849" y2="96021"/>
                          <a14:foregroundMark x1="53495" y1="96021" x2="53495" y2="96021"/>
                          <a14:foregroundMark x1="58065" y1="96552" x2="58065" y2="96552"/>
                          <a14:foregroundMark x1="69355" y1="96817" x2="69355" y2="96817"/>
                          <a14:foregroundMark x1="72043" y1="95756" x2="72043" y2="95756"/>
                          <a14:foregroundMark x1="73925" y1="94960" x2="73925" y2="94960"/>
                          <a14:foregroundMark x1="73925" y1="92308" x2="73925" y2="92308"/>
                          <a14:foregroundMark x1="73118" y1="90451" x2="73118" y2="90451"/>
                          <a14:foregroundMark x1="70968" y1="89390" x2="70968" y2="89390"/>
                          <a14:foregroundMark x1="66129" y1="89390" x2="66129" y2="89390"/>
                          <a14:foregroundMark x1="60215" y1="88859" x2="60215" y2="88859"/>
                          <a14:foregroundMark x1="57258" y1="85676" x2="57258" y2="85676"/>
                          <a14:foregroundMark x1="40591" y1="79841" x2="40591" y2="79841"/>
                          <a14:foregroundMark x1="41935" y1="84085" x2="41935" y2="84085"/>
                          <a14:foregroundMark x1="40860" y1="85146" x2="40860" y2="85146"/>
                          <a14:foregroundMark x1="40323" y1="89390" x2="40323" y2="89390"/>
                          <a14:foregroundMark x1="38978" y1="89390" x2="38978" y2="89390"/>
                          <a14:foregroundMark x1="35484" y1="89125" x2="35484" y2="89125"/>
                          <a14:foregroundMark x1="34409" y1="89125" x2="34409" y2="89125"/>
                          <a14:foregroundMark x1="31989" y1="89125" x2="31989" y2="89125"/>
                          <a14:foregroundMark x1="30645" y1="89125" x2="30645" y2="89125"/>
                          <a14:foregroundMark x1="27957" y1="89125" x2="27957" y2="89125"/>
                          <a14:foregroundMark x1="26344" y1="89390" x2="26344" y2="89390"/>
                          <a14:foregroundMark x1="27957" y1="94960" x2="27957" y2="94960"/>
                          <a14:foregroundMark x1="29301" y1="96817" x2="29301" y2="96817"/>
                          <a14:foregroundMark x1="34140" y1="97347" x2="34140" y2="97347"/>
                          <a14:foregroundMark x1="36828" y1="97082" x2="36828" y2="97082"/>
                          <a14:foregroundMark x1="42473" y1="97347" x2="42473" y2="97347"/>
                          <a14:foregroundMark x1="45430" y1="97082" x2="45430" y2="97082"/>
                          <a14:foregroundMark x1="49462" y1="97082" x2="49462" y2="97082"/>
                          <a14:foregroundMark x1="51882" y1="97082" x2="51882" y2="97082"/>
                          <a14:foregroundMark x1="55645" y1="97082" x2="55645" y2="97082"/>
                          <a14:foregroundMark x1="59946" y1="97082" x2="59946" y2="97082"/>
                          <a14:foregroundMark x1="62634" y1="96817" x2="62634" y2="96817"/>
                          <a14:foregroundMark x1="66129" y1="97082" x2="66129" y2="97082"/>
                          <a14:foregroundMark x1="71774" y1="97613" x2="71774" y2="97613"/>
                          <a14:foregroundMark x1="67742" y1="94430" x2="67742" y2="94430"/>
                          <a14:foregroundMark x1="67473" y1="95756" x2="67473" y2="95756"/>
                          <a14:foregroundMark x1="63978" y1="95491" x2="63978" y2="95491"/>
                          <a14:foregroundMark x1="57258" y1="82759" x2="57258" y2="82759"/>
                          <a14:foregroundMark x1="54570" y1="80106" x2="54570" y2="80106"/>
                          <a14:foregroundMark x1="52688" y1="79576" x2="52688" y2="79576"/>
                          <a14:foregroundMark x1="48118" y1="80106" x2="48118" y2="80106"/>
                          <a14:foregroundMark x1="48656" y1="81432" x2="48656" y2="81432"/>
                          <a14:foregroundMark x1="51075" y1="81167" x2="51075" y2="81167"/>
                          <a14:foregroundMark x1="54032" y1="81963" x2="54032" y2="81963"/>
                          <a14:foregroundMark x1="51075" y1="82228" x2="51075" y2="82228"/>
                          <a14:foregroundMark x1="49194" y1="82759" x2="49194" y2="82759"/>
                          <a14:foregroundMark x1="46237" y1="83820" x2="46237" y2="83820"/>
                          <a14:foregroundMark x1="44624" y1="84350" x2="45161" y2="84615"/>
                          <a14:foregroundMark x1="52957" y1="84085" x2="52957" y2="84085"/>
                          <a14:foregroundMark x1="48925" y1="85676" x2="48925" y2="85676"/>
                          <a14:foregroundMark x1="48387" y1="86472" x2="48387" y2="86472"/>
                          <a14:foregroundMark x1="59946" y1="77454" x2="59946" y2="77454"/>
                          <a14:foregroundMark x1="90054" y1="77719" x2="90054" y2="77719"/>
                          <a14:foregroundMark x1="4839" y1="19894" x2="4839" y2="19894"/>
                          <a14:foregroundMark x1="3495" y1="27056" x2="3495" y2="27056"/>
                          <a14:foregroundMark x1="3763" y1="30239" x2="3763" y2="30239"/>
                          <a14:foregroundMark x1="4301" y1="35279" x2="4301" y2="35279"/>
                          <a14:foregroundMark x1="7258" y1="3448" x2="7258" y2="3448"/>
                          <a14:foregroundMark x1="13978" y1="3714" x2="13978" y2="3714"/>
                          <a14:foregroundMark x1="19086" y1="3183" x2="19086" y2="3183"/>
                          <a14:foregroundMark x1="26344" y1="3448" x2="26344" y2="3448"/>
                          <a14:foregroundMark x1="31183" y1="3714" x2="31183" y2="3714"/>
                          <a14:foregroundMark x1="38441" y1="3183" x2="38441" y2="3183"/>
                          <a14:foregroundMark x1="53763" y1="89920" x2="53763" y2="89920"/>
                          <a14:foregroundMark x1="27151" y1="1857" x2="27151" y2="1857"/>
                          <a14:foregroundMark x1="32527" y1="1857" x2="32527" y2="1857"/>
                          <a14:foregroundMark x1="39247" y1="1326" x2="39247" y2="1326"/>
                          <a14:foregroundMark x1="50269" y1="2122" x2="50269" y2="2122"/>
                          <a14:foregroundMark x1="52957" y1="2918" x2="52957" y2="2918"/>
                          <a14:foregroundMark x1="55645" y1="1857" x2="55645" y2="1857"/>
                          <a14:foregroundMark x1="61022" y1="1857" x2="61022" y2="1857"/>
                          <a14:foregroundMark x1="66129" y1="2122" x2="66129" y2="2122"/>
                          <a14:foregroundMark x1="72312" y1="1857" x2="72312" y2="1857"/>
                          <a14:backgroundMark x1="5645" y1="796" x2="5645" y2="796"/>
                          <a14:backgroundMark x1="12366" y1="796" x2="12366" y2="796"/>
                          <a14:backgroundMark x1="40323" y1="265" x2="40323" y2="265"/>
                          <a14:backgroundMark x1="46774" y1="531" x2="46774" y2="531"/>
                          <a14:backgroundMark x1="57796" y1="531" x2="57796" y2="531"/>
                          <a14:backgroundMark x1="14516" y1="265" x2="14516" y2="265"/>
                          <a14:backgroundMark x1="19086" y1="796" x2="19086" y2="796"/>
                          <a14:backgroundMark x1="22312" y1="796" x2="22312" y2="796"/>
                          <a14:backgroundMark x1="24731" y1="796" x2="24731" y2="796"/>
                          <a14:backgroundMark x1="29301" y1="265" x2="29301" y2="265"/>
                          <a14:backgroundMark x1="32258" y1="265" x2="32258" y2="265"/>
                          <a14:backgroundMark x1="35215" y1="265" x2="35215" y2="265"/>
                          <a14:backgroundMark x1="51075" y1="796" x2="51075" y2="796"/>
                          <a14:backgroundMark x1="8871" y1="796" x2="8871" y2="796"/>
                          <a14:backgroundMark x1="54032" y1="796" x2="54032" y2="796"/>
                          <a14:backgroundMark x1="68280" y1="796" x2="68280" y2="796"/>
                          <a14:backgroundMark x1="37097" y1="796" x2="37097" y2="796"/>
                          <a14:backgroundMark x1="59677" y1="1061" x2="59677" y2="1061"/>
                          <a14:backgroundMark x1="62903" y1="796" x2="62903" y2="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20" y="1497406"/>
              <a:ext cx="1040241" cy="1054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91736" y="2922247"/>
              <a:ext cx="665002" cy="549529"/>
              <a:chOff x="582649" y="2103802"/>
              <a:chExt cx="665002" cy="5495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49" y="210380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36719" y1="12319" x2="36719" y2="12319"/>
                            <a14:foregroundMark x1="58594" y1="84783" x2="58594" y2="847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64" y="2303272"/>
                <a:ext cx="432187" cy="3500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95350" y="3698918"/>
              <a:ext cx="710163" cy="720691"/>
              <a:chOff x="1322728" y="4421055"/>
              <a:chExt cx="710163" cy="7206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523" y="4726999"/>
                <a:ext cx="508368" cy="41474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098" b="93902" l="9934" r="89404">
                            <a14:foregroundMark x1="41060" y1="7317" x2="41060" y2="7317"/>
                            <a14:foregroundMark x1="41060" y1="91463" x2="41060" y2="91463"/>
                            <a14:foregroundMark x1="36424" y1="93902" x2="36424" y2="93902"/>
                            <a14:foregroundMark x1="84106" y1="42073" x2="84106" y2="42073"/>
                            <a14:foregroundMark x1="75497" y1="37195" x2="75497" y2="37195"/>
                            <a14:foregroundMark x1="80132" y1="39024" x2="80132" y2="39024"/>
                            <a14:foregroundMark x1="86755" y1="44512" x2="86755" y2="44512"/>
                            <a14:foregroundMark x1="86755" y1="48171" x2="86755" y2="48171"/>
                            <a14:foregroundMark x1="87417" y1="62805" x2="87417" y2="62805"/>
                            <a14:foregroundMark x1="87417" y1="59146" x2="87417" y2="59146"/>
                            <a14:foregroundMark x1="88079" y1="54268" x2="88079" y2="54268"/>
                            <a14:foregroundMark x1="88079" y1="51220" x2="88079" y2="51220"/>
                            <a14:foregroundMark x1="85430" y1="65854" x2="85430" y2="65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2728" y="4421055"/>
                <a:ext cx="508368" cy="41474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6786" y="1088302"/>
              <a:ext cx="718865" cy="652789"/>
              <a:chOff x="908663" y="5209922"/>
              <a:chExt cx="718865" cy="65278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6049" y="1938355"/>
              <a:ext cx="819184" cy="696091"/>
              <a:chOff x="2145060" y="1343825"/>
              <a:chExt cx="819184" cy="69609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060" y="1343825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4865" b="89730" l="0" r="97200">
                            <a14:foregroundMark x1="14800" y1="36757" x2="14800" y2="36757"/>
                            <a14:foregroundMark x1="13600" y1="35676" x2="13600" y2="35676"/>
                            <a14:foregroundMark x1="13200" y1="40541" x2="13200" y2="40541"/>
                            <a14:foregroundMark x1="6400" y1="34054" x2="6400" y2="34054"/>
                            <a14:foregroundMark x1="8400" y1="48108" x2="8400" y2="48108"/>
                            <a14:foregroundMark x1="4800" y1="44324" x2="4800" y2="44324"/>
                            <a14:foregroundMark x1="8800" y1="52973" x2="8800" y2="52973"/>
                            <a14:foregroundMark x1="3200" y1="51892" x2="3200" y2="51892"/>
                            <a14:foregroundMark x1="92800" y1="62162" x2="92800" y2="62162"/>
                            <a14:foregroundMark x1="95200" y1="61622" x2="95200" y2="61622"/>
                            <a14:foregroundMark x1="34400" y1="7568" x2="34400" y2="7568"/>
                            <a14:foregroundMark x1="35200" y1="4865" x2="35200" y2="4865"/>
                            <a14:foregroundMark x1="97200" y1="68649" x2="97200" y2="68649"/>
                            <a14:foregroundMark x1="96000" y1="78378" x2="96000" y2="78378"/>
                            <a14:foregroundMark x1="94400" y1="81622" x2="94400" y2="81622"/>
                            <a14:foregroundMark x1="92800" y1="85405" x2="92800" y2="85405"/>
                            <a14:foregroundMark x1="90000" y1="84865" x2="90000" y2="84865"/>
                            <a14:foregroundMark x1="84400" y1="83784" x2="84400" y2="83784"/>
                            <a14:foregroundMark x1="1600" y1="42162" x2="1600" y2="421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7587" y="1664990"/>
                <a:ext cx="506657" cy="37492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3" name="Picture 7" descr="http://maharashtrabusinesses.com/upload/productphoto/1261_i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325" b="91716" l="8000" r="93778">
                          <a14:foregroundMark x1="93778" y1="17160" x2="93778" y2="17160"/>
                          <a14:foregroundMark x1="78222" y1="13018" x2="78222" y2="13018"/>
                          <a14:foregroundMark x1="64889" y1="12426" x2="64889" y2="12426"/>
                          <a14:foregroundMark x1="31556" y1="5917" x2="31556" y2="5917"/>
                          <a14:foregroundMark x1="49333" y1="10651" x2="49333" y2="10651"/>
                          <a14:foregroundMark x1="44000" y1="8284" x2="44000" y2="8284"/>
                          <a14:foregroundMark x1="43556" y1="21302" x2="43556" y2="21302"/>
                          <a14:foregroundMark x1="25333" y1="15976" x2="25333" y2="15976"/>
                          <a14:foregroundMark x1="18667" y1="15385" x2="18667" y2="15385"/>
                          <a14:foregroundMark x1="8000" y1="37870" x2="8000" y2="37870"/>
                          <a14:foregroundMark x1="11556" y1="17160" x2="11556" y2="17160"/>
                          <a14:foregroundMark x1="14667" y1="13018" x2="14667" y2="13018"/>
                          <a14:foregroundMark x1="18222" y1="13018" x2="18222" y2="13018"/>
                          <a14:foregroundMark x1="9778" y1="10651" x2="9778" y2="10651"/>
                          <a14:foregroundMark x1="10889" y1="13905" x2="10889" y2="13905"/>
                          <a14:foregroundMark x1="8667" y1="10355" x2="8667" y2="10355"/>
                          <a14:foregroundMark x1="81556" y1="91716" x2="81556" y2="917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929" y="1917405"/>
              <a:ext cx="844382" cy="63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Elbow Connector 11"/>
            <p:cNvCxnSpPr>
              <a:stCxn id="32" idx="3"/>
              <a:endCxn id="115" idx="1"/>
            </p:cNvCxnSpPr>
            <p:nvPr/>
          </p:nvCxnSpPr>
          <p:spPr>
            <a:xfrm flipV="1">
              <a:off x="1005233" y="2259520"/>
              <a:ext cx="670152" cy="187463"/>
            </a:xfrm>
            <a:prstGeom prst="bentConnector3">
              <a:avLst>
                <a:gd name="adj1" fmla="val 44068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5" idx="3"/>
              <a:endCxn id="115" idx="1"/>
            </p:cNvCxnSpPr>
            <p:nvPr/>
          </p:nvCxnSpPr>
          <p:spPr>
            <a:xfrm>
              <a:off x="763251" y="1414697"/>
              <a:ext cx="912134" cy="844823"/>
            </a:xfrm>
            <a:prstGeom prst="bentConnector3">
              <a:avLst>
                <a:gd name="adj1" fmla="val 58717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3"/>
              <a:endCxn id="115" idx="1"/>
            </p:cNvCxnSpPr>
            <p:nvPr/>
          </p:nvCxnSpPr>
          <p:spPr>
            <a:xfrm flipV="1">
              <a:off x="856738" y="2259520"/>
              <a:ext cx="818647" cy="1037227"/>
            </a:xfrm>
            <a:prstGeom prst="bentConnector3">
              <a:avLst>
                <a:gd name="adj1" fmla="val 54856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34" idx="3"/>
              <a:endCxn id="115" idx="1"/>
            </p:cNvCxnSpPr>
            <p:nvPr/>
          </p:nvCxnSpPr>
          <p:spPr>
            <a:xfrm flipV="1">
              <a:off x="905513" y="2259520"/>
              <a:ext cx="769872" cy="1952716"/>
            </a:xfrm>
            <a:prstGeom prst="bentConnector3">
              <a:avLst>
                <a:gd name="adj1" fmla="val 51032"/>
              </a:avLst>
            </a:prstGeom>
            <a:ln w="1905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821" y="3418025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pump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2840" y="2608485"/>
              <a:ext cx="66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valve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821" y="1639156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flow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821" y="838200"/>
              <a:ext cx="680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0" name="Straight Connector 119"/>
            <p:cNvCxnSpPr>
              <a:stCxn id="43" idx="2"/>
              <a:endCxn id="117" idx="2"/>
            </p:cNvCxnSpPr>
            <p:nvPr/>
          </p:nvCxnSpPr>
          <p:spPr>
            <a:xfrm rot="16200000" flipH="1">
              <a:off x="3331015" y="2794735"/>
              <a:ext cx="1563170" cy="1076960"/>
            </a:xfrm>
            <a:prstGeom prst="bentConnector3">
              <a:avLst>
                <a:gd name="adj1" fmla="val 128137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5" idx="2"/>
            </p:cNvCxnSpPr>
            <p:nvPr/>
          </p:nvCxnSpPr>
          <p:spPr>
            <a:xfrm rot="5400000" flipH="1">
              <a:off x="2564217" y="2027937"/>
              <a:ext cx="1563170" cy="2610556"/>
            </a:xfrm>
            <a:prstGeom prst="bentConnector3">
              <a:avLst>
                <a:gd name="adj1" fmla="val -2812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20"/>
            <p:cNvCxnSpPr>
              <a:stCxn id="118" idx="2"/>
              <a:endCxn id="119" idx="2"/>
            </p:cNvCxnSpPr>
            <p:nvPr/>
          </p:nvCxnSpPr>
          <p:spPr>
            <a:xfrm rot="5400000">
              <a:off x="6537298" y="3497193"/>
              <a:ext cx="316183" cy="1105679"/>
            </a:xfrm>
            <a:prstGeom prst="bentConnector3">
              <a:avLst>
                <a:gd name="adj1" fmla="val 210436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20"/>
            <p:cNvCxnSpPr>
              <a:stCxn id="118" idx="2"/>
              <a:endCxn id="144" idx="2"/>
            </p:cNvCxnSpPr>
            <p:nvPr/>
          </p:nvCxnSpPr>
          <p:spPr>
            <a:xfrm rot="5400000" flipH="1" flipV="1">
              <a:off x="7184478" y="2615378"/>
              <a:ext cx="1340312" cy="1212813"/>
            </a:xfrm>
            <a:prstGeom prst="bentConnector3">
              <a:avLst>
                <a:gd name="adj1" fmla="val -4966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33" descr="caldaia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125" y="1940036"/>
              <a:ext cx="42227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Straight Connector 119"/>
            <p:cNvCxnSpPr>
              <a:stCxn id="161" idx="2"/>
              <a:endCxn id="117" idx="2"/>
            </p:cNvCxnSpPr>
            <p:nvPr/>
          </p:nvCxnSpPr>
          <p:spPr>
            <a:xfrm rot="16200000" flipH="1">
              <a:off x="2907270" y="2370990"/>
              <a:ext cx="1585802" cy="1901817"/>
            </a:xfrm>
            <a:prstGeom prst="bentConnector3">
              <a:avLst>
                <a:gd name="adj1" fmla="val 127708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08728" y="4113665"/>
            <a:ext cx="7222648" cy="726109"/>
            <a:chOff x="1608728" y="4113665"/>
            <a:chExt cx="7222648" cy="726109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Straight Connector 119"/>
            <p:cNvCxnSpPr/>
            <p:nvPr/>
          </p:nvCxnSpPr>
          <p:spPr>
            <a:xfrm rot="16200000" flipV="1">
              <a:off x="4752631" y="4329953"/>
              <a:ext cx="458336" cy="25760"/>
            </a:xfrm>
            <a:prstGeom prst="bentConnector3">
              <a:avLst>
                <a:gd name="adj1" fmla="val 26403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9"/>
            <p:cNvCxnSpPr/>
            <p:nvPr/>
          </p:nvCxnSpPr>
          <p:spPr>
            <a:xfrm rot="16200000" flipV="1">
              <a:off x="5667883" y="4345004"/>
              <a:ext cx="458336" cy="25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A7A9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70" idx="3"/>
              <a:endCxn id="67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2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776" y="838200"/>
            <a:ext cx="8870449" cy="377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08728" y="4319278"/>
            <a:ext cx="7222648" cy="520496"/>
            <a:chOff x="1608728" y="4319278"/>
            <a:chExt cx="7222648" cy="520496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608728" y="4319278"/>
              <a:ext cx="3191872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19800" y="4334331"/>
              <a:ext cx="2811576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4863054" y="4334331"/>
              <a:ext cx="1110019" cy="505443"/>
            </a:xfrm>
            <a:prstGeom prst="roundRect">
              <a:avLst/>
            </a:prstGeom>
            <a:solidFill>
              <a:schemeClr val="bg2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  <a:endCxn id="98" idx="0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  <a:endCxn id="98" idx="0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608728" y="1393102"/>
            <a:ext cx="7222648" cy="1686682"/>
            <a:chOff x="1608728" y="1393102"/>
            <a:chExt cx="7222648" cy="1686682"/>
          </a:xfrm>
        </p:grpSpPr>
        <p:sp>
          <p:nvSpPr>
            <p:cNvPr id="82" name="TextBox 81"/>
            <p:cNvSpPr txBox="1"/>
            <p:nvPr/>
          </p:nvSpPr>
          <p:spPr>
            <a:xfrm>
              <a:off x="3308662" y="155642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A/C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90069" y="1549516"/>
              <a:ext cx="607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heat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36850" y="1555679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I/O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608728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2409103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3209477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6875236" y="141196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8090704" y="1393102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>
              <a:stCxn id="88" idx="2"/>
            </p:cNvCxnSpPr>
            <p:nvPr/>
          </p:nvCxnSpPr>
          <p:spPr>
            <a:xfrm flipH="1">
              <a:off x="7242579" y="1917405"/>
              <a:ext cx="2993" cy="114969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 bwMode="auto">
            <a:xfrm>
              <a:off x="4376509" y="1399984"/>
              <a:ext cx="740672" cy="50544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2" name="Straight Connector 91"/>
            <p:cNvCxnSpPr>
              <a:stCxn id="91" idx="2"/>
            </p:cNvCxnSpPr>
            <p:nvPr/>
          </p:nvCxnSpPr>
          <p:spPr>
            <a:xfrm>
              <a:off x="4746845" y="1905427"/>
              <a:ext cx="607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2"/>
            </p:cNvCxnSpPr>
            <p:nvPr/>
          </p:nvCxnSpPr>
          <p:spPr>
            <a:xfrm>
              <a:off x="3579813" y="1905427"/>
              <a:ext cx="1167032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2"/>
            </p:cNvCxnSpPr>
            <p:nvPr/>
          </p:nvCxnSpPr>
          <p:spPr>
            <a:xfrm>
              <a:off x="2779439" y="1905427"/>
              <a:ext cx="1967406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</p:cNvCxnSpPr>
            <p:nvPr/>
          </p:nvCxnSpPr>
          <p:spPr>
            <a:xfrm>
              <a:off x="1979064" y="1905427"/>
              <a:ext cx="2767781" cy="11743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9" idx="2"/>
            </p:cNvCxnSpPr>
            <p:nvPr/>
          </p:nvCxnSpPr>
          <p:spPr>
            <a:xfrm flipH="1">
              <a:off x="7242579" y="1898545"/>
              <a:ext cx="1218461" cy="116855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382585" y="3067102"/>
            <a:ext cx="3230330" cy="518125"/>
            <a:chOff x="4382585" y="3067102"/>
            <a:chExt cx="3230330" cy="5181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6872243" y="3067102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4382585" y="3079784"/>
              <a:ext cx="740672" cy="50544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MW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6" idx="1"/>
            </p:cNvCxnSpPr>
            <p:nvPr/>
          </p:nvCxnSpPr>
          <p:spPr>
            <a:xfrm flipV="1">
              <a:off x="5123257" y="3319824"/>
              <a:ext cx="1748986" cy="1268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 bwMode="auto">
          <a:xfrm>
            <a:off x="1608728" y="4319278"/>
            <a:ext cx="7222648" cy="505443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white"/>
                </a:solidFill>
                <a:latin typeface="+mn-lt"/>
                <a:cs typeface="+mn-cs"/>
              </a:rPr>
              <a:t>Communication Network(s)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48305</TotalTime>
  <Words>1187</Words>
  <Application>Microsoft Office PowerPoint</Application>
  <PresentationFormat>Affichage à l'écran (4:3)</PresentationFormat>
  <Paragraphs>678</Paragraphs>
  <Slides>52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5" baseType="lpstr">
      <vt:lpstr>oneM2M Content Theme</vt:lpstr>
      <vt:lpstr>Office Theme</vt:lpstr>
      <vt:lpstr>Visio</vt:lpstr>
      <vt:lpstr>Presentation for OIC July 20th 2015</vt:lpstr>
      <vt:lpstr>The oneM2M Partnership Project</vt:lpstr>
      <vt:lpstr>Purpose, Work &amp; Deliverables</vt:lpstr>
      <vt:lpstr>Use Case 1</vt:lpstr>
      <vt:lpstr>Use Case 1</vt:lpstr>
      <vt:lpstr>Use Case 1</vt:lpstr>
      <vt:lpstr>Use Case 1</vt:lpstr>
      <vt:lpstr>Use Case 1</vt:lpstr>
      <vt:lpstr>Use Case 1</vt:lpstr>
      <vt:lpstr>Use Case 1</vt:lpstr>
      <vt:lpstr>Use Case 2</vt:lpstr>
      <vt:lpstr>Use Case 2</vt:lpstr>
      <vt:lpstr>Use Case 2</vt:lpstr>
      <vt:lpstr>Use Case 2</vt:lpstr>
      <vt:lpstr>Use Case 2</vt:lpstr>
      <vt:lpstr>Use Case 2</vt:lpstr>
      <vt:lpstr>Use Case 2</vt:lpstr>
      <vt:lpstr>Use Case 3</vt:lpstr>
      <vt:lpstr>Use Case 3</vt:lpstr>
      <vt:lpstr>Use Case 3</vt:lpstr>
      <vt:lpstr>Use Case 3</vt:lpstr>
      <vt:lpstr>Use Case 3</vt:lpstr>
      <vt:lpstr>Use Case 3</vt:lpstr>
      <vt:lpstr>Use Case 4</vt:lpstr>
      <vt:lpstr>Use Case 4</vt:lpstr>
      <vt:lpstr>Use Case 5</vt:lpstr>
      <vt:lpstr>Use Case n</vt:lpstr>
      <vt:lpstr>oneM2M</vt:lpstr>
      <vt:lpstr>oneM2M</vt:lpstr>
      <vt:lpstr>oneM2M</vt:lpstr>
      <vt:lpstr>Interworking</vt:lpstr>
      <vt:lpstr>Common Service Functions </vt:lpstr>
      <vt:lpstr>Technical Specifications </vt:lpstr>
      <vt:lpstr>Technical Reports </vt:lpstr>
      <vt:lpstr>Architecture </vt:lpstr>
      <vt:lpstr>Architecture </vt:lpstr>
      <vt:lpstr>Topologies</vt:lpstr>
      <vt:lpstr>Information Modelling </vt:lpstr>
      <vt:lpstr>Resource oriented approach</vt:lpstr>
      <vt:lpstr>Resource Types &amp; Flows </vt:lpstr>
      <vt:lpstr>Request / Response Paradigm</vt:lpstr>
      <vt:lpstr>Simplified Event Flow</vt:lpstr>
      <vt:lpstr>10,000 foot view</vt:lpstr>
      <vt:lpstr>Communication Protocols </vt:lpstr>
      <vt:lpstr>Security </vt:lpstr>
      <vt:lpstr>Secure Communication</vt:lpstr>
      <vt:lpstr>Interworking – Dev. Mgt </vt:lpstr>
      <vt:lpstr>Interworking – General Case</vt:lpstr>
      <vt:lpstr>Next steps in oneM2M</vt:lpstr>
      <vt:lpstr>Next steps in oneM2M</vt:lpstr>
      <vt:lpstr>Where to find info?</vt:lpstr>
      <vt:lpstr>Thank You!</vt:lpstr>
    </vt:vector>
  </TitlesOfParts>
  <Company>oneM2M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- Presentation for OIC</dc:title>
  <dc:creator>Nicolas Damour</dc:creator>
  <cp:keywords>oneM2M, M2M, IoT</cp:keywords>
  <cp:lastModifiedBy>Nicolas Damour 2</cp:lastModifiedBy>
  <cp:revision>2294</cp:revision>
  <cp:lastPrinted>2015-05-27T07:55:30Z</cp:lastPrinted>
  <dcterms:created xsi:type="dcterms:W3CDTF">2012-09-11T22:52:11Z</dcterms:created>
  <dcterms:modified xsi:type="dcterms:W3CDTF">2015-07-20T21:03:10Z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-1089440845</vt:i4>
  </property>
  <property fmtid="{D5CDD505-2E9C-101B-9397-08002B2CF9AE}" pid="3" name="_NewReviewCycle">
    <vt:lpwstr/>
  </property>
  <property fmtid="{D5CDD505-2E9C-101B-9397-08002B2CF9AE}" pid="4" name="_EmailSubject">
    <vt:lpwstr>Webinar Uploaded</vt:lpwstr>
  </property>
  <property fmtid="{D5CDD505-2E9C-101B-9397-08002B2CF9AE}" pid="5" name="_AuthorEmail">
    <vt:lpwstr>jblanz@qti.qualcomm.com</vt:lpwstr>
  </property>
  <property fmtid="{D5CDD505-2E9C-101B-9397-08002B2CF9AE}" pid="6" name="_AuthorEmailDisplayName">
    <vt:lpwstr>Blanz, Josef</vt:lpwstr>
  </property>
</Properties>
</file>