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42" r:id="rId3"/>
    <p:sldId id="351" r:id="rId4"/>
    <p:sldId id="349" r:id="rId5"/>
    <p:sldId id="337" r:id="rId6"/>
    <p:sldId id="343" r:id="rId7"/>
    <p:sldId id="354" r:id="rId8"/>
    <p:sldId id="356" r:id="rId9"/>
    <p:sldId id="355" r:id="rId10"/>
  </p:sldIdLst>
  <p:sldSz cx="9144000" cy="6858000" type="screen4x3"/>
  <p:notesSz cx="7315200" cy="96012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43" d="100"/>
          <a:sy n="43" d="100"/>
        </p:scale>
        <p:origin x="-2026" y="-79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C1448C-E773-4542-8F53-CF1B6EC1C902}" type="datetimeFigureOut">
              <a:rPr lang="de-DE" smtClean="0"/>
              <a:t>07.09.2015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43C595-D4B2-4D68-AFEC-E678C2D7B4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2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NFV, SDN, </a:t>
            </a:r>
            <a:r>
              <a:rPr lang="de-DE" dirty="0" err="1" smtClean="0"/>
              <a:t>Industial</a:t>
            </a:r>
            <a:r>
              <a:rPr lang="de-DE" baseline="0" dirty="0" smtClean="0"/>
              <a:t> Internet, Smart Cities,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595-D4B2-4D68-AFEC-E678C2D7B42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75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Home</a:t>
            </a:r>
            <a:r>
              <a:rPr lang="de-DE" baseline="0" dirty="0" smtClean="0"/>
              <a:t> Network,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advanced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discussed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environment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/</a:t>
            </a:r>
            <a:r>
              <a:rPr lang="de-DE" baseline="0" dirty="0" err="1" smtClean="0"/>
              <a:t>multi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</a:t>
            </a:r>
            <a:r>
              <a:rPr lang="de-DE" baseline="0" dirty="0" smtClean="0"/>
              <a:t> M2M </a:t>
            </a:r>
            <a:r>
              <a:rPr lang="de-DE" baseline="0" dirty="0" err="1" smtClean="0"/>
              <a:t>scenario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err="1" smtClean="0">
                <a:sym typeface="Wingdings" panose="05000000000000000000" pitchFamily="2" charset="2"/>
              </a:rPr>
              <a:t>middle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big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size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gateway</a:t>
            </a:r>
            <a:r>
              <a:rPr lang="de-DE" baseline="0" dirty="0" smtClean="0">
                <a:sym typeface="Wingdings" panose="05000000000000000000" pitchFamily="2" charset="2"/>
              </a:rPr>
              <a:t>  </a:t>
            </a:r>
            <a:r>
              <a:rPr lang="de-DE" baseline="0" dirty="0" err="1" smtClean="0">
                <a:sym typeface="Wingdings" panose="05000000000000000000" pitchFamily="2" charset="2"/>
              </a:rPr>
              <a:t>analogies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other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verticals</a:t>
            </a:r>
            <a:r>
              <a:rPr lang="de-DE" baseline="0" dirty="0" smtClean="0">
                <a:sym typeface="Wingdings" panose="05000000000000000000" pitchFamily="2" charset="2"/>
              </a:rPr>
              <a:t> (e.g. </a:t>
            </a:r>
            <a:r>
              <a:rPr lang="de-DE" baseline="0" dirty="0" err="1" smtClean="0">
                <a:sym typeface="Wingdings" panose="05000000000000000000" pitchFamily="2" charset="2"/>
              </a:rPr>
              <a:t>industrie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shopfloor</a:t>
            </a:r>
            <a:r>
              <a:rPr lang="de-DE" baseline="0" dirty="0" smtClean="0">
                <a:sym typeface="Wingdings" panose="05000000000000000000" pitchFamily="2" charset="2"/>
              </a:rPr>
              <a:t>), </a:t>
            </a:r>
            <a:r>
              <a:rPr lang="de-DE" baseline="0" dirty="0" err="1" smtClean="0">
                <a:sym typeface="Wingdings" panose="05000000000000000000" pitchFamily="2" charset="2"/>
              </a:rPr>
              <a:t>relevance</a:t>
            </a:r>
            <a:r>
              <a:rPr lang="de-DE" baseline="0" dirty="0" smtClean="0">
                <a:sym typeface="Wingdings" panose="05000000000000000000" pitchFamily="2" charset="2"/>
              </a:rPr>
              <a:t> ins Smart City </a:t>
            </a:r>
            <a:r>
              <a:rPr lang="de-DE" baseline="0" dirty="0" err="1" smtClean="0">
                <a:sym typeface="Wingdings" panose="05000000000000000000" pitchFamily="2" charset="2"/>
              </a:rPr>
              <a:t>concepta</a:t>
            </a:r>
            <a:r>
              <a:rPr lang="de-DE" baseline="0" dirty="0" smtClean="0">
                <a:sym typeface="Wingdings" panose="05000000000000000000" pitchFamily="2" charset="2"/>
              </a:rPr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C595-D4B2-4D68-AFEC-E678C2D7B42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20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 userDrawn="1"/>
        </p:nvSpPr>
        <p:spPr>
          <a:xfrm>
            <a:off x="2" y="0"/>
            <a:ext cx="9143999" cy="6858000"/>
          </a:xfrm>
          <a:prstGeom prst="roundRect">
            <a:avLst>
              <a:gd name="adj" fmla="val 1613"/>
            </a:avLst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96286"/>
            <a:ext cx="7772400" cy="1470025"/>
          </a:xfrm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352060"/>
            <a:ext cx="6400800" cy="1752600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8615-4FB8-5046-9A04-F7FA71D771F9}" type="datetimeFigureOut">
              <a:rPr lang="de-DE" smtClean="0"/>
              <a:t>07.09.2015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2" y="6356351"/>
            <a:ext cx="677159" cy="365125"/>
          </a:xfrm>
          <a:prstGeom prst="rect">
            <a:avLst/>
          </a:prstGeom>
        </p:spPr>
        <p:txBody>
          <a:bodyPr/>
          <a:lstStyle/>
          <a:p>
            <a:fld id="{9FCE22C5-8C93-DF42-8EC9-66A39296DD14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84" y="4561417"/>
            <a:ext cx="9168351" cy="2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57202" y="6356351"/>
            <a:ext cx="677159" cy="365125"/>
          </a:xfrm>
          <a:prstGeom prst="rect">
            <a:avLst/>
          </a:prstGeom>
        </p:spPr>
        <p:txBody>
          <a:bodyPr/>
          <a:lstStyle/>
          <a:p>
            <a:fld id="{9FCE22C5-8C93-DF42-8EC9-66A39296DD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03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9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>
          <a:xfrm>
            <a:off x="2" y="0"/>
            <a:ext cx="9143999" cy="6858000"/>
          </a:xfrm>
          <a:prstGeom prst="roundRect">
            <a:avLst>
              <a:gd name="adj" fmla="val 1613"/>
            </a:avLst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142488" y="123900"/>
            <a:ext cx="8871415" cy="6585182"/>
          </a:xfrm>
          <a:prstGeom prst="roundRect">
            <a:avLst>
              <a:gd name="adj" fmla="val 1613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tIns="0" bIns="0" anchor="t" anchorCtr="0">
            <a:normAutofit/>
          </a:bodyPr>
          <a:lstStyle>
            <a:lvl1pPr algn="l">
              <a:defRPr sz="4000" b="1" i="0" cap="all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709083"/>
            <a:ext cx="2895600" cy="152053"/>
          </a:xfrm>
        </p:spPr>
        <p:txBody>
          <a:bodyPr tIns="0" bIns="3600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/>
          <a:srcRect l="19328" t="28583" r="18687" b="29512"/>
          <a:stretch/>
        </p:blipFill>
        <p:spPr>
          <a:xfrm>
            <a:off x="8084635" y="6221955"/>
            <a:ext cx="842536" cy="415074"/>
          </a:xfrm>
          <a:prstGeom prst="rect">
            <a:avLst/>
          </a:prstGeom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8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2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269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03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215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806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27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190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25105" y="6356351"/>
            <a:ext cx="1291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8615-4FB8-5046-9A04-F7FA71D771F9}" type="datetimeFigureOut">
              <a:rPr lang="en-US" noProof="0" smtClean="0"/>
              <a:t>9/7/2015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70694" y="6221956"/>
            <a:ext cx="677159" cy="49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CE22C5-8C93-DF42-8EC9-66A39296DD14}" type="slidenum">
              <a:rPr lang="en-US" sz="2000" b="1" smtClean="0"/>
              <a:pPr/>
              <a:t>‹#›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17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tags" Target="../tags/tag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gi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HGI Message to oneM2M</a:t>
            </a:r>
            <a:br>
              <a:rPr lang="en-GB" sz="3600" b="1" dirty="0" smtClean="0"/>
            </a:br>
            <a:r>
              <a:rPr lang="en-GB" sz="3600" b="1" dirty="0" smtClean="0"/>
              <a:t>Technical Plenary</a:t>
            </a:r>
            <a:endParaRPr lang="en-US" sz="3100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" y="2352060"/>
            <a:ext cx="9143999" cy="1752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/>
              <a:t>www.homegateway.org</a:t>
            </a:r>
          </a:p>
          <a:p>
            <a:r>
              <a:rPr lang="en-US" sz="2000" dirty="0" smtClean="0"/>
              <a:t>Hans Werner </a:t>
            </a:r>
            <a:r>
              <a:rPr lang="en-US" sz="2000" dirty="0" err="1" smtClean="0"/>
              <a:t>bitzer</a:t>
            </a:r>
            <a:r>
              <a:rPr lang="en-US" sz="2000" dirty="0" smtClean="0"/>
              <a:t>, deutsche </a:t>
            </a:r>
            <a:r>
              <a:rPr lang="en-US" sz="2000" dirty="0" err="1" smtClean="0"/>
              <a:t>telekom</a:t>
            </a:r>
            <a:endParaRPr lang="en-US" sz="2000" dirty="0" smtClean="0"/>
          </a:p>
          <a:p>
            <a:r>
              <a:rPr lang="de-DE" sz="2000" dirty="0" err="1" smtClean="0"/>
              <a:t>Vice</a:t>
            </a:r>
            <a:r>
              <a:rPr lang="de-DE" sz="2000" dirty="0" smtClean="0"/>
              <a:t> </a:t>
            </a:r>
            <a:r>
              <a:rPr lang="de-DE" sz="2000" dirty="0" err="1" smtClean="0"/>
              <a:t>Chair</a:t>
            </a:r>
            <a:r>
              <a:rPr lang="de-DE" sz="2000" dirty="0" smtClean="0"/>
              <a:t>, </a:t>
            </a:r>
            <a:r>
              <a:rPr lang="de-DE" sz="2000" dirty="0" err="1" smtClean="0"/>
              <a:t>Hgi</a:t>
            </a:r>
            <a:endParaRPr lang="de-DE" sz="2000" dirty="0" smtClean="0"/>
          </a:p>
          <a:p>
            <a:endParaRPr lang="en-US" sz="2000" dirty="0"/>
          </a:p>
          <a:p>
            <a:r>
              <a:rPr lang="en-US" sz="2600" dirty="0" smtClean="0"/>
              <a:t>Onem2m Tp#19, </a:t>
            </a:r>
            <a:r>
              <a:rPr lang="en-US" sz="2600" dirty="0" err="1" smtClean="0"/>
              <a:t>sophia</a:t>
            </a:r>
            <a:r>
              <a:rPr lang="en-US" sz="2600" dirty="0" smtClean="0"/>
              <a:t> </a:t>
            </a:r>
            <a:r>
              <a:rPr lang="en-US" sz="2600" dirty="0" err="1" smtClean="0"/>
              <a:t>antipols</a:t>
            </a:r>
            <a:r>
              <a:rPr lang="en-US" sz="2600" dirty="0" smtClean="0"/>
              <a:t>, </a:t>
            </a:r>
            <a:r>
              <a:rPr lang="en-US" sz="2600" dirty="0" err="1" smtClean="0"/>
              <a:t>france</a:t>
            </a:r>
            <a:endParaRPr lang="en-US" sz="2600" dirty="0" smtClean="0"/>
          </a:p>
          <a:p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06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8229600" cy="623887"/>
          </a:xfrm>
        </p:spPr>
        <p:txBody>
          <a:bodyPr>
            <a:normAutofit/>
          </a:bodyPr>
          <a:lstStyle/>
          <a:p>
            <a:r>
              <a:rPr lang="en-US" sz="3600" b="0" dirty="0"/>
              <a:t>“</a:t>
            </a:r>
            <a:r>
              <a:rPr lang="en-US" sz="3600" dirty="0"/>
              <a:t>HGI to conclude its work by 2016” </a:t>
            </a:r>
            <a:endParaRPr lang="de-DE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10 Years of collaborative work on business perspectives, guidelines, requirements &amp; technical specifications, testing</a:t>
            </a:r>
          </a:p>
          <a:p>
            <a:r>
              <a:rPr lang="en-US" sz="2000" dirty="0" smtClean="0"/>
              <a:t>Focus extended beyond the Broadband Access &amp; Triple Play Gateway itself to the Connected Home Infrastructure and Smart Home Services</a:t>
            </a:r>
          </a:p>
          <a:p>
            <a:r>
              <a:rPr lang="en-US" sz="2000" dirty="0" smtClean="0"/>
              <a:t>Some factors for HGI‘s decision</a:t>
            </a:r>
          </a:p>
          <a:p>
            <a:pPr lvl="1"/>
            <a:r>
              <a:rPr lang="en-US" sz="1800" dirty="0" smtClean="0"/>
              <a:t>original mission completed, lifetime already extended two times</a:t>
            </a:r>
          </a:p>
          <a:p>
            <a:pPr lvl="1"/>
            <a:r>
              <a:rPr lang="en-US" sz="1800" dirty="0" smtClean="0"/>
              <a:t>Need for consolidation in a fragmented standards and consortia landscape</a:t>
            </a:r>
          </a:p>
          <a:p>
            <a:pPr lvl="1"/>
            <a:r>
              <a:rPr lang="en-US" sz="1800" dirty="0" smtClean="0"/>
              <a:t>New technologies and paradigms (also promoted by HGI itself – software modularity) that need to be addressed cross vertical</a:t>
            </a:r>
          </a:p>
          <a:p>
            <a:pPr lvl="1"/>
            <a:r>
              <a:rPr lang="en-US" sz="1800" dirty="0" smtClean="0"/>
              <a:t>Increasing importance of open source developments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“Overall, we decided the controlled closure of HGI following the accelerated completion of its current work was the most sensible option.”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63441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8229600" cy="6238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HGI‘s role in the ecosystem and relation to oneM2M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residential gateway </a:t>
            </a:r>
            <a:r>
              <a:rPr lang="en-US" dirty="0" smtClean="0"/>
              <a:t>remains the </a:t>
            </a:r>
            <a:r>
              <a:rPr lang="en-US" dirty="0" smtClean="0"/>
              <a:t>key architectural component in the home</a:t>
            </a:r>
          </a:p>
          <a:p>
            <a:r>
              <a:rPr lang="en-US" dirty="0" smtClean="0"/>
              <a:t>An operator driven collaborative approach to specify requirements from a business and service perspective</a:t>
            </a:r>
          </a:p>
          <a:p>
            <a:r>
              <a:rPr lang="en-US" dirty="0" smtClean="0"/>
              <a:t>Concrete results with relevance for the industry through close cooperation with complementary </a:t>
            </a:r>
            <a:r>
              <a:rPr lang="en-US" dirty="0" err="1" smtClean="0"/>
              <a:t>organisations</a:t>
            </a:r>
            <a:r>
              <a:rPr lang="en-US" dirty="0" smtClean="0"/>
              <a:t> (e.g. OSGi Alliance, BBF, DECT Forum, UPnP, …)</a:t>
            </a:r>
          </a:p>
          <a:p>
            <a:r>
              <a:rPr lang="en-US" dirty="0" smtClean="0"/>
              <a:t>First contact in Berlin Dec 2011 – oneM2M forming phase</a:t>
            </a:r>
          </a:p>
          <a:p>
            <a:pPr lvl="1"/>
            <a:r>
              <a:rPr lang="en-US" dirty="0" smtClean="0"/>
              <a:t>HGI was invited as “vertical industry representative”</a:t>
            </a:r>
            <a:endParaRPr lang="en-US" dirty="0"/>
          </a:p>
          <a:p>
            <a:pPr lvl="1"/>
            <a:r>
              <a:rPr lang="en-US" dirty="0" smtClean="0"/>
              <a:t>And became a member type 2</a:t>
            </a:r>
          </a:p>
        </p:txBody>
      </p:sp>
    </p:spTree>
    <p:extLst>
      <p:ext uri="{BB962C8B-B14F-4D97-AF65-F5344CB8AC3E}">
        <p14:creationId xmlns:p14="http://schemas.microsoft.com/office/powerpoint/2010/main" val="3532542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363303"/>
            <a:ext cx="2895600" cy="152053"/>
          </a:xfrm>
        </p:spPr>
        <p:txBody>
          <a:bodyPr/>
          <a:lstStyle/>
          <a:p>
            <a:pPr>
              <a:defRPr/>
            </a:pPr>
            <a:fld id="{034E4D57-286A-4BC0-9998-DE0EDB83ECB3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grpSp>
        <p:nvGrpSpPr>
          <p:cNvPr id="14340" name="Group 1"/>
          <p:cNvGrpSpPr>
            <a:grpSpLocks/>
          </p:cNvGrpSpPr>
          <p:nvPr/>
        </p:nvGrpSpPr>
        <p:grpSpPr bwMode="auto">
          <a:xfrm>
            <a:off x="1187450" y="1714795"/>
            <a:ext cx="6835775" cy="4721225"/>
            <a:chOff x="2174875" y="2060575"/>
            <a:chExt cx="5848350" cy="3998913"/>
          </a:xfrm>
        </p:grpSpPr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5658" y="2060575"/>
              <a:ext cx="4457567" cy="359149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492316" y="3994145"/>
              <a:ext cx="1722180" cy="15221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4" name="Picture 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75" y="4975225"/>
              <a:ext cx="1301750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1" name="TextBox 1"/>
          <p:cNvSpPr txBox="1">
            <a:spLocks noChangeArrowheads="1"/>
          </p:cNvSpPr>
          <p:nvPr/>
        </p:nvSpPr>
        <p:spPr bwMode="auto">
          <a:xfrm rot="19320257">
            <a:off x="-52456" y="2526972"/>
            <a:ext cx="3330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Presented at Berlin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“oneM2M2” </a:t>
            </a:r>
            <a:r>
              <a:rPr lang="en-US" altLang="en-US" dirty="0">
                <a:solidFill>
                  <a:srgbClr val="FF0000"/>
                </a:solidFill>
              </a:rPr>
              <a:t>meeting Dec 2011</a:t>
            </a:r>
            <a:endParaRPr lang="en-CA" altLang="en-US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404814"/>
            <a:ext cx="8229600" cy="623887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 fontScale="67500" lnSpcReduction="20000"/>
          </a:bodyPr>
          <a:lstStyle>
            <a:lvl1pPr>
              <a:spcBef>
                <a:spcPct val="0"/>
              </a:spcBef>
              <a:buNone/>
              <a:defRPr sz="3600" b="1" i="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Home Gateway as an instantiation of an M2M Gateway for the Home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9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Bild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5681525"/>
            <a:ext cx="517525" cy="2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Users\tje\Desktop\Sammlung\AllJoyn800x4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661025"/>
            <a:ext cx="61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 descr="http://www.onem2m.org/images/oneM2M%20Logo%20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29263"/>
            <a:ext cx="6683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468313" y="556662"/>
            <a:ext cx="8362950" cy="86677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HGI way to smart home</a:t>
            </a:r>
            <a:br>
              <a:rPr lang="en-US" altLang="en-US" dirty="0" smtClean="0"/>
            </a:br>
            <a:r>
              <a:rPr lang="en-US" altLang="en-US" sz="2400" i="1" dirty="0" smtClean="0"/>
              <a:t>Collaborative Approaches  </a:t>
            </a:r>
          </a:p>
        </p:txBody>
      </p:sp>
      <p:grpSp>
        <p:nvGrpSpPr>
          <p:cNvPr id="10248" name="Gruppieren 50"/>
          <p:cNvGrpSpPr>
            <a:grpSpLocks/>
          </p:cNvGrpSpPr>
          <p:nvPr/>
        </p:nvGrpSpPr>
        <p:grpSpPr bwMode="auto">
          <a:xfrm>
            <a:off x="936625" y="4454525"/>
            <a:ext cx="1501775" cy="1584325"/>
            <a:chOff x="3913307" y="879911"/>
            <a:chExt cx="1502989" cy="1584325"/>
          </a:xfrm>
        </p:grpSpPr>
        <p:pic>
          <p:nvPicPr>
            <p:cNvPr id="10280" name="Picture 22" descr="http://www.homegatewayinitiative.org/img/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829" y="1839919"/>
              <a:ext cx="426171" cy="17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Picture 24" descr="http://www.broadbandworldforum.com/wp-content/uploads/5441broadband_forum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017" y="1782064"/>
              <a:ext cx="684247" cy="28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2" name="Picture 26" descr="http://www.smarthomes2011.com/Images/OSGi_Alliance_RGB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483" y="2106911"/>
              <a:ext cx="547970" cy="25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5"/>
            <p:cNvSpPr/>
            <p:nvPr/>
          </p:nvSpPr>
          <p:spPr bwMode="auto">
            <a:xfrm>
              <a:off x="3913307" y="879911"/>
              <a:ext cx="1502989" cy="15843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Times New Roman" pitchFamily="-110" charset="0"/>
                <a:buNone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49" name="Gruppieren 8"/>
          <p:cNvGrpSpPr>
            <a:grpSpLocks/>
          </p:cNvGrpSpPr>
          <p:nvPr/>
        </p:nvGrpSpPr>
        <p:grpSpPr bwMode="auto">
          <a:xfrm>
            <a:off x="2976563" y="4454525"/>
            <a:ext cx="1503362" cy="1684338"/>
            <a:chOff x="3011673" y="4342568"/>
            <a:chExt cx="1502989" cy="1684241"/>
          </a:xfrm>
        </p:grpSpPr>
        <p:pic>
          <p:nvPicPr>
            <p:cNvPr id="10274" name="Picture 18" descr="http://www.eguestcontrols.com/wp-content/uploads/2011/05/zwave_alliance_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351" y="5477283"/>
              <a:ext cx="731422" cy="54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Picture 20" descr="http://cdn.coolest-gadgets.com/wp-content/uploads/zigbee-alliance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892" y="5405275"/>
              <a:ext cx="492352" cy="19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6" name="Picture 40" descr="http://images01.linx.de/old_product/34/04/5/full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336" y="5302576"/>
              <a:ext cx="438356" cy="46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Bild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119" y="5051098"/>
              <a:ext cx="585848" cy="23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8" name="Bild 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520" y="5045235"/>
              <a:ext cx="575312" cy="24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15"/>
            <p:cNvSpPr/>
            <p:nvPr/>
          </p:nvSpPr>
          <p:spPr bwMode="auto">
            <a:xfrm>
              <a:off x="3011673" y="4342568"/>
              <a:ext cx="1502989" cy="158423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Times New Roman" pitchFamily="-110" charset="0"/>
                <a:buNone/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Oval 15"/>
          <p:cNvSpPr/>
          <p:nvPr/>
        </p:nvSpPr>
        <p:spPr bwMode="auto">
          <a:xfrm>
            <a:off x="7138988" y="1473200"/>
            <a:ext cx="1890712" cy="19939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-110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1" name="Picture 2" descr="C:\Users\tje\Desktop\index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60" y="6153470"/>
            <a:ext cx="2921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15"/>
          <p:cNvSpPr/>
          <p:nvPr/>
        </p:nvSpPr>
        <p:spPr bwMode="auto">
          <a:xfrm>
            <a:off x="5018088" y="4454525"/>
            <a:ext cx="1857375" cy="1927225"/>
          </a:xfrm>
          <a:prstGeom prst="ellipse">
            <a:avLst/>
          </a:prstGeom>
          <a:noFill/>
          <a:ln>
            <a:solidFill>
              <a:schemeClr val="tx2"/>
            </a:solidFill>
            <a:prstDash val="lg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-110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gray">
          <a:xfrm>
            <a:off x="704850" y="2147888"/>
            <a:ext cx="6399213" cy="322262"/>
          </a:xfrm>
          <a:prstGeom prst="rightArrow">
            <a:avLst>
              <a:gd name="adj1" fmla="val 70074"/>
              <a:gd name="adj2" fmla="val 50103"/>
            </a:avLst>
          </a:prstGeom>
          <a:solidFill>
            <a:srgbClr val="91D5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2000" tIns="72000" rIns="72000" bIns="72000"/>
          <a:lstStyle>
            <a:lvl1pPr eaLnBrk="0" hangingPunct="0">
              <a:lnSpc>
                <a:spcPct val="98000"/>
              </a:lnSpc>
              <a:spcBef>
                <a:spcPts val="650"/>
              </a:spcBef>
              <a:buFont typeface="Arial" charset="0"/>
              <a:buChar char="•"/>
              <a:defRPr sz="32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lnSpc>
                <a:spcPct val="98000"/>
              </a:lnSpc>
              <a:spcBef>
                <a:spcPts val="600"/>
              </a:spcBef>
              <a:buFont typeface="Arial" charset="0"/>
              <a:buChar char="•"/>
              <a:defRPr sz="28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lnSpc>
                <a:spcPct val="98000"/>
              </a:lnSpc>
              <a:spcBef>
                <a:spcPts val="525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lnSpc>
                <a:spcPct val="98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lnSpc>
                <a:spcPct val="9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4617B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FontTx/>
              <a:buNone/>
            </a:pPr>
            <a:endParaRPr lang="en-US" altLang="en-US" sz="1400" smtClean="0">
              <a:solidFill>
                <a:srgbClr val="000000"/>
              </a:solidFill>
              <a:latin typeface="Tele-GroteskNor" pitchFamily="2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54" name="Freeform 5"/>
          <p:cNvSpPr>
            <a:spLocks/>
          </p:cNvSpPr>
          <p:nvPr/>
        </p:nvSpPr>
        <p:spPr bwMode="gray">
          <a:xfrm rot="6055536">
            <a:off x="1277938" y="3575050"/>
            <a:ext cx="2852737" cy="366713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5" name="Freeform 5"/>
          <p:cNvSpPr>
            <a:spLocks/>
          </p:cNvSpPr>
          <p:nvPr/>
        </p:nvSpPr>
        <p:spPr bwMode="gray">
          <a:xfrm rot="6055536">
            <a:off x="3349625" y="3575051"/>
            <a:ext cx="2852737" cy="366712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6" name="Freeform 5"/>
          <p:cNvSpPr>
            <a:spLocks/>
          </p:cNvSpPr>
          <p:nvPr/>
        </p:nvSpPr>
        <p:spPr bwMode="gray">
          <a:xfrm rot="6055536">
            <a:off x="5226844" y="3574257"/>
            <a:ext cx="2852737" cy="368300"/>
          </a:xfrm>
          <a:custGeom>
            <a:avLst/>
            <a:gdLst>
              <a:gd name="T0" fmla="*/ 2147483647 w 4163"/>
              <a:gd name="T1" fmla="*/ 2147483647 h 1509"/>
              <a:gd name="T2" fmla="*/ 2147483647 w 4163"/>
              <a:gd name="T3" fmla="*/ 2147483647 h 1509"/>
              <a:gd name="T4" fmla="*/ 2147483647 w 4163"/>
              <a:gd name="T5" fmla="*/ 2147483647 h 1509"/>
              <a:gd name="T6" fmla="*/ 2147483647 w 4163"/>
              <a:gd name="T7" fmla="*/ 2147483647 h 1509"/>
              <a:gd name="T8" fmla="*/ 2147483647 w 4163"/>
              <a:gd name="T9" fmla="*/ 2147483647 h 1509"/>
              <a:gd name="T10" fmla="*/ 2147483647 w 4163"/>
              <a:gd name="T11" fmla="*/ 2147483647 h 1509"/>
              <a:gd name="T12" fmla="*/ 2147483647 w 4163"/>
              <a:gd name="T13" fmla="*/ 2147483647 h 1509"/>
              <a:gd name="T14" fmla="*/ 2147483647 w 4163"/>
              <a:gd name="T15" fmla="*/ 2147483647 h 1509"/>
              <a:gd name="T16" fmla="*/ 2147483647 w 4163"/>
              <a:gd name="T17" fmla="*/ 2147483647 h 1509"/>
              <a:gd name="T18" fmla="*/ 2147483647 w 4163"/>
              <a:gd name="T19" fmla="*/ 2147483647 h 1509"/>
              <a:gd name="T20" fmla="*/ 2147483647 w 4163"/>
              <a:gd name="T21" fmla="*/ 2147483647 h 1509"/>
              <a:gd name="T22" fmla="*/ 2147483647 w 4163"/>
              <a:gd name="T23" fmla="*/ 2147483647 h 1509"/>
              <a:gd name="T24" fmla="*/ 2147483647 w 4163"/>
              <a:gd name="T25" fmla="*/ 2147483647 h 1509"/>
              <a:gd name="T26" fmla="*/ 2147483647 w 4163"/>
              <a:gd name="T27" fmla="*/ 2147483647 h 1509"/>
              <a:gd name="T28" fmla="*/ 2147483647 w 4163"/>
              <a:gd name="T29" fmla="*/ 2147483647 h 1509"/>
              <a:gd name="T30" fmla="*/ 2147483647 w 4163"/>
              <a:gd name="T31" fmla="*/ 2147483647 h 1509"/>
              <a:gd name="T32" fmla="*/ 2147483647 w 4163"/>
              <a:gd name="T33" fmla="*/ 2147483647 h 1509"/>
              <a:gd name="T34" fmla="*/ 2147483647 w 4163"/>
              <a:gd name="T35" fmla="*/ 2147483647 h 1509"/>
              <a:gd name="T36" fmla="*/ 2147483647 w 4163"/>
              <a:gd name="T37" fmla="*/ 2147483647 h 1509"/>
              <a:gd name="T38" fmla="*/ 2147483647 w 4163"/>
              <a:gd name="T39" fmla="*/ 2147483647 h 1509"/>
              <a:gd name="T40" fmla="*/ 2147483647 w 4163"/>
              <a:gd name="T41" fmla="*/ 2147483647 h 1509"/>
              <a:gd name="T42" fmla="*/ 2147483647 w 4163"/>
              <a:gd name="T43" fmla="*/ 2147483647 h 1509"/>
              <a:gd name="T44" fmla="*/ 2147483647 w 4163"/>
              <a:gd name="T45" fmla="*/ 2147483647 h 1509"/>
              <a:gd name="T46" fmla="*/ 2147483647 w 4163"/>
              <a:gd name="T47" fmla="*/ 2147483647 h 1509"/>
              <a:gd name="T48" fmla="*/ 2147483647 w 4163"/>
              <a:gd name="T49" fmla="*/ 2147483647 h 1509"/>
              <a:gd name="T50" fmla="*/ 2147483647 w 4163"/>
              <a:gd name="T51" fmla="*/ 2147483647 h 1509"/>
              <a:gd name="T52" fmla="*/ 2147483647 w 4163"/>
              <a:gd name="T53" fmla="*/ 2147483647 h 1509"/>
              <a:gd name="T54" fmla="*/ 2147483647 w 4163"/>
              <a:gd name="T55" fmla="*/ 2147483647 h 1509"/>
              <a:gd name="T56" fmla="*/ 2147483647 w 4163"/>
              <a:gd name="T57" fmla="*/ 2147483647 h 1509"/>
              <a:gd name="T58" fmla="*/ 2147483647 w 4163"/>
              <a:gd name="T59" fmla="*/ 2147483647 h 1509"/>
              <a:gd name="T60" fmla="*/ 2147483647 w 4163"/>
              <a:gd name="T61" fmla="*/ 2147483647 h 1509"/>
              <a:gd name="T62" fmla="*/ 2147483647 w 4163"/>
              <a:gd name="T63" fmla="*/ 2147483647 h 1509"/>
              <a:gd name="T64" fmla="*/ 2147483647 w 4163"/>
              <a:gd name="T65" fmla="*/ 2147483647 h 1509"/>
              <a:gd name="T66" fmla="*/ 2147483647 w 4163"/>
              <a:gd name="T67" fmla="*/ 2147483647 h 1509"/>
              <a:gd name="T68" fmla="*/ 2147483647 w 4163"/>
              <a:gd name="T69" fmla="*/ 2147483647 h 1509"/>
              <a:gd name="T70" fmla="*/ 2147483647 w 4163"/>
              <a:gd name="T71" fmla="*/ 2147483647 h 1509"/>
              <a:gd name="T72" fmla="*/ 2147483647 w 4163"/>
              <a:gd name="T73" fmla="*/ 2147483647 h 1509"/>
              <a:gd name="T74" fmla="*/ 2147483647 w 4163"/>
              <a:gd name="T75" fmla="*/ 2147483647 h 1509"/>
              <a:gd name="T76" fmla="*/ 2147483647 w 4163"/>
              <a:gd name="T77" fmla="*/ 2147483647 h 1509"/>
              <a:gd name="T78" fmla="*/ 2147483647 w 4163"/>
              <a:gd name="T79" fmla="*/ 2147483647 h 1509"/>
              <a:gd name="T80" fmla="*/ 2147483647 w 4163"/>
              <a:gd name="T81" fmla="*/ 2147483647 h 1509"/>
              <a:gd name="T82" fmla="*/ 2147483647 w 4163"/>
              <a:gd name="T83" fmla="*/ 2147483647 h 1509"/>
              <a:gd name="T84" fmla="*/ 2147483647 w 4163"/>
              <a:gd name="T85" fmla="*/ 2147483647 h 1509"/>
              <a:gd name="T86" fmla="*/ 2147483647 w 4163"/>
              <a:gd name="T87" fmla="*/ 2147483647 h 1509"/>
              <a:gd name="T88" fmla="*/ 2147483647 w 4163"/>
              <a:gd name="T89" fmla="*/ 2147483647 h 1509"/>
              <a:gd name="T90" fmla="*/ 2147483647 w 4163"/>
              <a:gd name="T91" fmla="*/ 2147483647 h 1509"/>
              <a:gd name="T92" fmla="*/ 2147483647 w 4163"/>
              <a:gd name="T93" fmla="*/ 2147483647 h 1509"/>
              <a:gd name="T94" fmla="*/ 2147483647 w 4163"/>
              <a:gd name="T95" fmla="*/ 2147483647 h 15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3" h="1509">
                <a:moveTo>
                  <a:pt x="2092" y="0"/>
                </a:moveTo>
                <a:lnTo>
                  <a:pt x="2187" y="1"/>
                </a:lnTo>
                <a:lnTo>
                  <a:pt x="2282" y="6"/>
                </a:lnTo>
                <a:lnTo>
                  <a:pt x="2376" y="15"/>
                </a:lnTo>
                <a:lnTo>
                  <a:pt x="2468" y="26"/>
                </a:lnTo>
                <a:lnTo>
                  <a:pt x="2560" y="41"/>
                </a:lnTo>
                <a:lnTo>
                  <a:pt x="2651" y="60"/>
                </a:lnTo>
                <a:lnTo>
                  <a:pt x="2741" y="80"/>
                </a:lnTo>
                <a:lnTo>
                  <a:pt x="2829" y="106"/>
                </a:lnTo>
                <a:lnTo>
                  <a:pt x="2917" y="132"/>
                </a:lnTo>
                <a:lnTo>
                  <a:pt x="3001" y="161"/>
                </a:lnTo>
                <a:lnTo>
                  <a:pt x="3085" y="194"/>
                </a:lnTo>
                <a:lnTo>
                  <a:pt x="3166" y="230"/>
                </a:lnTo>
                <a:lnTo>
                  <a:pt x="3245" y="266"/>
                </a:lnTo>
                <a:lnTo>
                  <a:pt x="3322" y="305"/>
                </a:lnTo>
                <a:lnTo>
                  <a:pt x="3396" y="348"/>
                </a:lnTo>
                <a:lnTo>
                  <a:pt x="3468" y="391"/>
                </a:lnTo>
                <a:lnTo>
                  <a:pt x="3537" y="438"/>
                </a:lnTo>
                <a:lnTo>
                  <a:pt x="3603" y="486"/>
                </a:lnTo>
                <a:lnTo>
                  <a:pt x="3665" y="537"/>
                </a:lnTo>
                <a:lnTo>
                  <a:pt x="3726" y="589"/>
                </a:lnTo>
                <a:lnTo>
                  <a:pt x="3781" y="642"/>
                </a:lnTo>
                <a:lnTo>
                  <a:pt x="3833" y="696"/>
                </a:lnTo>
                <a:lnTo>
                  <a:pt x="3882" y="753"/>
                </a:lnTo>
                <a:lnTo>
                  <a:pt x="4163" y="538"/>
                </a:lnTo>
                <a:lnTo>
                  <a:pt x="4030" y="1495"/>
                </a:lnTo>
                <a:lnTo>
                  <a:pt x="3068" y="1366"/>
                </a:lnTo>
                <a:lnTo>
                  <a:pt x="3335" y="1161"/>
                </a:lnTo>
                <a:lnTo>
                  <a:pt x="3293" y="1094"/>
                </a:lnTo>
                <a:lnTo>
                  <a:pt x="3248" y="1031"/>
                </a:lnTo>
                <a:lnTo>
                  <a:pt x="3197" y="968"/>
                </a:lnTo>
                <a:lnTo>
                  <a:pt x="3144" y="908"/>
                </a:lnTo>
                <a:lnTo>
                  <a:pt x="3086" y="852"/>
                </a:lnTo>
                <a:lnTo>
                  <a:pt x="3025" y="796"/>
                </a:lnTo>
                <a:lnTo>
                  <a:pt x="2961" y="744"/>
                </a:lnTo>
                <a:lnTo>
                  <a:pt x="2894" y="695"/>
                </a:lnTo>
                <a:lnTo>
                  <a:pt x="2823" y="648"/>
                </a:lnTo>
                <a:lnTo>
                  <a:pt x="2750" y="604"/>
                </a:lnTo>
                <a:lnTo>
                  <a:pt x="2674" y="563"/>
                </a:lnTo>
                <a:lnTo>
                  <a:pt x="2597" y="525"/>
                </a:lnTo>
                <a:lnTo>
                  <a:pt x="2516" y="491"/>
                </a:lnTo>
                <a:lnTo>
                  <a:pt x="2434" y="461"/>
                </a:lnTo>
                <a:lnTo>
                  <a:pt x="2350" y="433"/>
                </a:lnTo>
                <a:lnTo>
                  <a:pt x="2264" y="409"/>
                </a:lnTo>
                <a:lnTo>
                  <a:pt x="2177" y="389"/>
                </a:lnTo>
                <a:lnTo>
                  <a:pt x="2089" y="372"/>
                </a:lnTo>
                <a:lnTo>
                  <a:pt x="1999" y="360"/>
                </a:lnTo>
                <a:lnTo>
                  <a:pt x="1909" y="351"/>
                </a:lnTo>
                <a:lnTo>
                  <a:pt x="1817" y="347"/>
                </a:lnTo>
                <a:lnTo>
                  <a:pt x="1726" y="347"/>
                </a:lnTo>
                <a:lnTo>
                  <a:pt x="1633" y="351"/>
                </a:lnTo>
                <a:lnTo>
                  <a:pt x="1541" y="360"/>
                </a:lnTo>
                <a:lnTo>
                  <a:pt x="1449" y="372"/>
                </a:lnTo>
                <a:lnTo>
                  <a:pt x="1357" y="390"/>
                </a:lnTo>
                <a:lnTo>
                  <a:pt x="1266" y="413"/>
                </a:lnTo>
                <a:lnTo>
                  <a:pt x="1174" y="441"/>
                </a:lnTo>
                <a:lnTo>
                  <a:pt x="1083" y="472"/>
                </a:lnTo>
                <a:lnTo>
                  <a:pt x="994" y="510"/>
                </a:lnTo>
                <a:lnTo>
                  <a:pt x="905" y="553"/>
                </a:lnTo>
                <a:lnTo>
                  <a:pt x="819" y="601"/>
                </a:lnTo>
                <a:lnTo>
                  <a:pt x="733" y="654"/>
                </a:lnTo>
                <a:lnTo>
                  <a:pt x="650" y="714"/>
                </a:lnTo>
                <a:lnTo>
                  <a:pt x="568" y="778"/>
                </a:lnTo>
                <a:lnTo>
                  <a:pt x="487" y="848"/>
                </a:lnTo>
                <a:lnTo>
                  <a:pt x="410" y="924"/>
                </a:lnTo>
                <a:lnTo>
                  <a:pt x="334" y="1006"/>
                </a:lnTo>
                <a:lnTo>
                  <a:pt x="262" y="1094"/>
                </a:lnTo>
                <a:lnTo>
                  <a:pt x="191" y="1188"/>
                </a:lnTo>
                <a:lnTo>
                  <a:pt x="124" y="1289"/>
                </a:lnTo>
                <a:lnTo>
                  <a:pt x="61" y="1395"/>
                </a:lnTo>
                <a:lnTo>
                  <a:pt x="0" y="1509"/>
                </a:lnTo>
                <a:lnTo>
                  <a:pt x="51" y="1385"/>
                </a:lnTo>
                <a:lnTo>
                  <a:pt x="104" y="1268"/>
                </a:lnTo>
                <a:lnTo>
                  <a:pt x="162" y="1156"/>
                </a:lnTo>
                <a:lnTo>
                  <a:pt x="223" y="1050"/>
                </a:lnTo>
                <a:lnTo>
                  <a:pt x="286" y="950"/>
                </a:lnTo>
                <a:lnTo>
                  <a:pt x="354" y="855"/>
                </a:lnTo>
                <a:lnTo>
                  <a:pt x="424" y="766"/>
                </a:lnTo>
                <a:lnTo>
                  <a:pt x="496" y="682"/>
                </a:lnTo>
                <a:lnTo>
                  <a:pt x="571" y="604"/>
                </a:lnTo>
                <a:lnTo>
                  <a:pt x="649" y="532"/>
                </a:lnTo>
                <a:lnTo>
                  <a:pt x="729" y="463"/>
                </a:lnTo>
                <a:lnTo>
                  <a:pt x="812" y="400"/>
                </a:lnTo>
                <a:lnTo>
                  <a:pt x="895" y="343"/>
                </a:lnTo>
                <a:lnTo>
                  <a:pt x="981" y="290"/>
                </a:lnTo>
                <a:lnTo>
                  <a:pt x="1068" y="242"/>
                </a:lnTo>
                <a:lnTo>
                  <a:pt x="1157" y="198"/>
                </a:lnTo>
                <a:lnTo>
                  <a:pt x="1248" y="160"/>
                </a:lnTo>
                <a:lnTo>
                  <a:pt x="1339" y="125"/>
                </a:lnTo>
                <a:lnTo>
                  <a:pt x="1431" y="96"/>
                </a:lnTo>
                <a:lnTo>
                  <a:pt x="1525" y="69"/>
                </a:lnTo>
                <a:lnTo>
                  <a:pt x="1618" y="48"/>
                </a:lnTo>
                <a:lnTo>
                  <a:pt x="1713" y="30"/>
                </a:lnTo>
                <a:lnTo>
                  <a:pt x="1808" y="17"/>
                </a:lnTo>
                <a:lnTo>
                  <a:pt x="1903" y="7"/>
                </a:lnTo>
                <a:lnTo>
                  <a:pt x="1998" y="2"/>
                </a:lnTo>
                <a:lnTo>
                  <a:pt x="2092" y="0"/>
                </a:lnTo>
                <a:close/>
              </a:path>
            </a:pathLst>
          </a:custGeom>
          <a:solidFill>
            <a:srgbClr val="91D5CF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9" tIns="0" rIns="0" bIns="0"/>
          <a:lstStyle/>
          <a:p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57" name="Picture 22" descr="http://www.homegatewayinitiative.org/img/logo.jpg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1727200"/>
            <a:ext cx="1100137" cy="420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468313" y="2492375"/>
            <a:ext cx="2271712" cy="142240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393" tIns="78229" rIns="51019" bIns="43196"/>
          <a:lstStyle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  <a:latin typeface="Tele-GroteskFet" pitchFamily="2" charset="0"/>
                <a:ea typeface="MS PGothic" pitchFamily="34" charset="-128"/>
              </a:defRPr>
            </a:lvl1pPr>
            <a:lvl2pPr marL="287338" indent="-285750" eaLnBrk="0" hangingPunct="0">
              <a:lnSpc>
                <a:spcPct val="90000"/>
              </a:lnSpc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2pPr>
            <a:lvl3pPr marL="687388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Tele-GroteskNor" pitchFamily="2" charset="0"/>
                <a:ea typeface="MS PGothic" pitchFamily="34" charset="-128"/>
              </a:defRPr>
            </a:lvl9pPr>
          </a:lstStyle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Specification of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key components and technologies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for a platform and eco system approach </a:t>
            </a:r>
          </a:p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i.e. a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software execution 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environment, related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management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 protocol,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</a:rPr>
              <a:t>test</a:t>
            </a: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 suite; and logo program</a:t>
            </a:r>
          </a:p>
          <a:p>
            <a:pPr marL="177800" lvl="1" indent="-176213" defTabSz="914400" eaLnBrk="1" hangingPunct="1"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</a:rPr>
              <a:t>Cross-reference to other organizations</a:t>
            </a:r>
          </a:p>
          <a:p>
            <a:pPr lvl="1" defTabSz="914400" eaLnBrk="1" hangingPunct="1">
              <a:buFont typeface="Wingdings" pitchFamily="2" charset="2"/>
              <a:buChar char="§"/>
              <a:defRPr/>
            </a:pPr>
            <a:endParaRPr lang="en-US" altLang="en-US" sz="1200" dirty="0" smtClean="0">
              <a:solidFill>
                <a:srgbClr val="000000"/>
              </a:solidFill>
              <a:latin typeface="Calibri"/>
            </a:endParaRPr>
          </a:p>
          <a:p>
            <a:pPr lvl="2" defTabSz="914400" eaLnBrk="1" hangingPunct="1">
              <a:buFont typeface="Arial" pitchFamily="34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2947988" y="2509838"/>
            <a:ext cx="1857375" cy="142240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393" tIns="78229" rIns="51019" bIns="43196"/>
          <a:lstStyle/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Service Provider’s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requirements for wireless home area networks 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supporting smart home services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In cooperation with organizations like </a:t>
            </a:r>
            <a:r>
              <a:rPr lang="en-US" altLang="en-US" sz="1200" dirty="0" err="1">
                <a:solidFill>
                  <a:srgbClr val="000000"/>
                </a:solidFill>
                <a:latin typeface="Calibri"/>
                <a:ea typeface="MS PGothic" pitchFamily="34" charset="-128"/>
              </a:rPr>
              <a:t>Zigbee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, </a:t>
            </a:r>
            <a:r>
              <a:rPr lang="en-US" altLang="en-US" sz="1200" dirty="0" err="1">
                <a:solidFill>
                  <a:srgbClr val="000000"/>
                </a:solidFill>
                <a:latin typeface="Calibri"/>
                <a:ea typeface="MS PGothic" pitchFamily="34" charset="-128"/>
              </a:rPr>
              <a:t>EnOcean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 and ULE Alliances.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41" name="Rectangle 34"/>
          <p:cNvSpPr>
            <a:spLocks noChangeArrowheads="1"/>
          </p:cNvSpPr>
          <p:nvPr/>
        </p:nvSpPr>
        <p:spPr bwMode="auto">
          <a:xfrm>
            <a:off x="4991100" y="2511425"/>
            <a:ext cx="1884363" cy="1422400"/>
          </a:xfrm>
          <a:prstGeom prst="rect">
            <a:avLst/>
          </a:prstGeom>
          <a:noFill/>
          <a:ln>
            <a:noFill/>
          </a:ln>
          <a:extLst/>
        </p:spPr>
        <p:txBody>
          <a:bodyPr lIns="86393" tIns="78229" rIns="51019" bIns="43196"/>
          <a:lstStyle/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Smart Home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Reference Architecture 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introducing an abstraction layer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Smart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 </a:t>
            </a:r>
            <a:r>
              <a:rPr lang="en-US" altLang="en-US" sz="1200" b="1" dirty="0" smtClean="0">
                <a:solidFill>
                  <a:srgbClr val="000000"/>
                </a:solidFill>
                <a:latin typeface="Calibri"/>
                <a:ea typeface="MS PGothic" pitchFamily="34" charset="-128"/>
              </a:rPr>
              <a:t>Device </a:t>
            </a: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Template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MS PGothic" pitchFamily="34" charset="-128"/>
              </a:rPr>
              <a:t>; to enable unification of device model semantics and provide unified APIs for application developers </a:t>
            </a: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  <a:p>
            <a:pPr marL="177800" lvl="1" indent="-176213" defTabSz="91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altLang="en-US" sz="1200" dirty="0">
              <a:solidFill>
                <a:srgbClr val="000000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0261" name="TextBox 41"/>
          <p:cNvSpPr txBox="1">
            <a:spLocks noChangeArrowheads="1"/>
          </p:cNvSpPr>
          <p:nvPr/>
        </p:nvSpPr>
        <p:spPr bwMode="auto">
          <a:xfrm>
            <a:off x="1052513" y="4648200"/>
            <a:ext cx="1270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smtClean="0">
                <a:solidFill>
                  <a:srgbClr val="257A8B"/>
                </a:solidFill>
                <a:latin typeface="Arial" charset="0"/>
              </a:rPr>
              <a:t>Open </a:t>
            </a:r>
          </a:p>
          <a:p>
            <a:r>
              <a:rPr lang="de-DE" altLang="en-US" sz="1400" b="1" smtClean="0">
                <a:solidFill>
                  <a:srgbClr val="257A8B"/>
                </a:solidFill>
                <a:latin typeface="Arial" charset="0"/>
              </a:rPr>
              <a:t>Plattform 2.0</a:t>
            </a:r>
          </a:p>
          <a:p>
            <a:r>
              <a:rPr lang="de-DE" altLang="en-US" sz="1100" b="1" smtClean="0">
                <a:solidFill>
                  <a:srgbClr val="257A8B"/>
                </a:solidFill>
                <a:latin typeface="Arial" charset="0"/>
              </a:rPr>
              <a:t>(SWEX)</a:t>
            </a:r>
            <a:endParaRPr lang="en-US" altLang="en-US" sz="1100" b="1" smtClean="0">
              <a:solidFill>
                <a:srgbClr val="257A8B"/>
              </a:solidFill>
              <a:latin typeface="Arial" charset="0"/>
            </a:endParaRPr>
          </a:p>
        </p:txBody>
      </p:sp>
      <p:sp>
        <p:nvSpPr>
          <p:cNvPr id="10262" name="TextBox 42"/>
          <p:cNvSpPr txBox="1">
            <a:spLocks noChangeArrowheads="1"/>
          </p:cNvSpPr>
          <p:nvPr/>
        </p:nvSpPr>
        <p:spPr bwMode="auto">
          <a:xfrm>
            <a:off x="3121025" y="4652963"/>
            <a:ext cx="1379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dirty="0" smtClean="0">
                <a:solidFill>
                  <a:srgbClr val="257A8B"/>
                </a:solidFill>
                <a:latin typeface="Arial" charset="0"/>
              </a:rPr>
              <a:t>WHAN</a:t>
            </a:r>
          </a:p>
          <a:p>
            <a:r>
              <a:rPr lang="de-DE" altLang="en-US" sz="1400" b="1" dirty="0" err="1" smtClean="0">
                <a:solidFill>
                  <a:srgbClr val="257A8B"/>
                </a:solidFill>
                <a:latin typeface="Arial" charset="0"/>
              </a:rPr>
              <a:t>Requirements</a:t>
            </a:r>
            <a:endParaRPr lang="de-DE" altLang="en-US" sz="1400" b="1" dirty="0" smtClean="0">
              <a:solidFill>
                <a:srgbClr val="257A8B"/>
              </a:solidFill>
              <a:latin typeface="Arial" charset="0"/>
            </a:endParaRPr>
          </a:p>
        </p:txBody>
      </p:sp>
      <p:sp>
        <p:nvSpPr>
          <p:cNvPr id="10263" name="TextBox 43"/>
          <p:cNvSpPr txBox="1">
            <a:spLocks noChangeArrowheads="1"/>
          </p:cNvSpPr>
          <p:nvPr/>
        </p:nvSpPr>
        <p:spPr bwMode="auto">
          <a:xfrm>
            <a:off x="5441655" y="2162175"/>
            <a:ext cx="582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dirty="0" smtClean="0">
                <a:solidFill>
                  <a:srgbClr val="000000"/>
                </a:solidFill>
                <a:latin typeface="Arial" charset="0"/>
              </a:rPr>
              <a:t>2015</a:t>
            </a:r>
          </a:p>
        </p:txBody>
      </p:sp>
      <p:pic>
        <p:nvPicPr>
          <p:cNvPr id="10264" name="Picture 30" descr="http://www.mandate376.eu/img/ETSI%20Logo_Pres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6207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Bild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5424488"/>
            <a:ext cx="454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8" descr="C:\Users\tje\Desktop\Sammlung\esh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51425"/>
            <a:ext cx="9620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2" descr="http://www.mandate376.eu/img/LogoDefPM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95888"/>
            <a:ext cx="4079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0" descr="http://cdn.coolest-gadgets.com/wp-content/uploads/zigbee-allianc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67413"/>
            <a:ext cx="4921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Bild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5416550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26" descr="http://www.smarthomes2011.com/Images/OSGi_Alliance_RG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5364163"/>
            <a:ext cx="5476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556250" y="5229324"/>
            <a:ext cx="4413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00" b="1" dirty="0" err="1">
                <a:solidFill>
                  <a:srgbClr val="3333CC">
                    <a:lumMod val="75000"/>
                  </a:srgbClr>
                </a:solidFill>
              </a:rPr>
              <a:t>vorto</a:t>
            </a:r>
            <a:endParaRPr lang="en-US" sz="800" b="1" dirty="0">
              <a:solidFill>
                <a:srgbClr val="3333CC">
                  <a:lumMod val="75000"/>
                </a:srgbClr>
              </a:solidFill>
            </a:endParaRPr>
          </a:p>
        </p:txBody>
      </p:sp>
      <p:sp>
        <p:nvSpPr>
          <p:cNvPr id="10272" name="TextBox 57"/>
          <p:cNvSpPr txBox="1">
            <a:spLocks noChangeArrowheads="1"/>
          </p:cNvSpPr>
          <p:nvPr/>
        </p:nvSpPr>
        <p:spPr bwMode="auto">
          <a:xfrm>
            <a:off x="5508625" y="4581525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 dirty="0" smtClean="0">
                <a:solidFill>
                  <a:srgbClr val="257A8B"/>
                </a:solidFill>
                <a:latin typeface="Arial" charset="0"/>
              </a:rPr>
              <a:t>SDT</a:t>
            </a:r>
          </a:p>
        </p:txBody>
      </p:sp>
      <p:sp>
        <p:nvSpPr>
          <p:cNvPr id="10273" name="TextBox 58"/>
          <p:cNvSpPr txBox="1">
            <a:spLocks noChangeArrowheads="1"/>
          </p:cNvSpPr>
          <p:nvPr/>
        </p:nvSpPr>
        <p:spPr bwMode="auto">
          <a:xfrm>
            <a:off x="7137400" y="2133600"/>
            <a:ext cx="19034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 b="1" dirty="0" smtClean="0">
                <a:solidFill>
                  <a:srgbClr val="257A8B"/>
                </a:solidFill>
                <a:latin typeface="Arial" charset="0"/>
              </a:rPr>
              <a:t>Industry wide effort:</a:t>
            </a:r>
          </a:p>
          <a:p>
            <a:pPr algn="ctr"/>
            <a:r>
              <a:rPr lang="de-DE" altLang="en-US" sz="1400" b="1" dirty="0" smtClean="0">
                <a:solidFill>
                  <a:srgbClr val="000000"/>
                </a:solidFill>
                <a:latin typeface="Arial" charset="0"/>
              </a:rPr>
              <a:t>Reference 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Implementations,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Tools,</a:t>
            </a:r>
          </a:p>
          <a:p>
            <a:pPr algn="ctr"/>
            <a:r>
              <a:rPr lang="en-US" altLang="en-US" sz="1400" b="1" dirty="0" smtClean="0">
                <a:solidFill>
                  <a:srgbClr val="000000"/>
                </a:solidFill>
                <a:latin typeface="Arial" charset="0"/>
              </a:rPr>
              <a:t>Testing</a:t>
            </a:r>
          </a:p>
        </p:txBody>
      </p:sp>
      <p:grpSp>
        <p:nvGrpSpPr>
          <p:cNvPr id="44" name="Gruppierung 12"/>
          <p:cNvGrpSpPr>
            <a:grpSpLocks/>
          </p:cNvGrpSpPr>
          <p:nvPr/>
        </p:nvGrpSpPr>
        <p:grpSpPr bwMode="auto">
          <a:xfrm>
            <a:off x="7457035" y="3628109"/>
            <a:ext cx="1305237" cy="1659431"/>
            <a:chOff x="914400" y="1371601"/>
            <a:chExt cx="3176579" cy="4038600"/>
          </a:xfrm>
        </p:grpSpPr>
        <p:pic>
          <p:nvPicPr>
            <p:cNvPr id="45" name="Bild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1"/>
              <a:ext cx="3176579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eck 10"/>
            <p:cNvSpPr>
              <a:spLocks noChangeArrowheads="1"/>
            </p:cNvSpPr>
            <p:nvPr/>
          </p:nvSpPr>
          <p:spPr bwMode="auto">
            <a:xfrm>
              <a:off x="1219199" y="4724400"/>
              <a:ext cx="2667001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8000"/>
                </a:lnSpc>
                <a:spcBef>
                  <a:spcPts val="650"/>
                </a:spcBef>
                <a:buFont typeface="Arial" charset="0"/>
                <a:buChar char="•"/>
                <a:defRPr sz="32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37931725" indent="-37474525" eaLnBrk="0" hangingPunct="0">
                <a:lnSpc>
                  <a:spcPct val="98000"/>
                </a:lnSpc>
                <a:spcBef>
                  <a:spcPts val="600"/>
                </a:spcBef>
                <a:buFont typeface="Arial" charset="0"/>
                <a:buChar char="•"/>
                <a:defRPr sz="28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eaLnBrk="0" hangingPunct="0">
                <a:lnSpc>
                  <a:spcPct val="98000"/>
                </a:lnSpc>
                <a:spcBef>
                  <a:spcPts val="525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eaLnBrk="0" hangingPunct="0">
                <a:lnSpc>
                  <a:spcPct val="98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Char char="•"/>
                <a:defRPr sz="2000">
                  <a:solidFill>
                    <a:srgbClr val="04617B"/>
                  </a:solidFill>
                  <a:latin typeface="Calibri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Times New Roman" pitchFamily="18" charset="0"/>
                <a:buNone/>
              </a:pPr>
              <a:endParaRPr lang="en-US" altLang="en-US" sz="16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47" name="Gruppierung 9"/>
            <p:cNvGrpSpPr>
              <a:grpSpLocks/>
            </p:cNvGrpSpPr>
            <p:nvPr/>
          </p:nvGrpSpPr>
          <p:grpSpPr bwMode="auto">
            <a:xfrm>
              <a:off x="1219201" y="4648200"/>
              <a:ext cx="2667000" cy="457200"/>
              <a:chOff x="860917" y="5562600"/>
              <a:chExt cx="3101483" cy="609600"/>
            </a:xfrm>
          </p:grpSpPr>
          <p:pic>
            <p:nvPicPr>
              <p:cNvPr id="48" name="Picture 24" descr="http://www.broadbandworldforum.com/wp-content/uploads/5441broadband_forum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917" y="5606716"/>
                <a:ext cx="1033622" cy="43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2" descr="http://www.homegatewayinitiative.org/img/logo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5715000"/>
                <a:ext cx="609600" cy="245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6" descr="http://www.smarthomes2011.com/Images/OSGi_Alliance_RGB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917" y="5655731"/>
                <a:ext cx="815483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28" descr="http://www.onem2m.org/images/oneM2M%20Logo%20C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117" y="5562600"/>
                <a:ext cx="641906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3" name="Straight Connector 2"/>
          <p:cNvCxnSpPr>
            <a:stCxn id="10272" idx="0"/>
          </p:cNvCxnSpPr>
          <p:nvPr/>
        </p:nvCxnSpPr>
        <p:spPr bwMode="auto">
          <a:xfrm flipV="1">
            <a:off x="5857875" y="3758406"/>
            <a:ext cx="1599160" cy="8231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stCxn id="10272" idx="2"/>
          </p:cNvCxnSpPr>
          <p:nvPr/>
        </p:nvCxnSpPr>
        <p:spPr bwMode="auto">
          <a:xfrm>
            <a:off x="5857875" y="4981575"/>
            <a:ext cx="1599160" cy="265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271437" y="5339335"/>
            <a:ext cx="1734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b="1" dirty="0">
                <a:solidFill>
                  <a:srgbClr val="257A8B"/>
                </a:solidFill>
                <a:latin typeface="Arial" charset="0"/>
              </a:rPr>
              <a:t>Smart Device Template</a:t>
            </a:r>
            <a:endParaRPr lang="en-US" sz="1100" b="1" dirty="0">
              <a:solidFill>
                <a:srgbClr val="257A8B"/>
              </a:solidFill>
              <a:latin typeface="Arial" charset="0"/>
            </a:endParaRPr>
          </a:p>
        </p:txBody>
      </p:sp>
      <p:pic>
        <p:nvPicPr>
          <p:cNvPr id="1048" name="Picture 24" descr="Logo : ECHONE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98" y="5855908"/>
            <a:ext cx="383422" cy="3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43"/>
          <p:cNvSpPr txBox="1">
            <a:spLocks noChangeArrowheads="1"/>
          </p:cNvSpPr>
          <p:nvPr/>
        </p:nvSpPr>
        <p:spPr bwMode="auto">
          <a:xfrm>
            <a:off x="1360054" y="2157452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dirty="0" smtClean="0">
                <a:solidFill>
                  <a:srgbClr val="000000"/>
                </a:solidFill>
                <a:latin typeface="Arial" charset="0"/>
              </a:rPr>
              <a:t>2012</a:t>
            </a:r>
          </a:p>
        </p:txBody>
      </p:sp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4123688" y="2164441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en-US" sz="1400" b="1" dirty="0" smtClean="0">
                <a:solidFill>
                  <a:srgbClr val="000000"/>
                </a:solidFill>
                <a:latin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1843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457200" y="404814"/>
            <a:ext cx="8229600" cy="623887"/>
          </a:xfrm>
        </p:spPr>
        <p:txBody>
          <a:bodyPr>
            <a:normAutofit/>
          </a:bodyPr>
          <a:lstStyle/>
          <a:p>
            <a:r>
              <a:rPr lang="en-US" sz="3600" dirty="0"/>
              <a:t>HGI topics </a:t>
            </a:r>
            <a:r>
              <a:rPr lang="en-US" sz="3600" dirty="0" smtClean="0"/>
              <a:t>at TP#19 </a:t>
            </a:r>
            <a:r>
              <a:rPr lang="en-US" sz="3600" dirty="0"/>
              <a:t>and way forward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598" y="3818964"/>
            <a:ext cx="3560833" cy="2637613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ct val="0"/>
              </a:spcBef>
              <a:spcAft>
                <a:spcPts val="63"/>
              </a:spcAft>
              <a:buClr>
                <a:srgbClr val="FF6600"/>
              </a:buClr>
              <a:buNone/>
              <a:defRPr/>
            </a:pP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Related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 documents and </a:t>
            </a: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work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 items:</a:t>
            </a:r>
          </a:p>
          <a:p>
            <a:pPr marL="0" indent="0">
              <a:spcBef>
                <a:spcPct val="0"/>
              </a:spcBef>
              <a:spcAft>
                <a:spcPts val="63"/>
              </a:spcAft>
              <a:buClr>
                <a:srgbClr val="FF6600"/>
              </a:buClr>
              <a:buNone/>
              <a:defRPr/>
            </a:pP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0" indent="0">
              <a:spcBef>
                <a:spcPct val="0"/>
              </a:spcBef>
              <a:spcAft>
                <a:spcPts val="63"/>
              </a:spcAft>
              <a:buClr>
                <a:srgbClr val="FF6600"/>
              </a:buClr>
              <a:buNone/>
              <a:defRPr/>
            </a:pP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Generic</a:t>
            </a: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prstClr val="black"/>
                </a:solidFill>
                <a:latin typeface="Helvetica 55 Roman" pitchFamily="34" charset="0"/>
              </a:rPr>
              <a:t>TS-0002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Requirements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(WG1 lead)</a:t>
            </a: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prstClr val="black"/>
                </a:solidFill>
                <a:latin typeface="Helvetica 55 Roman" pitchFamily="34" charset="0"/>
              </a:rPr>
              <a:t>TS-0001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Functional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Architecture (WG2 lead)</a:t>
            </a: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prstClr val="black"/>
                </a:solidFill>
                <a:latin typeface="Helvetica 55 Roman" pitchFamily="34" charset="0"/>
              </a:rPr>
              <a:t>TS-0004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oneM2M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Core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protocol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(WG3 lead)</a:t>
            </a: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FF0000"/>
                </a:solidFill>
                <a:latin typeface="Helvetica 55 Roman" pitchFamily="34" charset="0"/>
              </a:rPr>
              <a:t>TR-0007</a:t>
            </a:r>
            <a:r>
              <a:rPr lang="fr-FR" b="1" dirty="0">
                <a:solidFill>
                  <a:srgbClr val="FF6600"/>
                </a:solidFill>
                <a:latin typeface="Helvetica 55 Roman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Abstraction &amp;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Semantic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(WG5 lead)</a:t>
            </a:r>
          </a:p>
          <a:p>
            <a:pPr marL="0" indent="0">
              <a:spcBef>
                <a:spcPct val="0"/>
              </a:spcBef>
              <a:spcAft>
                <a:spcPts val="63"/>
              </a:spcAft>
              <a:buClr>
                <a:srgbClr val="FF6600"/>
              </a:buClr>
              <a:buNone/>
              <a:defRPr/>
            </a:pP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0" indent="0">
              <a:spcBef>
                <a:spcPct val="0"/>
              </a:spcBef>
              <a:spcAft>
                <a:spcPts val="63"/>
              </a:spcAft>
              <a:buClr>
                <a:srgbClr val="FF6600"/>
              </a:buClr>
              <a:buNone/>
              <a:defRPr/>
            </a:pP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Smart Home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domain</a:t>
            </a: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FF0000"/>
                </a:solidFill>
                <a:latin typeface="Helvetica 55 Roman" pitchFamily="34" charset="0"/>
              </a:rPr>
              <a:t>TR-0013</a:t>
            </a:r>
            <a:r>
              <a:rPr lang="fr-FR" dirty="0">
                <a:solidFill>
                  <a:srgbClr val="FF0000"/>
                </a:solidFill>
                <a:latin typeface="Helvetica 55 Roman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Home Domain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enablement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(WG1 lead)</a:t>
            </a: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FF0000"/>
                </a:solidFill>
                <a:latin typeface="Helvetica 55 Roman" pitchFamily="34" charset="0"/>
              </a:rPr>
              <a:t>TR-0017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Home Information Abstract Model (WG5 lead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)</a:t>
            </a: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sz="3100" b="1" dirty="0">
                <a:solidFill>
                  <a:srgbClr val="FF0000"/>
                </a:solidFill>
                <a:latin typeface="Helvetica 55 Roman" pitchFamily="34" charset="0"/>
              </a:rPr>
              <a:t>TR-0022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 Continuation &amp; </a:t>
            </a: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Integration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 of HGI SH </a:t>
            </a: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activities</a:t>
            </a:r>
            <a:endParaRPr lang="fr-FR" dirty="0" smtClean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sz="3100" b="1" dirty="0" smtClean="0">
                <a:solidFill>
                  <a:srgbClr val="FF0000"/>
                </a:solidFill>
                <a:latin typeface="Helvetica 55 Roman" pitchFamily="34" charset="0"/>
              </a:rPr>
              <a:t>TS-00xx 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Home Appliance Information Model and </a:t>
            </a:r>
            <a:r>
              <a:rPr lang="fr-FR" dirty="0" err="1" smtClean="0">
                <a:solidFill>
                  <a:prstClr val="black"/>
                </a:solidFill>
                <a:latin typeface="Helvetica 55 Roman" pitchFamily="34" charset="0"/>
              </a:rPr>
              <a:t>Mapping</a:t>
            </a: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B050"/>
                </a:solidFill>
              </a:rPr>
              <a:t>WI-0017: </a:t>
            </a:r>
            <a:r>
              <a:rPr lang="en-US" dirty="0"/>
              <a:t>Home Domain Enablement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WI-0043</a:t>
            </a:r>
            <a:r>
              <a:rPr lang="en-US" dirty="0"/>
              <a:t>: Continuation &amp; Integration of HGI Smart Home activities</a:t>
            </a:r>
            <a:endParaRPr lang="fr-FR" dirty="0" smtClean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fr-FR" dirty="0">
              <a:solidFill>
                <a:prstClr val="black"/>
              </a:solidFill>
              <a:latin typeface="Helvetica 55 Roman" pitchFamily="34" charset="0"/>
            </a:endParaRPr>
          </a:p>
          <a:p>
            <a:pPr marL="193675" indent="-193675">
              <a:spcBef>
                <a:spcPct val="0"/>
              </a:spcBef>
              <a:spcAft>
                <a:spcPts val="63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fr-FR" b="1" dirty="0" smtClean="0">
                <a:solidFill>
                  <a:prstClr val="black"/>
                </a:solidFill>
                <a:latin typeface="Helvetica 55 Roman" pitchFamily="34" charset="0"/>
              </a:rPr>
              <a:t>TS-0012</a:t>
            </a:r>
            <a:r>
              <a:rPr lang="fr-FR" dirty="0" smtClean="0">
                <a:solidFill>
                  <a:prstClr val="black"/>
                </a:solidFill>
                <a:latin typeface="Helvetica 55 Roman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oneM2M </a:t>
            </a:r>
            <a:r>
              <a:rPr lang="fr-FR" dirty="0" err="1">
                <a:solidFill>
                  <a:prstClr val="black"/>
                </a:solidFill>
                <a:latin typeface="Helvetica 55 Roman" pitchFamily="34" charset="0"/>
              </a:rPr>
              <a:t>Ontology</a:t>
            </a:r>
            <a:r>
              <a:rPr lang="fr-FR" dirty="0">
                <a:solidFill>
                  <a:prstClr val="black"/>
                </a:solidFill>
                <a:latin typeface="Helvetica 55 Roman" pitchFamily="34" charset="0"/>
              </a:rPr>
              <a:t> (WG5 lead)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09523"/>
              </p:ext>
            </p:extLst>
          </p:nvPr>
        </p:nvGraphicFramePr>
        <p:xfrm>
          <a:off x="374598" y="1221762"/>
          <a:ext cx="8458200" cy="246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109"/>
                <a:gridCol w="3297691"/>
                <a:gridCol w="2819400"/>
              </a:tblGrid>
              <a:tr h="461042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HGI Deliverables</a:t>
                      </a:r>
                    </a:p>
                    <a:p>
                      <a:pPr algn="ctr"/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Relation to oneM2M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Status of HGI deliverable</a:t>
                      </a:r>
                      <a:endParaRPr lang="en-US" sz="1800" noProof="0" dirty="0"/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/>
                        <a:t>HGI-RWD036 </a:t>
                      </a:r>
                      <a:r>
                        <a:rPr lang="en-US" sz="1800" noProof="0" dirty="0" smtClean="0"/>
                        <a:t>S</a:t>
                      </a:r>
                      <a:r>
                        <a:rPr lang="en-US" sz="1800" baseline="0" noProof="0" dirty="0" smtClean="0"/>
                        <a:t>H Architecture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 1. Abstraction</a:t>
                      </a:r>
                      <a:r>
                        <a:rPr lang="en-US" sz="1800" baseline="0" noProof="0" dirty="0" smtClean="0"/>
                        <a:t> layer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dirty="0" smtClean="0"/>
                        <a:t>Publication : Q3-2015 </a:t>
                      </a:r>
                      <a:br>
                        <a:rPr lang="en-US" sz="1800" baseline="0" noProof="0" dirty="0" smtClean="0"/>
                      </a:br>
                      <a:r>
                        <a:rPr lang="en-US" sz="1800" baseline="0" noProof="0" dirty="0" smtClean="0"/>
                        <a:t>liaised to oneM2M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</a:tr>
              <a:tr h="370752">
                <a:tc>
                  <a:txBody>
                    <a:bodyPr/>
                    <a:lstStyle/>
                    <a:p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 2. Reference Points, APIs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 baseline="0" noProof="0" dirty="0" smtClean="0">
                          <a:solidFill>
                            <a:srgbClr val="FF0000"/>
                          </a:solidFill>
                        </a:rPr>
                        <a:t>MAS-2015-0637-HGI-RWD036_-_Smart_Home_Architechture ….</a:t>
                      </a:r>
                      <a:endParaRPr lang="en-US" sz="100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b="1" noProof="0" dirty="0" smtClean="0"/>
                        <a:t>SDT</a:t>
                      </a:r>
                      <a:r>
                        <a:rPr lang="en-US" sz="1800" baseline="0" noProof="0" dirty="0" smtClean="0"/>
                        <a:t> Smart Device Template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 3. Home Domain</a:t>
                      </a:r>
                      <a:r>
                        <a:rPr lang="en-US" sz="1800" baseline="0" noProof="0" dirty="0" smtClean="0"/>
                        <a:t> Abstract Information Model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SDT 2.0 available on GitHub;</a:t>
                      </a:r>
                    </a:p>
                    <a:p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SDT 3.0 planned for Nov. ’15</a:t>
                      </a:r>
                    </a:p>
                    <a:p>
                      <a:r>
                        <a:rPr lang="en-US" sz="1000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MAS-2015-0635-HGI_oneM2M_Presentation_SDT</a:t>
                      </a:r>
                    </a:p>
                  </a:txBody>
                  <a:tcPr marT="45709" marB="45709"/>
                </a:tc>
              </a:tr>
            </a:tbl>
          </a:graphicData>
        </a:graphic>
      </p:graphicFrame>
      <p:cxnSp>
        <p:nvCxnSpPr>
          <p:cNvPr id="5" name="Connecteur droit avec flèche 8"/>
          <p:cNvCxnSpPr/>
          <p:nvPr/>
        </p:nvCxnSpPr>
        <p:spPr>
          <a:xfrm>
            <a:off x="2279598" y="207863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11"/>
          <p:cNvCxnSpPr/>
          <p:nvPr/>
        </p:nvCxnSpPr>
        <p:spPr>
          <a:xfrm>
            <a:off x="2279598" y="223103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13"/>
          <p:cNvCxnSpPr/>
          <p:nvPr/>
        </p:nvCxnSpPr>
        <p:spPr>
          <a:xfrm>
            <a:off x="2279598" y="306923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30" y="3760669"/>
            <a:ext cx="4966524" cy="29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31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HGI topics at TP#19 and 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0024"/>
            <a:ext cx="8229600" cy="21996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err="1" smtClean="0"/>
              <a:t>Finalisation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SDT 3.0 -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smtClean="0"/>
              <a:t>TP#20</a:t>
            </a:r>
          </a:p>
          <a:p>
            <a:pPr lvl="1"/>
            <a:r>
              <a:rPr lang="de-DE" dirty="0" smtClean="0"/>
              <a:t>SDT – open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licence</a:t>
            </a:r>
            <a:r>
              <a:rPr lang="de-DE" dirty="0" smtClean="0"/>
              <a:t> </a:t>
            </a:r>
            <a:r>
              <a:rPr lang="de-DE" dirty="0" err="1" smtClean="0"/>
              <a:t>chosen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and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template</a:t>
            </a:r>
            <a:endParaRPr lang="de-DE" dirty="0"/>
          </a:p>
          <a:p>
            <a:pPr lvl="1"/>
            <a:r>
              <a:rPr lang="de-DE" dirty="0" smtClean="0"/>
              <a:t>Close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Eclipse</a:t>
            </a:r>
            <a:r>
              <a:rPr lang="de-DE" dirty="0" smtClean="0"/>
              <a:t> </a:t>
            </a:r>
            <a:r>
              <a:rPr lang="de-DE" dirty="0" err="1" smtClean="0"/>
              <a:t>IoT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„</a:t>
            </a:r>
            <a:r>
              <a:rPr lang="de-DE" dirty="0" err="1" smtClean="0"/>
              <a:t>Eclipse</a:t>
            </a:r>
            <a:r>
              <a:rPr lang="de-DE" dirty="0" smtClean="0"/>
              <a:t> Smart Home“, „</a:t>
            </a:r>
            <a:r>
              <a:rPr lang="de-DE" dirty="0" err="1" smtClean="0"/>
              <a:t>Vorto</a:t>
            </a:r>
            <a:r>
              <a:rPr lang="de-DE" dirty="0" smtClean="0"/>
              <a:t>“ and </a:t>
            </a:r>
            <a:r>
              <a:rPr lang="de-DE" dirty="0" err="1" smtClean="0"/>
              <a:t>the</a:t>
            </a:r>
            <a:r>
              <a:rPr lang="de-DE" dirty="0" smtClean="0"/>
              <a:t> OSGi </a:t>
            </a:r>
            <a:r>
              <a:rPr lang="de-DE" dirty="0" err="1" smtClean="0"/>
              <a:t>Alliance‘s</a:t>
            </a:r>
            <a:r>
              <a:rPr lang="de-DE" dirty="0" smtClean="0"/>
              <a:t> </a:t>
            </a:r>
            <a:r>
              <a:rPr lang="de-DE" dirty="0" err="1" smtClean="0"/>
              <a:t>IoT</a:t>
            </a:r>
            <a:r>
              <a:rPr lang="de-DE" dirty="0" smtClean="0"/>
              <a:t> Expert Group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553075"/>
              </p:ext>
            </p:extLst>
          </p:nvPr>
        </p:nvGraphicFramePr>
        <p:xfrm>
          <a:off x="374598" y="1221762"/>
          <a:ext cx="8458200" cy="192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109"/>
                <a:gridCol w="3297691"/>
                <a:gridCol w="2819400"/>
              </a:tblGrid>
              <a:tr h="461042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HGI Deliverables</a:t>
                      </a:r>
                    </a:p>
                    <a:p>
                      <a:pPr algn="ctr"/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IPR Regime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Hosted</a:t>
                      </a:r>
                      <a:endParaRPr lang="en-US" sz="1800" noProof="0" dirty="0"/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smtClean="0"/>
                        <a:t>HGI-RWD036 </a:t>
                      </a:r>
                      <a:r>
                        <a:rPr lang="en-US" sz="1800" noProof="0" dirty="0" smtClean="0"/>
                        <a:t>S</a:t>
                      </a:r>
                      <a:r>
                        <a:rPr lang="en-US" sz="1800" baseline="0" noProof="0" dirty="0" smtClean="0"/>
                        <a:t>H Architecture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 HGI</a:t>
                      </a:r>
                      <a:r>
                        <a:rPr lang="en-US" sz="1800" baseline="0" noProof="0" dirty="0" smtClean="0"/>
                        <a:t> FRAND </a:t>
                      </a:r>
                      <a:r>
                        <a:rPr lang="en-US" sz="1800" baseline="0" noProof="0" dirty="0" err="1" smtClean="0"/>
                        <a:t>licence</a:t>
                      </a:r>
                      <a:r>
                        <a:rPr lang="en-US" sz="1800" baseline="0" noProof="0" dirty="0" smtClean="0"/>
                        <a:t> scheme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dirty="0" smtClean="0"/>
                        <a:t>HGI document server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</a:tr>
              <a:tr h="640004">
                <a:tc>
                  <a:txBody>
                    <a:bodyPr/>
                    <a:lstStyle/>
                    <a:p>
                      <a:r>
                        <a:rPr lang="en-US" sz="1800" b="1" noProof="0" dirty="0" smtClean="0"/>
                        <a:t>SDT</a:t>
                      </a:r>
                      <a:r>
                        <a:rPr lang="en-US" sz="1800" baseline="0" noProof="0" dirty="0" smtClean="0"/>
                        <a:t> Smart Device Template</a:t>
                      </a:r>
                      <a:endParaRPr lang="en-US" sz="1800" noProof="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Apache 2.0 open source </a:t>
                      </a:r>
                      <a:r>
                        <a:rPr lang="en-US" sz="1800" noProof="0" dirty="0" err="1" smtClean="0"/>
                        <a:t>licence</a:t>
                      </a:r>
                      <a:endParaRPr lang="en-US" sz="1800" noProof="0" dirty="0" smtClean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</a:rPr>
                        <a:t>Github</a:t>
                      </a:r>
                      <a:endParaRPr lang="en-US" sz="1000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9" y="159661"/>
            <a:ext cx="8636324" cy="607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5429" y="1652457"/>
            <a:ext cx="94342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March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1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7380" y="2863075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Thank you!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35860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HGI">
      <a:dk1>
        <a:sysClr val="windowText" lastClr="000000"/>
      </a:dk1>
      <a:lt1>
        <a:sysClr val="window" lastClr="FFFFFF"/>
      </a:lt1>
      <a:dk2>
        <a:srgbClr val="197FA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On-screen Show (4:3)</PresentationFormat>
  <Paragraphs>101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Office-Design</vt:lpstr>
      <vt:lpstr>think-cell Slide</vt:lpstr>
      <vt:lpstr>HGI Message to oneM2M Technical Plenary</vt:lpstr>
      <vt:lpstr>“HGI to conclude its work by 2016” </vt:lpstr>
      <vt:lpstr>HGI‘s role in the ecosystem and relation to oneM2M</vt:lpstr>
      <vt:lpstr>PowerPoint Presentation</vt:lpstr>
      <vt:lpstr>The HGI way to smart home Collaborative Approaches  </vt:lpstr>
      <vt:lpstr>HGI topics at TP#19 and way forward</vt:lpstr>
      <vt:lpstr>HGI topics at TP#19 and way forward</vt:lpstr>
      <vt:lpstr>PowerPoint Presentation</vt:lpstr>
      <vt:lpstr>Thank you!</vt:lpstr>
    </vt:vector>
  </TitlesOfParts>
  <Company>HGI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for Smart Home Application Developers</dc:title>
  <dc:creator>Andreas Sayegh</dc:creator>
  <cp:lastModifiedBy>bitzer.hans-werner</cp:lastModifiedBy>
  <cp:revision>245</cp:revision>
  <cp:lastPrinted>2015-04-29T13:13:38Z</cp:lastPrinted>
  <dcterms:created xsi:type="dcterms:W3CDTF">2014-01-14T10:17:15Z</dcterms:created>
  <dcterms:modified xsi:type="dcterms:W3CDTF">2015-09-07T07:22:51Z</dcterms:modified>
</cp:coreProperties>
</file>