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0" r:id="rId8"/>
    <p:sldId id="299" r:id="rId9"/>
    <p:sldId id="314" r:id="rId10"/>
    <p:sldId id="311" r:id="rId11"/>
    <p:sldId id="313" r:id="rId12"/>
    <p:sldId id="278" r:id="rId13"/>
    <p:sldId id="307" r:id="rId14"/>
    <p:sldId id="268" r:id="rId15"/>
    <p:sldId id="298" r:id="rId16"/>
    <p:sldId id="315" r:id="rId17"/>
    <p:sldId id="316" r:id="rId18"/>
    <p:sldId id="269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9/11/2015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MAS#19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2015-09-07 to 2015-09-11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TP#19,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400" dirty="0" smtClean="0"/>
              <a:t>TS-0022 Field Device Configuration</a:t>
            </a:r>
          </a:p>
          <a:p>
            <a:pPr lvl="2" eaLnBrk="1" hangingPunct="1"/>
            <a:r>
              <a:rPr lang="en-US" altLang="zh-CN" sz="2000" dirty="0" smtClean="0"/>
              <a:t>Initial skeleton &amp; scope</a:t>
            </a:r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MAS-2015-0642R01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TS_Field_Device_Configuration_skelton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WI-0043 - Continuation &amp; integration of HGI Smart Home activities</a:t>
            </a:r>
          </a:p>
          <a:p>
            <a:pPr lvl="1" eaLnBrk="1" hangingPunct="1"/>
            <a:r>
              <a:rPr lang="en-US" altLang="zh-CN" sz="2400" dirty="0" smtClean="0"/>
              <a:t>TR-0022 - Continuation &amp; integration of HGI Smart Home activities</a:t>
            </a:r>
          </a:p>
          <a:p>
            <a:pPr lvl="2" eaLnBrk="1" hangingPunct="1"/>
            <a:r>
              <a:rPr lang="en-US" altLang="zh-CN" sz="2000" dirty="0" smtClean="0"/>
              <a:t>Initial skeleton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r>
              <a:rPr lang="en-US" altLang="zh-CN" sz="2000" dirty="0" smtClean="0"/>
              <a:t>Technical introduction of HGI current work</a:t>
            </a:r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76400" y="5105400"/>
          <a:ext cx="5461000" cy="51625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HGI-RWD036 - Smart Home Architecture and System Requirements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HGI oneM2M Presentation SDT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SmartDeviceTemplate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6400" y="3733800"/>
          <a:ext cx="5461000" cy="33528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MAS-2015-0636R01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for TR-0022 Continuation &amp; integration of HGI SH activities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dirty="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10934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Refinement of oneM2M Base Ontology</a:t>
            </a:r>
          </a:p>
          <a:p>
            <a:pPr lvl="1" eaLnBrk="1" hangingPunct="1"/>
            <a:r>
              <a:rPr lang="en-US" altLang="zh-CN" sz="1800" dirty="0" smtClean="0"/>
              <a:t>Usage of Base Ontology</a:t>
            </a:r>
          </a:p>
          <a:p>
            <a:pPr eaLnBrk="1" hangingPunct="1"/>
            <a:r>
              <a:rPr lang="en-US" altLang="zh-CN" sz="2400" dirty="0" smtClean="0"/>
              <a:t>Mapping rules for Base Ontology to resource structure</a:t>
            </a:r>
          </a:p>
          <a:p>
            <a:pPr lvl="1" eaLnBrk="1" hangingPunct="1"/>
            <a:r>
              <a:rPr lang="en-US" altLang="zh-CN" sz="2000" dirty="0" smtClean="0"/>
              <a:t>Modeling of ‘Operation’</a:t>
            </a:r>
          </a:p>
          <a:p>
            <a:pPr eaLnBrk="1" hangingPunct="1"/>
            <a:r>
              <a:rPr lang="en-US" altLang="zh-CN" sz="2400" dirty="0" smtClean="0"/>
              <a:t>Mapping external </a:t>
            </a:r>
            <a:r>
              <a:rPr lang="en-US" altLang="zh-CN" sz="2400" dirty="0" err="1" smtClean="0"/>
              <a:t>ontologies</a:t>
            </a:r>
            <a:r>
              <a:rPr lang="en-US" altLang="zh-CN" sz="2400" dirty="0" smtClean="0"/>
              <a:t> (e.g. SAREF) to Base Ontology</a:t>
            </a:r>
          </a:p>
          <a:p>
            <a:pPr eaLnBrk="1" hangingPunct="1"/>
            <a:r>
              <a:rPr lang="en-US" altLang="zh-CN" sz="2400" dirty="0" smtClean="0"/>
              <a:t>Management of &lt;ontology&gt; resource</a:t>
            </a:r>
          </a:p>
          <a:p>
            <a:pPr eaLnBrk="1" hangingPunct="1"/>
            <a:r>
              <a:rPr lang="en-US" altLang="zh-CN" sz="2400" dirty="0" smtClean="0"/>
              <a:t>Management of &lt;</a:t>
            </a:r>
            <a:r>
              <a:rPr lang="en-US" altLang="zh-CN" sz="2400" dirty="0" err="1" smtClean="0"/>
              <a:t>semanticDescriptor</a:t>
            </a:r>
            <a:r>
              <a:rPr lang="en-US" altLang="zh-CN" sz="2400" dirty="0" smtClean="0"/>
              <a:t>&gt;</a:t>
            </a:r>
          </a:p>
          <a:p>
            <a:pPr eaLnBrk="1" hangingPunct="1"/>
            <a:r>
              <a:rPr lang="en-US" altLang="zh-CN" sz="2400" dirty="0" smtClean="0"/>
              <a:t>Architectural procedures (e.g. discovery, semantic resource mgmt)</a:t>
            </a:r>
          </a:p>
          <a:p>
            <a:pPr eaLnBrk="1" hangingPunct="1"/>
            <a:r>
              <a:rPr lang="en-US" altLang="zh-CN" sz="2400" dirty="0" smtClean="0"/>
              <a:t>Stage 3  (RDF, SPARQL, payload vs. header)</a:t>
            </a:r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Home domain information model (WI-0017)</a:t>
            </a:r>
          </a:p>
          <a:p>
            <a:pPr lvl="1" eaLnBrk="1" hangingPunct="1"/>
            <a:r>
              <a:rPr lang="en-US" altLang="zh-CN" sz="2400" dirty="0" smtClean="0"/>
              <a:t>oneM2M abstract modeling (incl. reusing HGI SDT)</a:t>
            </a:r>
          </a:p>
          <a:p>
            <a:pPr lvl="1" eaLnBrk="1" hangingPunct="1"/>
            <a:r>
              <a:rPr lang="en-US" altLang="zh-CN" sz="2400" dirty="0" smtClean="0"/>
              <a:t>More ‘device’ profiling</a:t>
            </a:r>
          </a:p>
          <a:p>
            <a:pPr lvl="1" eaLnBrk="1" hangingPunct="1"/>
            <a:r>
              <a:rPr lang="en-US" altLang="zh-CN" sz="2400" dirty="0" smtClean="0"/>
              <a:t>oneM2M resource mapping</a:t>
            </a:r>
          </a:p>
          <a:p>
            <a:pPr lvl="1" eaLnBrk="1" hangingPunct="1"/>
            <a:r>
              <a:rPr lang="en-US" altLang="zh-CN" sz="2400" dirty="0" smtClean="0"/>
              <a:t>Base Ontology mapping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HGI Continuation &amp; Integration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HGI continuation &amp; integration (WI-0043)</a:t>
            </a:r>
          </a:p>
          <a:p>
            <a:pPr lvl="1" eaLnBrk="1" hangingPunct="1"/>
            <a:r>
              <a:rPr lang="en-US" altLang="zh-CN" sz="2400" dirty="0" smtClean="0"/>
              <a:t>Contribute to WI-0017 (home domain information model) &amp; WI-0043, WI-0005/WI-0025 (Base Ontology)</a:t>
            </a:r>
          </a:p>
          <a:p>
            <a:pPr lvl="1" eaLnBrk="1" hangingPunct="1"/>
            <a:r>
              <a:rPr lang="en-US" altLang="zh-CN" sz="2400" dirty="0" smtClean="0"/>
              <a:t>Analysis of architecture mapping and requirement fulfillment between RWD-036 and oneM2M REQ/ARC TS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LWM2M interworking – Semantic approach</a:t>
            </a:r>
          </a:p>
          <a:p>
            <a:r>
              <a:rPr lang="en-US" altLang="zh-CN" dirty="0" smtClean="0"/>
              <a:t>Field Device Configuration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MAS#19.1: Oct 12, UTC 13:00-15:00</a:t>
            </a:r>
          </a:p>
          <a:p>
            <a:pPr lvl="1" eaLnBrk="1" hangingPunct="1"/>
            <a:r>
              <a:rPr lang="pt-BR" altLang="zh-CN" sz="2400" dirty="0" smtClean="0"/>
              <a:t>MAS#19.2: Oct 26, UTC 13:00-15:00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MAS#20: Nov 9-13, Beijing, China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dirty="0" smtClean="0"/>
              <a:t>TP-2015-0824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800" dirty="0" smtClean="0"/>
              <a:t>CR Pack for TS-0006 (R1)</a:t>
            </a:r>
          </a:p>
          <a:p>
            <a:pPr lvl="1"/>
            <a:r>
              <a:rPr lang="en-US" altLang="zh-CN" sz="2400" dirty="0" smtClean="0"/>
              <a:t>TP-2015-0825</a:t>
            </a:r>
          </a:p>
          <a:p>
            <a:pPr lvl="1">
              <a:buNone/>
            </a:pPr>
            <a:endParaRPr lang="en-US" altLang="zh-CN" sz="2400" dirty="0" smtClean="0"/>
          </a:p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dirty="0" smtClean="0"/>
              <a:t>TP-2015-0826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TS-0005 (WI-0010) OMA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TS-0006 (WI-0010) BBF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TS-0022 (WI-0030) Field Device Configuration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TR-0017 (WI-0017) Home Domain Abstract Info. Model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TS-0023 (WI-0017) Home Appliances Info. Model &amp;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TR-0022 (WI-0043) HGI Continuation &amp; Integration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TR-0007 (WI-0005) Semantic Study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TS-0012 (WI-0025) oneM2M Base Ontology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TS-0014 (WI-0024) LWM2M Interworking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TS-0001 (WI-0005</a:t>
            </a:r>
            <a:r>
              <a:rPr lang="en-US" altLang="zh-CN" sz="1800" smtClean="0"/>
              <a:t>) Architecture</a:t>
            </a:r>
            <a:endParaRPr lang="en-US" altLang="zh-CN" sz="20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右大括号 4"/>
          <p:cNvSpPr/>
          <p:nvPr/>
        </p:nvSpPr>
        <p:spPr>
          <a:xfrm>
            <a:off x="4495800" y="19812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0236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R1 Maintenance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0552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Additional models &amp; resource mapping options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7010400" y="3200400"/>
            <a:ext cx="1524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0048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skeleton, HGI Intro.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419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Base Ontology refinement, mapping rules, semantic/ontology resource structure &amp; management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2" name="右大括号 11"/>
          <p:cNvSpPr/>
          <p:nvPr/>
        </p:nvSpPr>
        <p:spPr>
          <a:xfrm>
            <a:off x="5562600" y="45720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27094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5334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Initial thoughts on semantic way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57150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Discussion on: Operation, Mash-up, Content based discovery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85800" y="1981200"/>
            <a:ext cx="228600" cy="838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49823" y="2231022"/>
            <a:ext cx="1295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Management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685800" y="3276600"/>
            <a:ext cx="228600" cy="914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73621" y="35264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91000"/>
            <a:ext cx="228600" cy="1295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35522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TS-0006 (BBF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800" y="2667000"/>
          <a:ext cx="6400800" cy="445770"/>
        </p:xfrm>
        <a:graphic>
          <a:graphicData uri="http://schemas.openxmlformats.org/drawingml/2006/table">
            <a:tbl>
              <a:tblPr/>
              <a:tblGrid>
                <a:gridCol w="1518329"/>
                <a:gridCol w="488247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TS-0005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Ref_change_to_TS-0005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00200" y="4724400"/>
          <a:ext cx="5461000" cy="22288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TS-0006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</a:t>
            </a:r>
          </a:p>
          <a:p>
            <a:pPr lvl="2" eaLnBrk="1" hangingPunct="1"/>
            <a:r>
              <a:rPr lang="en-US" altLang="zh-CN" sz="1600" dirty="0" smtClean="0"/>
              <a:t>Ontology management</a:t>
            </a:r>
          </a:p>
          <a:p>
            <a:pPr lvl="2" eaLnBrk="1" hangingPunct="1"/>
            <a:r>
              <a:rPr lang="en-US" altLang="zh-CN" sz="1600" dirty="0" smtClean="0"/>
              <a:t>Semantic filtering for distributed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</a:t>
            </a:r>
          </a:p>
          <a:p>
            <a:pPr lvl="2" eaLnBrk="1" hangingPunct="1"/>
            <a:r>
              <a:rPr lang="en-US" altLang="zh-CN" sz="1600" dirty="0" smtClean="0"/>
              <a:t>Introducing SPARQL for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 management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Still ongoing discussion on: Generic ‘Operation’,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Content based discovery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3276600"/>
          <a:ext cx="7162800" cy="542925"/>
        </p:xfrm>
        <a:graphic>
          <a:graphicData uri="http://schemas.openxmlformats.org/drawingml/2006/table">
            <a:tbl>
              <a:tblPr/>
              <a:tblGrid>
                <a:gridCol w="1348292"/>
                <a:gridCol w="5814508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MAS-2015-0624R02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TR-0007 Ontology support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MAS-2015-0640R01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CR_to_Add_Semantic_Filtering_on_Distributed_Semantic_Descriptors_in_TR-0007.doc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CR_TR-0007 Management of Semantic Instance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5257800"/>
          <a:ext cx="5461000" cy="50292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ARC-2015-2104R01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Generic Operation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ARC-2015-2085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Resource Type Container to support mash-up for Release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ARC-2015-2075R02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CR_contentInstance_discovery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</a:t>
            </a:r>
          </a:p>
          <a:p>
            <a:pPr lvl="2" eaLnBrk="1" hangingPunct="1"/>
            <a:r>
              <a:rPr lang="en-US" altLang="zh-CN" sz="1600" dirty="0" smtClean="0"/>
              <a:t>Base ontology refinement</a:t>
            </a:r>
          </a:p>
          <a:p>
            <a:pPr lvl="2" eaLnBrk="1" hangingPunct="1"/>
            <a:r>
              <a:rPr lang="en-US" altLang="zh-CN" sz="1600" dirty="0" smtClean="0"/>
              <a:t>Common mapping rules for external </a:t>
            </a:r>
            <a:r>
              <a:rPr lang="en-US" altLang="zh-CN" sz="1600" dirty="0" err="1" smtClean="0"/>
              <a:t>ontologies</a:t>
            </a:r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3276600"/>
          <a:ext cx="5461000" cy="87820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MAS-2015-0617R01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TS-0012 - 7.1.1 Instantiation of classes of the oneM2M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MAS-2015-0616R02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TS-0012 - 6 Description of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CR_to_TS-0012_ common_mapping_principles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 to TS-0012 - 5.2.1.2 Essential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</a:t>
            </a:r>
          </a:p>
          <a:p>
            <a:pPr lvl="2" eaLnBrk="1" hangingPunct="1"/>
            <a:r>
              <a:rPr lang="en-US" altLang="zh-CN" sz="1600" dirty="0" smtClean="0"/>
              <a:t>Updated </a:t>
            </a:r>
            <a:r>
              <a:rPr lang="en-US" altLang="zh-CN" sz="1600" dirty="0" err="1" smtClean="0"/>
              <a:t>AllJoyn</a:t>
            </a:r>
            <a:r>
              <a:rPr lang="en-US" altLang="zh-CN" sz="1600" dirty="0" smtClean="0"/>
              <a:t> information model</a:t>
            </a:r>
          </a:p>
          <a:p>
            <a:pPr lvl="2" eaLnBrk="1" hangingPunct="1"/>
            <a:r>
              <a:rPr lang="en-US" altLang="zh-CN" sz="1600" dirty="0" smtClean="0"/>
              <a:t>Introduced OIC information model</a:t>
            </a:r>
          </a:p>
          <a:p>
            <a:pPr lvl="2" eaLnBrk="1" hangingPunct="1"/>
            <a:r>
              <a:rPr lang="en-US" altLang="zh-CN" sz="1600" dirty="0" smtClean="0"/>
              <a:t>New 3-layer modeling proposal base on ‘service’ &amp; ‘characteristic’</a:t>
            </a:r>
          </a:p>
          <a:p>
            <a:pPr lvl="2" eaLnBrk="1" hangingPunct="1"/>
            <a:r>
              <a:rPr lang="en-US" altLang="zh-CN" sz="1600" dirty="0" smtClean="0"/>
              <a:t>Potential mapping approaches: new resource type or existing &lt;container&gt;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TS-0023 Home Appliances  Information Model and Mapping</a:t>
            </a:r>
          </a:p>
          <a:p>
            <a:pPr lvl="2" eaLnBrk="1" hangingPunct="1"/>
            <a:r>
              <a:rPr lang="en-US" altLang="zh-CN" sz="1600" dirty="0" smtClean="0"/>
              <a:t>Initial skeleton</a:t>
            </a:r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28800" y="3429000"/>
          <a:ext cx="5461000" cy="9048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MAS-2015-0639R01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OIC Home Device Resource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5.1.1 and 5.1.2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MAS-2015-0629R02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5.2 and 5.3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MAS-2015-0608R04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for TR-0017 Home Domain Abstract Information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CR_TR-0017 Clause 6.2.2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01800" y="56102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of TS for WI0017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/>
              <a:t>WI-0024 - LWM2M Interworking</a:t>
            </a:r>
          </a:p>
          <a:p>
            <a:pPr lvl="1" eaLnBrk="1" hangingPunct="1"/>
            <a:r>
              <a:rPr lang="en-US" altLang="zh-CN" sz="2400" dirty="0" smtClean="0"/>
              <a:t>TS-0014 LWM2M Interworking</a:t>
            </a:r>
          </a:p>
          <a:p>
            <a:pPr lvl="2" eaLnBrk="1" hangingPunct="1"/>
            <a:r>
              <a:rPr lang="en-US" altLang="zh-CN" sz="1800" dirty="0" smtClean="0"/>
              <a:t>Discussion on the semantic interworking approach for LWM2M objects </a:t>
            </a:r>
          </a:p>
          <a:p>
            <a:pPr lvl="1" eaLnBrk="1" hangingPunct="1"/>
            <a:endParaRPr lang="en-US" altLang="zh-CN" sz="3200" dirty="0" smtClean="0"/>
          </a:p>
          <a:p>
            <a:pPr lvl="1" eaLnBrk="1" hangingPunct="1"/>
            <a:endParaRPr lang="en-US" altLang="zh-CN" sz="3200" dirty="0" smtClean="0"/>
          </a:p>
          <a:p>
            <a:pPr lvl="2" eaLnBrk="1" hangingPunct="1">
              <a:buNone/>
            </a:pPr>
            <a:endParaRPr lang="en-US" altLang="zh-CN" sz="28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LWM2M Semantic Translation Discussion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7216</TotalTime>
  <Words>821</Words>
  <Application>Microsoft Office PowerPoint</Application>
  <PresentationFormat>全屏显示(4:3)</PresentationFormat>
  <Paragraphs>218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Theme</vt:lpstr>
      <vt:lpstr>WG5 – MAS#19  Status Report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HGI Continuation &amp; Integration</vt:lpstr>
      <vt:lpstr>Other topics</vt:lpstr>
      <vt:lpstr>Next Meetings / Calls</vt:lpstr>
      <vt:lpstr>幻灯片 19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962</cp:revision>
  <dcterms:created xsi:type="dcterms:W3CDTF">2012-09-11T22:52:11Z</dcterms:created>
  <dcterms:modified xsi:type="dcterms:W3CDTF">2015-09-11T09:56:56Z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(4)/r7/Bbp55MBkN00Rn/q11VWf/F21whez4aKFJ94qdRAJfqflO/4eqlixvPYG2tJFgQzMQezO
gB9lDGgesrDlbpEjZTPT3k2QEyFuUcH6FsrgENUI7h/lf+2cgZ1OxuyupmYgYYQ5b/KKoUov
kj/JG969Ur0ZUHQvxM45ohkAdAgYUuSn93fCSH3r1nLGdzJ+YcerfSyU8fDG7asoMjw2SajI
Y0d6WyERc/gaXk2mxn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bhVAgEdRseH+wPPx1MI5WKdKq4n4eZvO7a6iDaLOjGNmXPCToiqc9D
9jrQO+Si3e9094M/m6Rm7zd+RiI2/rmUj8RhjMPWFDU41cyhm0U3/5Iky1YovzeUKhtvbDGC
+/ILr32J5V93/MOHRXWLx+FjPcchfNfzGMMABfDXV7ZUrnoHKceKQT6btZMkh9279PZ/aib8
BavDUSkpE6Aewfw7EkCxNB61Y6aV3bWo0gTy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Iv5ry93sS7FXOWmUa3HWgJtcDArcraLSJxI5
DYF/fLsptGWMTSV6sLu8Ku2NzVn+fJ5+uXYFpOcwA1a7TTx8BRBlXUc5jUDgn7vxGbidHRfO
rwPco3c8CmumOdAfjuABTKbUI2qQic6heqYsP1ymaTfn7GnB1DEWsLKuEun841Z7o1Y+kTLs
KQ4L+TtfDswmEdkkxXiXMSMkJ3MfVB9upWKP2zJIclyzZZTRhrcpom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CP7zafDK95O8xiKilU
W/VRyg==</vt:lpwstr>
  </property>
</Properties>
</file>