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0" r:id="rId3"/>
    <p:sldId id="262" r:id="rId4"/>
    <p:sldId id="305" r:id="rId5"/>
    <p:sldId id="309" r:id="rId6"/>
    <p:sldId id="310" r:id="rId7"/>
    <p:sldId id="300" r:id="rId8"/>
    <p:sldId id="299" r:id="rId9"/>
    <p:sldId id="314" r:id="rId10"/>
    <p:sldId id="311" r:id="rId11"/>
    <p:sldId id="313" r:id="rId12"/>
    <p:sldId id="278" r:id="rId13"/>
    <p:sldId id="307" r:id="rId14"/>
    <p:sldId id="268" r:id="rId15"/>
    <p:sldId id="298" r:id="rId16"/>
    <p:sldId id="315" r:id="rId17"/>
    <p:sldId id="316" r:id="rId18"/>
    <p:sldId id="269" r:id="rId19"/>
    <p:sldId id="291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2" autoAdjust="0"/>
    <p:restoredTop sz="94660" autoAdjust="0"/>
  </p:normalViewPr>
  <p:slideViewPr>
    <p:cSldViewPr>
      <p:cViewPr varScale="1">
        <p:scale>
          <a:sx n="72" d="100"/>
          <a:sy n="72" d="100"/>
        </p:scale>
        <p:origin x="-13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47DBBE-16CC-40F8-AB20-47CA9481238E}" type="datetimeFigureOut">
              <a:rPr lang="en-US" altLang="zh-CN"/>
              <a:pPr>
                <a:defRPr/>
              </a:pPr>
              <a:t>9/11/2015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4CEDB8-058E-4ED0-A78C-7A08070F24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FBC0E8-AAE7-4280-9F57-C6E1DA21B858}" type="datetimeFigureOut">
              <a:rPr lang="zh-CN" altLang="en-US"/>
              <a:pPr>
                <a:defRPr/>
              </a:pPr>
              <a:t>2015/9/11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64710B-4FE5-47BF-8A5D-9F79D1F7227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12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13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2015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>
              <a:defRPr/>
            </a:pP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TP-2015-0819</a:t>
            </a:r>
            <a:endParaRPr lang="en-GB" altLang="zh-CN" sz="1200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D9AD374-43D0-41DF-9AE9-A6945EBA0E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2015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TP-2015-0819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58419C0-B19E-4173-9519-13EB3884F4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457200" y="3711575"/>
            <a:ext cx="82296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CN" sz="4800" b="1" dirty="0" smtClean="0">
                <a:solidFill>
                  <a:srgbClr val="A0A0A3"/>
                </a:solidFill>
              </a:rPr>
              <a:t>WG5 – MAS#19</a:t>
            </a:r>
            <a:br>
              <a:rPr lang="en-US" altLang="zh-CN" sz="4800" b="1" dirty="0" smtClean="0">
                <a:solidFill>
                  <a:srgbClr val="A0A0A3"/>
                </a:solidFill>
              </a:rPr>
            </a:br>
            <a:r>
              <a:rPr lang="en-US" altLang="zh-CN" sz="4800" b="1" dirty="0" smtClean="0">
                <a:solidFill>
                  <a:srgbClr val="A0A0A3"/>
                </a:solidFill>
              </a:rPr>
              <a:t> Status Report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6310312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B42025"/>
                </a:solidFill>
              </a:rPr>
              <a:t>Group Name: WG5 MAS (Management, Abstraction &amp; Semantics)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Source: </a:t>
            </a:r>
            <a:r>
              <a:rPr lang="en-US" altLang="zh-CN" dirty="0" err="1">
                <a:solidFill>
                  <a:srgbClr val="B42025"/>
                </a:solidFill>
              </a:rPr>
              <a:t>Yongjing</a:t>
            </a:r>
            <a:r>
              <a:rPr lang="en-US" altLang="zh-CN" dirty="0">
                <a:solidFill>
                  <a:srgbClr val="B42025"/>
                </a:solidFill>
              </a:rPr>
              <a:t> Zhang (</a:t>
            </a:r>
            <a:r>
              <a:rPr lang="en-US" altLang="zh-CN" dirty="0" err="1">
                <a:solidFill>
                  <a:srgbClr val="B42025"/>
                </a:solidFill>
              </a:rPr>
              <a:t>Huawei</a:t>
            </a:r>
            <a:r>
              <a:rPr lang="en-US" altLang="zh-CN" dirty="0">
                <a:solidFill>
                  <a:srgbClr val="B42025"/>
                </a:solidFill>
              </a:rPr>
              <a:t>, WG5 Chair)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Meeting Date: </a:t>
            </a:r>
            <a:r>
              <a:rPr lang="en-US" altLang="zh-CN" dirty="0" smtClean="0">
                <a:solidFill>
                  <a:srgbClr val="B42025"/>
                </a:solidFill>
              </a:rPr>
              <a:t>2015-09-07 to 2015-09-11</a:t>
            </a:r>
            <a:endParaRPr lang="en-US" altLang="zh-CN" dirty="0">
              <a:solidFill>
                <a:srgbClr val="B42025"/>
              </a:solidFill>
            </a:endParaRPr>
          </a:p>
          <a:p>
            <a:r>
              <a:rPr lang="en-US" altLang="zh-CN" dirty="0">
                <a:solidFill>
                  <a:srgbClr val="B42025"/>
                </a:solidFill>
              </a:rPr>
              <a:t>Agenda Item: </a:t>
            </a:r>
            <a:r>
              <a:rPr lang="en-US" altLang="zh-CN" dirty="0" smtClean="0">
                <a:solidFill>
                  <a:srgbClr val="B42025"/>
                </a:solidFill>
              </a:rPr>
              <a:t>TP#19, </a:t>
            </a:r>
            <a:r>
              <a:rPr lang="en-US" altLang="zh-CN" dirty="0">
                <a:solidFill>
                  <a:srgbClr val="B42025"/>
                </a:solidFill>
              </a:rPr>
              <a:t>Item </a:t>
            </a:r>
            <a:r>
              <a:rPr lang="en-US" altLang="zh-CN" dirty="0" smtClean="0">
                <a:solidFill>
                  <a:srgbClr val="B42025"/>
                </a:solidFill>
              </a:rPr>
              <a:t>10.4, </a:t>
            </a:r>
            <a:r>
              <a:rPr lang="en-US" altLang="zh-CN" dirty="0">
                <a:solidFill>
                  <a:srgbClr val="B42025"/>
                </a:solidFill>
              </a:rPr>
              <a:t>Reports from Working Groups </a:t>
            </a:r>
          </a:p>
          <a:p>
            <a:endParaRPr lang="en-US" altLang="zh-CN" dirty="0">
              <a:solidFill>
                <a:srgbClr val="B420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Highlights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dirty="0" smtClean="0"/>
              <a:t>WI-0030 - M2M Application &amp; Field Domain Component Configuration (R2)</a:t>
            </a:r>
          </a:p>
          <a:p>
            <a:pPr lvl="1" eaLnBrk="1" hangingPunct="1"/>
            <a:r>
              <a:rPr lang="en-US" altLang="zh-CN" sz="2400" dirty="0" smtClean="0"/>
              <a:t>TS-0022 Field Device Configuration</a:t>
            </a:r>
          </a:p>
          <a:p>
            <a:pPr lvl="2" eaLnBrk="1" hangingPunct="1"/>
            <a:r>
              <a:rPr lang="en-US" altLang="zh-CN" sz="2000" dirty="0" smtClean="0"/>
              <a:t>Initial skeleton &amp; scope</a:t>
            </a:r>
          </a:p>
          <a:p>
            <a:pPr lvl="2" eaLnBrk="1" hangingPunct="1"/>
            <a:endParaRPr lang="en-US" altLang="zh-CN" sz="2000" dirty="0" smtClean="0"/>
          </a:p>
          <a:p>
            <a:pPr lvl="1" eaLnBrk="1" hangingPunct="1"/>
            <a:endParaRPr lang="en-US" altLang="zh-CN" sz="2400" dirty="0" smtClean="0"/>
          </a:p>
          <a:p>
            <a:pPr lvl="1" eaLnBrk="1" hangingPunct="1"/>
            <a:endParaRPr lang="en-US" altLang="zh-CN" sz="2400" dirty="0" smtClean="0"/>
          </a:p>
          <a:p>
            <a:pPr lvl="2" eaLnBrk="1" hangingPunct="1">
              <a:buNone/>
            </a:pPr>
            <a:endParaRPr lang="en-US" altLang="zh-CN" sz="2000" dirty="0" smtClean="0"/>
          </a:p>
        </p:txBody>
      </p:sp>
      <p:sp>
        <p:nvSpPr>
          <p:cNvPr id="11300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763A0A-BA84-4DAA-8CBC-077F3C8F98DA}" type="slidenum">
              <a:rPr lang="en-US" altLang="zh-CN" smtClean="0"/>
              <a:pPr/>
              <a:t>10</a:t>
            </a:fld>
            <a:endParaRPr lang="en-US" altLang="zh-CN" smtClean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841500" y="3248025"/>
          <a:ext cx="5461000" cy="180975"/>
        </p:xfrm>
        <a:graphic>
          <a:graphicData uri="http://schemas.openxmlformats.org/drawingml/2006/table">
            <a:tbl>
              <a:tblPr/>
              <a:tblGrid>
                <a:gridCol w="1295400"/>
                <a:gridCol w="416560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MAS-2015-0642R01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宋体"/>
                        </a:rPr>
                        <a:t>TS_Field_Device_Configuration_skelton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Highlights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WI-0043 - Continuation &amp; integration of HGI Smart Home activities</a:t>
            </a:r>
          </a:p>
          <a:p>
            <a:pPr lvl="1" eaLnBrk="1" hangingPunct="1"/>
            <a:r>
              <a:rPr lang="en-US" altLang="zh-CN" sz="2400" dirty="0" smtClean="0"/>
              <a:t>TR-0022 - Continuation &amp; integration of HGI Smart Home activities</a:t>
            </a:r>
          </a:p>
          <a:p>
            <a:pPr lvl="2" eaLnBrk="1" hangingPunct="1"/>
            <a:r>
              <a:rPr lang="en-US" altLang="zh-CN" sz="2000" dirty="0" smtClean="0"/>
              <a:t>Initial skeleton</a:t>
            </a:r>
          </a:p>
          <a:p>
            <a:pPr lvl="2" eaLnBrk="1" hangingPunct="1"/>
            <a:endParaRPr lang="en-US" altLang="zh-CN" sz="2000" dirty="0" smtClean="0"/>
          </a:p>
          <a:p>
            <a:pPr lvl="2" eaLnBrk="1" hangingPunct="1"/>
            <a:endParaRPr lang="en-US" altLang="zh-CN" sz="2000" dirty="0" smtClean="0"/>
          </a:p>
          <a:p>
            <a:pPr lvl="2" eaLnBrk="1" hangingPunct="1"/>
            <a:r>
              <a:rPr lang="en-US" altLang="zh-CN" sz="2000" dirty="0" smtClean="0"/>
              <a:t>Technical introduction of HGI current work</a:t>
            </a:r>
          </a:p>
        </p:txBody>
      </p:sp>
      <p:sp>
        <p:nvSpPr>
          <p:cNvPr id="11300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763A0A-BA84-4DAA-8CBC-077F3C8F98DA}" type="slidenum">
              <a:rPr lang="en-US" altLang="zh-CN" smtClean="0"/>
              <a:pPr/>
              <a:t>11</a:t>
            </a:fld>
            <a:endParaRPr lang="en-US" altLang="zh-CN" smtClean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676400" y="5105400"/>
          <a:ext cx="5461000" cy="516255"/>
        </p:xfrm>
        <a:graphic>
          <a:graphicData uri="http://schemas.openxmlformats.org/drawingml/2006/table">
            <a:tbl>
              <a:tblPr/>
              <a:tblGrid>
                <a:gridCol w="1295400"/>
                <a:gridCol w="416560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MAS-2015-0637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HGI-RWD036 - Smart Home Architecture and System Requirements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MAS-2015-0635R01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HGI oneM2M Presentation SDT -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宋体"/>
                        </a:rPr>
                        <a:t>SmartDeviceTemplate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676400" y="3733800"/>
          <a:ext cx="5461000" cy="335280"/>
        </p:xfrm>
        <a:graphic>
          <a:graphicData uri="http://schemas.openxmlformats.org/drawingml/2006/table">
            <a:tbl>
              <a:tblPr/>
              <a:tblGrid>
                <a:gridCol w="1295400"/>
                <a:gridCol w="416560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MAS-2015-0636R01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Skeleton for TR-0022 Continuation &amp; integration of HGI SH activities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Open Issues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zh-CN" sz="2800" dirty="0" smtClean="0"/>
          </a:p>
        </p:txBody>
      </p:sp>
      <p:sp>
        <p:nvSpPr>
          <p:cNvPr id="12292" name="TextBox 4"/>
          <p:cNvSpPr txBox="1">
            <a:spLocks noChangeArrowheads="1"/>
          </p:cNvSpPr>
          <p:nvPr/>
        </p:nvSpPr>
        <p:spPr bwMode="auto">
          <a:xfrm rot="-1984489">
            <a:off x="2841625" y="3441700"/>
            <a:ext cx="3048000" cy="708025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4000">
                <a:solidFill>
                  <a:srgbClr val="C00000"/>
                </a:solidFill>
              </a:rPr>
              <a:t>N/A</a:t>
            </a:r>
            <a:endParaRPr lang="zh-CN" altLang="en-US" sz="4000">
              <a:solidFill>
                <a:srgbClr val="C00000"/>
              </a:solidFill>
            </a:endParaRPr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12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Open Action Items</a:t>
            </a:r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13</a:t>
            </a:fld>
            <a:endParaRPr lang="en-US" altLang="zh-CN" smtClean="0"/>
          </a:p>
        </p:txBody>
      </p:sp>
      <p:graphicFrame>
        <p:nvGraphicFramePr>
          <p:cNvPr id="6" name="内容占位符 5"/>
          <p:cNvGraphicFramePr>
            <a:graphicFrameLocks/>
          </p:cNvGraphicFramePr>
          <p:nvPr/>
        </p:nvGraphicFramePr>
        <p:xfrm>
          <a:off x="457200" y="1600200"/>
          <a:ext cx="8001000" cy="1109345"/>
        </p:xfrm>
        <a:graphic>
          <a:graphicData uri="http://schemas.openxmlformats.org/drawingml/2006/table">
            <a:tbl>
              <a:tblPr/>
              <a:tblGrid>
                <a:gridCol w="914400"/>
                <a:gridCol w="4800600"/>
                <a:gridCol w="1371600"/>
                <a:gridCol w="914400"/>
              </a:tblGrid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#</a:t>
                      </a: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Action Item Description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Owner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Status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A-WG5-10.0-001</a:t>
                      </a: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 to ensure oneM2M requirements are correctly shared with HGI Smart Home team on Device Template activity.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Including the relationship with </a:t>
                      </a:r>
                      <a:r>
                        <a:rPr kumimoji="0" lang="en-US" altLang="zh-CN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ontologyRef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.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NEC, Orange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OPEN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000" dirty="0" smtClean="0"/>
              <a:t>Next Steps – Semantics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Refinement of oneM2M Base Ontology</a:t>
            </a:r>
          </a:p>
          <a:p>
            <a:pPr lvl="1" eaLnBrk="1" hangingPunct="1"/>
            <a:r>
              <a:rPr lang="en-US" altLang="zh-CN" sz="1800" dirty="0" smtClean="0"/>
              <a:t>Usage of Base Ontology</a:t>
            </a:r>
          </a:p>
          <a:p>
            <a:pPr eaLnBrk="1" hangingPunct="1"/>
            <a:r>
              <a:rPr lang="en-US" altLang="zh-CN" sz="2400" dirty="0" smtClean="0"/>
              <a:t>Mapping rules for Base Ontology to resource structure</a:t>
            </a:r>
          </a:p>
          <a:p>
            <a:pPr lvl="1" eaLnBrk="1" hangingPunct="1"/>
            <a:r>
              <a:rPr lang="en-US" altLang="zh-CN" sz="2000" dirty="0" smtClean="0"/>
              <a:t>Modeling of ‘Operation’</a:t>
            </a:r>
          </a:p>
          <a:p>
            <a:pPr eaLnBrk="1" hangingPunct="1"/>
            <a:r>
              <a:rPr lang="en-US" altLang="zh-CN" sz="2400" dirty="0" smtClean="0"/>
              <a:t>Mapping external </a:t>
            </a:r>
            <a:r>
              <a:rPr lang="en-US" altLang="zh-CN" sz="2400" dirty="0" err="1" smtClean="0"/>
              <a:t>ontologies</a:t>
            </a:r>
            <a:r>
              <a:rPr lang="en-US" altLang="zh-CN" sz="2400" dirty="0" smtClean="0"/>
              <a:t> (e.g. SAREF) to Base Ontology</a:t>
            </a:r>
          </a:p>
          <a:p>
            <a:pPr eaLnBrk="1" hangingPunct="1"/>
            <a:r>
              <a:rPr lang="en-US" altLang="zh-CN" sz="2400" dirty="0" smtClean="0"/>
              <a:t>Management of &lt;ontology&gt; resource</a:t>
            </a:r>
          </a:p>
          <a:p>
            <a:pPr eaLnBrk="1" hangingPunct="1"/>
            <a:r>
              <a:rPr lang="en-US" altLang="zh-CN" sz="2400" dirty="0" smtClean="0"/>
              <a:t>Management of &lt;</a:t>
            </a:r>
            <a:r>
              <a:rPr lang="en-US" altLang="zh-CN" sz="2400" dirty="0" err="1" smtClean="0"/>
              <a:t>semanticDescriptor</a:t>
            </a:r>
            <a:r>
              <a:rPr lang="en-US" altLang="zh-CN" sz="2400" dirty="0" smtClean="0"/>
              <a:t>&gt;</a:t>
            </a:r>
          </a:p>
          <a:p>
            <a:pPr eaLnBrk="1" hangingPunct="1"/>
            <a:r>
              <a:rPr lang="en-US" altLang="zh-CN" sz="2400" dirty="0" smtClean="0"/>
              <a:t>Architectural procedures (e.g. discovery, semantic resource mgmt)</a:t>
            </a:r>
          </a:p>
          <a:p>
            <a:pPr eaLnBrk="1" hangingPunct="1"/>
            <a:r>
              <a:rPr lang="en-US" altLang="zh-CN" sz="2400" dirty="0" smtClean="0"/>
              <a:t>Stage 3  (RDF, SPARQL, payload vs. header)</a:t>
            </a:r>
          </a:p>
          <a:p>
            <a:pPr eaLnBrk="1" hangingPunct="1"/>
            <a:r>
              <a:rPr lang="en-US" altLang="zh-CN" sz="2400" smtClean="0"/>
              <a:t>Collaboration with W3C</a:t>
            </a:r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D241C-0240-4474-9DA2-F5D73FE65155}" type="slidenum">
              <a:rPr lang="en-US" altLang="zh-CN" smtClean="0"/>
              <a:pPr/>
              <a:t>14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000" dirty="0" smtClean="0"/>
              <a:t>Next Steps – Abstraction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dirty="0" smtClean="0"/>
              <a:t>Home domain information model (WI-0017)</a:t>
            </a:r>
          </a:p>
          <a:p>
            <a:pPr lvl="1" eaLnBrk="1" hangingPunct="1"/>
            <a:r>
              <a:rPr lang="en-US" altLang="zh-CN" sz="2400" dirty="0" smtClean="0"/>
              <a:t>oneM2M abstract modeling (incl. reusing HGI SDT)</a:t>
            </a:r>
          </a:p>
          <a:p>
            <a:pPr lvl="1" eaLnBrk="1" hangingPunct="1"/>
            <a:r>
              <a:rPr lang="en-US" altLang="zh-CN" sz="2400" dirty="0" smtClean="0"/>
              <a:t>More ‘device’ profiling</a:t>
            </a:r>
          </a:p>
          <a:p>
            <a:pPr lvl="1" eaLnBrk="1" hangingPunct="1"/>
            <a:r>
              <a:rPr lang="en-US" altLang="zh-CN" sz="2400" dirty="0" smtClean="0"/>
              <a:t>oneM2M resource mapping</a:t>
            </a:r>
          </a:p>
          <a:p>
            <a:pPr lvl="1" eaLnBrk="1" hangingPunct="1"/>
            <a:r>
              <a:rPr lang="en-US" altLang="zh-CN" sz="2400" dirty="0" smtClean="0"/>
              <a:t>Base Ontology mapping</a:t>
            </a:r>
          </a:p>
          <a:p>
            <a:pPr lvl="1" eaLnBrk="1" hangingPunct="1"/>
            <a:endParaRPr lang="en-US" altLang="zh-CN" sz="2400" dirty="0" smtClean="0"/>
          </a:p>
          <a:p>
            <a:pPr lvl="1" eaLnBrk="1" hangingPunct="1"/>
            <a:endParaRPr lang="en-US" altLang="zh-CN" sz="2400" dirty="0" smtClean="0">
              <a:solidFill>
                <a:schemeClr val="tx1"/>
              </a:solidFill>
            </a:endParaRPr>
          </a:p>
          <a:p>
            <a:pPr eaLnBrk="1" hangingPunct="1"/>
            <a:endParaRPr lang="en-US" altLang="zh-CN" sz="2000" dirty="0" smtClean="0"/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D241C-0240-4474-9DA2-F5D73FE65155}" type="slidenum">
              <a:rPr lang="en-US" altLang="zh-CN" smtClean="0"/>
              <a:pPr/>
              <a:t>15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HGI Continuation &amp; Integration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 smtClean="0"/>
              <a:t>HGI continuation &amp; integration (WI-0043)</a:t>
            </a:r>
          </a:p>
          <a:p>
            <a:pPr lvl="1" eaLnBrk="1" hangingPunct="1"/>
            <a:r>
              <a:rPr lang="en-US" altLang="zh-CN" sz="2400" dirty="0" smtClean="0"/>
              <a:t>Contribute to WI-0017 (home domain information model) &amp; WI-0043, WI-0005/WI-0025 (Base Ontology)</a:t>
            </a:r>
          </a:p>
          <a:p>
            <a:pPr lvl="1" eaLnBrk="1" hangingPunct="1"/>
            <a:r>
              <a:rPr lang="en-US" altLang="zh-CN" sz="2400" dirty="0" smtClean="0"/>
              <a:t>Analysis of architecture mapping and requirement fulfillment between RWD-036 and oneM2M REQ/ARC TS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8419C0-B19E-4173-9519-13EB3884F4D8}" type="slidenum">
              <a:rPr lang="en-US" altLang="zh-CN" smtClean="0"/>
              <a:pPr>
                <a:defRPr/>
              </a:pPr>
              <a:t>16</a:t>
            </a:fld>
            <a:endParaRPr lang="en-US" altLang="zh-CN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Other topics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LWM2M interworking – Semantic approach</a:t>
            </a:r>
          </a:p>
          <a:p>
            <a:r>
              <a:rPr lang="en-US" altLang="zh-CN" dirty="0" smtClean="0"/>
              <a:t>Field Device Configuration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8419C0-B19E-4173-9519-13EB3884F4D8}" type="slidenum">
              <a:rPr lang="en-US" altLang="zh-CN" smtClean="0"/>
              <a:pPr>
                <a:defRPr/>
              </a:pPr>
              <a:t>17</a:t>
            </a:fld>
            <a:endParaRPr lang="en-US" altLang="zh-CN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Next Meetings / Calls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dirty="0" smtClean="0"/>
              <a:t>Conference Calls</a:t>
            </a:r>
          </a:p>
          <a:p>
            <a:pPr lvl="1" eaLnBrk="1" hangingPunct="1"/>
            <a:r>
              <a:rPr lang="pt-BR" altLang="zh-CN" sz="2400" dirty="0" smtClean="0"/>
              <a:t>MAS#19.1: Oct 12, UTC 13:00-15:00</a:t>
            </a:r>
          </a:p>
          <a:p>
            <a:pPr lvl="1" eaLnBrk="1" hangingPunct="1"/>
            <a:r>
              <a:rPr lang="pt-BR" altLang="zh-CN" sz="2400" dirty="0" smtClean="0"/>
              <a:t>MAS#19.2: Oct 26, UTC 13:00-15:00</a:t>
            </a:r>
          </a:p>
          <a:p>
            <a:pPr lvl="1" eaLnBrk="1" hangingPunct="1"/>
            <a:endParaRPr lang="en-US" altLang="zh-CN" sz="2400" dirty="0" smtClean="0"/>
          </a:p>
          <a:p>
            <a:pPr lvl="1" eaLnBrk="1" hangingPunct="1"/>
            <a:endParaRPr lang="en-US" altLang="zh-CN" sz="2400" dirty="0" smtClean="0"/>
          </a:p>
          <a:p>
            <a:r>
              <a:rPr lang="en-GB" altLang="zh-CN" sz="2800" dirty="0" smtClean="0"/>
              <a:t>Face-to-Face</a:t>
            </a:r>
            <a:endParaRPr lang="zh-CN" altLang="zh-CN" sz="2800" dirty="0" smtClean="0"/>
          </a:p>
          <a:p>
            <a:pPr lvl="1"/>
            <a:r>
              <a:rPr lang="es-ES" altLang="zh-CN" sz="2400" dirty="0" smtClean="0"/>
              <a:t>MAS#20: Nov 9-13, </a:t>
            </a:r>
            <a:r>
              <a:rPr lang="es-ES" altLang="zh-CN" sz="2400" dirty="0" smtClean="0"/>
              <a:t>Asia</a:t>
            </a:r>
            <a:endParaRPr lang="en-US" altLang="zh-CN" sz="2000" dirty="0" smtClean="0"/>
          </a:p>
        </p:txBody>
      </p:sp>
      <p:sp>
        <p:nvSpPr>
          <p:cNvPr id="17412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2A8E55-E31D-4B5E-9423-CC96F633CEA7}" type="slidenum">
              <a:rPr lang="en-US" altLang="zh-CN" smtClean="0"/>
              <a:pPr/>
              <a:t>18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75573" y="2967335"/>
            <a:ext cx="33928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You!</a:t>
            </a:r>
            <a:endParaRPr lang="zh-CN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Issues for DECISION in TP</a:t>
            </a:r>
          </a:p>
        </p:txBody>
      </p:sp>
      <p:sp>
        <p:nvSpPr>
          <p:cNvPr id="4100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E6946-71B9-4CF5-A998-488F338AFF5E}" type="slidenum">
              <a:rPr lang="en-US" altLang="zh-CN" smtClean="0"/>
              <a:pPr/>
              <a:t>2</a:t>
            </a:fld>
            <a:endParaRPr lang="en-US" altLang="zh-CN" smtClean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 smtClean="0"/>
              <a:t>CR Pack for TS-0005 (R1)</a:t>
            </a:r>
          </a:p>
          <a:p>
            <a:pPr lvl="1"/>
            <a:r>
              <a:rPr lang="en-US" altLang="zh-CN" sz="2400" dirty="0" smtClean="0"/>
              <a:t>TP-2015-0824</a:t>
            </a:r>
          </a:p>
          <a:p>
            <a:pPr lvl="1"/>
            <a:endParaRPr lang="en-US" altLang="zh-CN" sz="2400" dirty="0" smtClean="0"/>
          </a:p>
          <a:p>
            <a:r>
              <a:rPr lang="en-US" altLang="zh-CN" sz="2800" dirty="0" smtClean="0"/>
              <a:t>CR Pack for TS-0006 (R1)</a:t>
            </a:r>
          </a:p>
          <a:p>
            <a:pPr lvl="1"/>
            <a:r>
              <a:rPr lang="en-US" altLang="zh-CN" sz="2400" dirty="0" smtClean="0"/>
              <a:t>TP-2015-0825</a:t>
            </a:r>
          </a:p>
          <a:p>
            <a:pPr lvl="1">
              <a:buNone/>
            </a:pPr>
            <a:endParaRPr lang="en-US" altLang="zh-CN" sz="2400" dirty="0" smtClean="0"/>
          </a:p>
          <a:p>
            <a:r>
              <a:rPr lang="en-US" altLang="zh-CN" sz="2800" dirty="0" smtClean="0"/>
              <a:t>CR Pack for TR-0007 (R2)</a:t>
            </a:r>
          </a:p>
          <a:p>
            <a:pPr lvl="1"/>
            <a:r>
              <a:rPr lang="en-US" altLang="zh-CN" sz="2400" dirty="0" smtClean="0"/>
              <a:t>TP-2015-0826</a:t>
            </a:r>
          </a:p>
          <a:p>
            <a:pPr lvl="1"/>
            <a:endParaRPr lang="en-US" altLang="zh-CN" sz="2400" dirty="0" smtClean="0"/>
          </a:p>
          <a:p>
            <a:pPr lvl="1"/>
            <a:endParaRPr lang="en-US" altLang="zh-CN" sz="2400" dirty="0" smtClean="0"/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Issues for DISCUSSION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b="1" smtClean="0"/>
              <a:t>Issue 1</a:t>
            </a:r>
            <a:r>
              <a:rPr lang="en-US" altLang="zh-CN" sz="2800" smtClean="0"/>
              <a:t>:</a:t>
            </a:r>
            <a:r>
              <a:rPr lang="en-US" altLang="zh-CN" smtClean="0"/>
              <a:t/>
            </a:r>
            <a:br>
              <a:rPr lang="en-US" altLang="zh-CN" smtClean="0"/>
            </a:br>
            <a:r>
              <a:rPr lang="en-US" altLang="zh-CN" sz="2800" smtClean="0"/>
              <a:t>&lt;text&gt;</a:t>
            </a:r>
          </a:p>
          <a:p>
            <a:pPr eaLnBrk="1" hangingPunct="1"/>
            <a:r>
              <a:rPr lang="en-US" altLang="zh-CN" sz="2800" b="1" smtClean="0"/>
              <a:t>Issue 2</a:t>
            </a:r>
            <a:r>
              <a:rPr lang="en-US" altLang="zh-CN" sz="2800" smtClean="0"/>
              <a:t>:</a:t>
            </a:r>
            <a:br>
              <a:rPr lang="en-US" altLang="zh-CN" sz="2800" smtClean="0"/>
            </a:br>
            <a:r>
              <a:rPr lang="en-US" altLang="zh-CN" sz="2800" smtClean="0"/>
              <a:t>&lt;text&gt;</a:t>
            </a:r>
          </a:p>
          <a:p>
            <a:pPr eaLnBrk="1" hangingPunct="1"/>
            <a:endParaRPr lang="en-US" altLang="zh-CN" smtClean="0"/>
          </a:p>
          <a:p>
            <a:pPr eaLnBrk="1" hangingPunct="1"/>
            <a:endParaRPr lang="en-US" altLang="zh-CN" smtClean="0"/>
          </a:p>
          <a:p>
            <a:pPr eaLnBrk="1" hangingPunct="1"/>
            <a:endParaRPr lang="en-US" altLang="zh-CN" smtClean="0"/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 rot="-1984489">
            <a:off x="2841625" y="3441700"/>
            <a:ext cx="3048000" cy="708025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4000" dirty="0">
                <a:solidFill>
                  <a:srgbClr val="C00000"/>
                </a:solidFill>
              </a:rPr>
              <a:t>N/A</a:t>
            </a:r>
            <a:endParaRPr lang="zh-CN" altLang="en-US" sz="4000" dirty="0">
              <a:solidFill>
                <a:srgbClr val="C00000"/>
              </a:solidFill>
            </a:endParaRPr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3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INFORMATION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229600" cy="487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b="1" dirty="0" smtClean="0"/>
              <a:t>Deliverables/WIs addressed</a:t>
            </a:r>
          </a:p>
          <a:p>
            <a:pPr lvl="1" eaLnBrk="1" hangingPunct="1">
              <a:lnSpc>
                <a:spcPct val="130000"/>
              </a:lnSpc>
              <a:spcBef>
                <a:spcPts val="600"/>
              </a:spcBef>
            </a:pPr>
            <a:r>
              <a:rPr lang="en-US" altLang="zh-CN" sz="1800" dirty="0" smtClean="0"/>
              <a:t>TS-0005 (WI-0010) OMA Mapping</a:t>
            </a:r>
          </a:p>
          <a:p>
            <a:pPr lvl="1" eaLnBrk="1" hangingPunct="1">
              <a:lnSpc>
                <a:spcPct val="130000"/>
              </a:lnSpc>
              <a:spcBef>
                <a:spcPts val="600"/>
              </a:spcBef>
            </a:pPr>
            <a:r>
              <a:rPr lang="en-US" altLang="zh-CN" sz="1800" dirty="0" smtClean="0"/>
              <a:t>TS-0006 (WI-0010) BBF Mapping</a:t>
            </a:r>
          </a:p>
          <a:p>
            <a:pPr lvl="1" eaLnBrk="1" hangingPunct="1">
              <a:lnSpc>
                <a:spcPct val="130000"/>
              </a:lnSpc>
              <a:spcBef>
                <a:spcPts val="600"/>
              </a:spcBef>
            </a:pPr>
            <a:r>
              <a:rPr lang="en-US" altLang="zh-CN" sz="1800" dirty="0" smtClean="0"/>
              <a:t>TS-0022 (WI-0030) Field Device Configuration</a:t>
            </a:r>
          </a:p>
          <a:p>
            <a:pPr lvl="1" eaLnBrk="1" hangingPunct="1">
              <a:lnSpc>
                <a:spcPct val="130000"/>
              </a:lnSpc>
              <a:spcBef>
                <a:spcPts val="600"/>
              </a:spcBef>
            </a:pPr>
            <a:r>
              <a:rPr lang="en-US" altLang="zh-CN" sz="1800" dirty="0" smtClean="0"/>
              <a:t>TR-0017 (WI-0017) Home Domain Abstract Info. Model</a:t>
            </a:r>
          </a:p>
          <a:p>
            <a:pPr lvl="1" eaLnBrk="1" hangingPunct="1">
              <a:lnSpc>
                <a:spcPct val="130000"/>
              </a:lnSpc>
              <a:spcBef>
                <a:spcPts val="600"/>
              </a:spcBef>
            </a:pPr>
            <a:r>
              <a:rPr lang="en-US" altLang="zh-CN" sz="1800" dirty="0" smtClean="0"/>
              <a:t>TS-0023 (WI-0017) Home Appliances Info. Model &amp; Mapping</a:t>
            </a:r>
          </a:p>
          <a:p>
            <a:pPr lvl="1" eaLnBrk="1" hangingPunct="1">
              <a:lnSpc>
                <a:spcPct val="130000"/>
              </a:lnSpc>
              <a:spcBef>
                <a:spcPts val="600"/>
              </a:spcBef>
            </a:pPr>
            <a:r>
              <a:rPr lang="en-US" altLang="zh-CN" sz="1800" dirty="0" smtClean="0"/>
              <a:t>TR-0022 (WI-0043) HGI Continuation &amp; Integration</a:t>
            </a:r>
          </a:p>
          <a:p>
            <a:pPr lvl="1" eaLnBrk="1" hangingPunct="1">
              <a:lnSpc>
                <a:spcPct val="130000"/>
              </a:lnSpc>
              <a:spcBef>
                <a:spcPts val="600"/>
              </a:spcBef>
            </a:pPr>
            <a:r>
              <a:rPr lang="en-US" altLang="zh-CN" sz="1800" dirty="0" smtClean="0"/>
              <a:t>TR-0007 (WI-0005) Semantic Study</a:t>
            </a:r>
          </a:p>
          <a:p>
            <a:pPr lvl="1" eaLnBrk="1" hangingPunct="1">
              <a:lnSpc>
                <a:spcPct val="130000"/>
              </a:lnSpc>
              <a:spcBef>
                <a:spcPts val="600"/>
              </a:spcBef>
            </a:pPr>
            <a:r>
              <a:rPr lang="en-US" altLang="zh-CN" sz="1800" dirty="0" smtClean="0"/>
              <a:t>TS-0012 (WI-0025) oneM2M Base Ontology</a:t>
            </a:r>
          </a:p>
          <a:p>
            <a:pPr lvl="1" eaLnBrk="1" hangingPunct="1">
              <a:lnSpc>
                <a:spcPct val="130000"/>
              </a:lnSpc>
              <a:spcBef>
                <a:spcPts val="600"/>
              </a:spcBef>
            </a:pPr>
            <a:r>
              <a:rPr lang="en-US" altLang="zh-CN" sz="1800" dirty="0" smtClean="0"/>
              <a:t>TS-0014 (WI-0024) LWM2M Interworking</a:t>
            </a:r>
          </a:p>
          <a:p>
            <a:pPr lvl="1" eaLnBrk="1" hangingPunct="1">
              <a:lnSpc>
                <a:spcPct val="130000"/>
              </a:lnSpc>
              <a:spcBef>
                <a:spcPts val="600"/>
              </a:spcBef>
            </a:pPr>
            <a:r>
              <a:rPr lang="en-US" altLang="zh-CN" sz="1800" dirty="0" smtClean="0"/>
              <a:t>TS-0001 (WI-0005</a:t>
            </a:r>
            <a:r>
              <a:rPr lang="en-US" altLang="zh-CN" sz="1800" smtClean="0"/>
              <a:t>) Architecture</a:t>
            </a:r>
            <a:endParaRPr lang="en-US" altLang="zh-CN" sz="2000" dirty="0" smtClean="0"/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4</a:t>
            </a:fld>
            <a:endParaRPr lang="en-US" altLang="zh-CN" smtClean="0"/>
          </a:p>
        </p:txBody>
      </p:sp>
      <p:sp>
        <p:nvSpPr>
          <p:cNvPr id="5" name="右大括号 4"/>
          <p:cNvSpPr/>
          <p:nvPr/>
        </p:nvSpPr>
        <p:spPr>
          <a:xfrm>
            <a:off x="4495800" y="1981200"/>
            <a:ext cx="228600" cy="457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800600" y="2023646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accent1"/>
                </a:solidFill>
              </a:rPr>
              <a:t>R1 Maintenance</a:t>
            </a:r>
            <a:endParaRPr lang="zh-CN" altLang="en-US" sz="1600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2800" y="3055203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accent1"/>
                </a:solidFill>
              </a:rPr>
              <a:t>Additional models &amp; resource mapping options </a:t>
            </a:r>
            <a:endParaRPr lang="zh-CN" altLang="en-US" sz="1600" dirty="0">
              <a:solidFill>
                <a:schemeClr val="accent1"/>
              </a:solidFill>
            </a:endParaRPr>
          </a:p>
        </p:txBody>
      </p:sp>
      <p:sp>
        <p:nvSpPr>
          <p:cNvPr id="8" name="右大括号 7"/>
          <p:cNvSpPr/>
          <p:nvPr/>
        </p:nvSpPr>
        <p:spPr>
          <a:xfrm>
            <a:off x="7010400" y="3200400"/>
            <a:ext cx="152400" cy="609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096000" y="4004846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accent1"/>
                </a:solidFill>
                <a:sym typeface="Wingdings" pitchFamily="2" charset="2"/>
              </a:rPr>
              <a:t> </a:t>
            </a:r>
            <a:r>
              <a:rPr lang="en-US" altLang="zh-CN" sz="1600" dirty="0" smtClean="0">
                <a:solidFill>
                  <a:schemeClr val="accent1"/>
                </a:solidFill>
              </a:rPr>
              <a:t>Initial skeleton, HGI Intro.</a:t>
            </a:r>
            <a:endParaRPr lang="zh-CN" altLang="en-US" sz="1600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7400" y="441960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accent1"/>
                </a:solidFill>
                <a:sym typeface="Wingdings" pitchFamily="2" charset="2"/>
              </a:rPr>
              <a:t>Base Ontology refinement, mapping rules, semantic/ontology resource structure &amp; management</a:t>
            </a:r>
            <a:endParaRPr lang="zh-CN" altLang="en-US" sz="1600" dirty="0">
              <a:solidFill>
                <a:schemeClr val="accent1"/>
              </a:solidFill>
            </a:endParaRPr>
          </a:p>
        </p:txBody>
      </p:sp>
      <p:sp>
        <p:nvSpPr>
          <p:cNvPr id="12" name="右大括号 11"/>
          <p:cNvSpPr/>
          <p:nvPr/>
        </p:nvSpPr>
        <p:spPr>
          <a:xfrm>
            <a:off x="5562600" y="4572000"/>
            <a:ext cx="228600" cy="457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5562600" y="2709446"/>
            <a:ext cx="213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accent1"/>
                </a:solidFill>
                <a:sym typeface="Wingdings" pitchFamily="2" charset="2"/>
              </a:rPr>
              <a:t> </a:t>
            </a:r>
            <a:r>
              <a:rPr lang="en-US" altLang="zh-CN" sz="1600" dirty="0" smtClean="0">
                <a:solidFill>
                  <a:schemeClr val="accent1"/>
                </a:solidFill>
              </a:rPr>
              <a:t>Initial skeleton</a:t>
            </a:r>
            <a:endParaRPr lang="zh-CN" altLang="en-US" sz="1600" dirty="0">
              <a:solidFill>
                <a:schemeClr val="accent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57800" y="5334000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accent1"/>
                </a:solidFill>
                <a:sym typeface="Wingdings" pitchFamily="2" charset="2"/>
              </a:rPr>
              <a:t>Initial thoughts on semantic way</a:t>
            </a:r>
            <a:endParaRPr lang="zh-CN" altLang="en-US" sz="1600" dirty="0">
              <a:solidFill>
                <a:schemeClr val="accent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43400" y="5715000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accent1"/>
                </a:solidFill>
                <a:sym typeface="Wingdings" pitchFamily="2" charset="2"/>
              </a:rPr>
              <a:t> </a:t>
            </a:r>
            <a:r>
              <a:rPr lang="en-US" altLang="zh-CN" sz="1600" dirty="0" smtClean="0">
                <a:solidFill>
                  <a:schemeClr val="accent1"/>
                </a:solidFill>
              </a:rPr>
              <a:t>Discussion on: Operation, Mash-up, Content based discovery </a:t>
            </a:r>
            <a:endParaRPr lang="zh-CN" altLang="en-US" sz="1600" dirty="0">
              <a:solidFill>
                <a:schemeClr val="accent1"/>
              </a:solidFill>
            </a:endParaRPr>
          </a:p>
        </p:txBody>
      </p:sp>
      <p:sp>
        <p:nvSpPr>
          <p:cNvPr id="16" name="左中括号 15"/>
          <p:cNvSpPr/>
          <p:nvPr/>
        </p:nvSpPr>
        <p:spPr>
          <a:xfrm>
            <a:off x="685800" y="1981200"/>
            <a:ext cx="228600" cy="838200"/>
          </a:xfrm>
          <a:prstGeom prst="lef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249823" y="2231022"/>
            <a:ext cx="1295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00B050"/>
                </a:solidFill>
              </a:rPr>
              <a:t>Management</a:t>
            </a:r>
            <a:endParaRPr lang="zh-CN" altLang="en-US" sz="1600" dirty="0">
              <a:solidFill>
                <a:srgbClr val="00B050"/>
              </a:solidFill>
            </a:endParaRPr>
          </a:p>
        </p:txBody>
      </p:sp>
      <p:sp>
        <p:nvSpPr>
          <p:cNvPr id="18" name="左中括号 17"/>
          <p:cNvSpPr/>
          <p:nvPr/>
        </p:nvSpPr>
        <p:spPr>
          <a:xfrm>
            <a:off x="685800" y="3276600"/>
            <a:ext cx="228600" cy="914400"/>
          </a:xfrm>
          <a:prstGeom prst="lef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-173621" y="3526423"/>
            <a:ext cx="1142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00B050"/>
                </a:solidFill>
              </a:rPr>
              <a:t>Abstraction</a:t>
            </a:r>
            <a:endParaRPr lang="zh-CN" altLang="en-US" sz="1600" dirty="0">
              <a:solidFill>
                <a:srgbClr val="00B050"/>
              </a:solidFill>
            </a:endParaRPr>
          </a:p>
        </p:txBody>
      </p:sp>
      <p:sp>
        <p:nvSpPr>
          <p:cNvPr id="22" name="左中括号 21"/>
          <p:cNvSpPr/>
          <p:nvPr/>
        </p:nvSpPr>
        <p:spPr>
          <a:xfrm>
            <a:off x="685800" y="4191000"/>
            <a:ext cx="228600" cy="1295400"/>
          </a:xfrm>
          <a:prstGeom prst="lef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135522" y="4783723"/>
            <a:ext cx="10667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00B050"/>
                </a:solidFill>
              </a:rPr>
              <a:t>Semantics</a:t>
            </a:r>
            <a:endParaRPr lang="zh-CN" altLang="en-US" sz="1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Highlights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7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WI-0010 Management Enablement (R1)</a:t>
            </a:r>
          </a:p>
          <a:p>
            <a:pPr lvl="1" eaLnBrk="1" hangingPunct="1"/>
            <a:r>
              <a:rPr lang="en-US" altLang="zh-CN" sz="2000" dirty="0" smtClean="0"/>
              <a:t>TS-0005 (OMA mapping)</a:t>
            </a:r>
          </a:p>
          <a:p>
            <a:pPr lvl="2" eaLnBrk="1" hangingPunct="1"/>
            <a:r>
              <a:rPr lang="en-US" altLang="zh-CN" sz="1600" dirty="0" smtClean="0"/>
              <a:t>MNT: </a:t>
            </a:r>
            <a:r>
              <a:rPr lang="en-US" altLang="zh-CN" sz="1600" dirty="0" err="1" smtClean="0"/>
              <a:t>edithelp</a:t>
            </a:r>
            <a:endParaRPr lang="en-US" altLang="zh-CN" sz="16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r>
              <a:rPr lang="en-US" altLang="zh-CN" sz="2000" dirty="0" smtClean="0"/>
              <a:t>TS-0006 (BBF mapping)</a:t>
            </a:r>
          </a:p>
          <a:p>
            <a:pPr lvl="2" eaLnBrk="1" hangingPunct="1"/>
            <a:r>
              <a:rPr lang="en-US" altLang="zh-CN" sz="1600" dirty="0" smtClean="0"/>
              <a:t>MNT: </a:t>
            </a:r>
            <a:r>
              <a:rPr lang="en-US" altLang="zh-CN" sz="1600" dirty="0" err="1" smtClean="0"/>
              <a:t>edithelp</a:t>
            </a:r>
            <a:endParaRPr lang="en-US" altLang="zh-CN" sz="16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2" eaLnBrk="1" hangingPunct="1"/>
            <a:endParaRPr lang="en-US" altLang="zh-CN" sz="1600" dirty="0" smtClean="0"/>
          </a:p>
          <a:p>
            <a:pPr eaLnBrk="1" hangingPunct="1"/>
            <a:endParaRPr lang="en-US" altLang="zh-CN" sz="2400" dirty="0" smtClean="0"/>
          </a:p>
        </p:txBody>
      </p:sp>
      <p:sp>
        <p:nvSpPr>
          <p:cNvPr id="7205" name="灯片编号占位符 6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02217D2-53B9-4463-BF23-F42F0AC80B0A}" type="slidenum">
              <a:rPr lang="en-US" altLang="zh-CN" smtClean="0"/>
              <a:pPr/>
              <a:t>5</a:t>
            </a:fld>
            <a:endParaRPr lang="en-US" altLang="zh-CN" smtClean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447800" y="2667000"/>
          <a:ext cx="6400800" cy="445770"/>
        </p:xfrm>
        <a:graphic>
          <a:graphicData uri="http://schemas.openxmlformats.org/drawingml/2006/table">
            <a:tbl>
              <a:tblPr/>
              <a:tblGrid>
                <a:gridCol w="1518329"/>
                <a:gridCol w="4882471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MAS-2015-0633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TS-0005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宋体"/>
                        </a:rPr>
                        <a:t>EditHelp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 input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Ref_change_to_TS-0005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600200" y="4724400"/>
          <a:ext cx="5461000" cy="222885"/>
        </p:xfrm>
        <a:graphic>
          <a:graphicData uri="http://schemas.openxmlformats.org/drawingml/2006/table">
            <a:tbl>
              <a:tblPr/>
              <a:tblGrid>
                <a:gridCol w="1295400"/>
                <a:gridCol w="416560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MAS-2015-0614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TS-0006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宋体"/>
                        </a:rPr>
                        <a:t>EditHelp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 input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Highlights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7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WI-0005 Abstraction &amp; Semantic Enablement (R2)</a:t>
            </a:r>
          </a:p>
          <a:p>
            <a:pPr lvl="1" eaLnBrk="1" hangingPunct="1"/>
            <a:r>
              <a:rPr lang="en-US" altLang="zh-CN" sz="2000" dirty="0" smtClean="0"/>
              <a:t>TR-0007 Abstraction &amp; Semantic  Study</a:t>
            </a:r>
          </a:p>
          <a:p>
            <a:pPr lvl="2" eaLnBrk="1" hangingPunct="1"/>
            <a:r>
              <a:rPr lang="en-US" altLang="zh-CN" sz="1600" dirty="0" smtClean="0"/>
              <a:t>Ontology management</a:t>
            </a:r>
          </a:p>
          <a:p>
            <a:pPr lvl="2" eaLnBrk="1" hangingPunct="1"/>
            <a:r>
              <a:rPr lang="en-US" altLang="zh-CN" sz="1600" dirty="0" smtClean="0"/>
              <a:t>Semantic filtering for distributed &lt;</a:t>
            </a:r>
            <a:r>
              <a:rPr lang="en-US" altLang="zh-CN" sz="1600" dirty="0" err="1" smtClean="0"/>
              <a:t>semanticDescriptor</a:t>
            </a:r>
            <a:r>
              <a:rPr lang="en-US" altLang="zh-CN" sz="1600" dirty="0" smtClean="0"/>
              <a:t>&gt;</a:t>
            </a:r>
          </a:p>
          <a:p>
            <a:pPr lvl="2" eaLnBrk="1" hangingPunct="1"/>
            <a:r>
              <a:rPr lang="en-US" altLang="zh-CN" sz="1600" dirty="0" smtClean="0"/>
              <a:t>Introducing SPARQL for &lt;</a:t>
            </a:r>
            <a:r>
              <a:rPr lang="en-US" altLang="zh-CN" sz="1600" dirty="0" err="1" smtClean="0"/>
              <a:t>semanticDescriptor</a:t>
            </a:r>
            <a:r>
              <a:rPr lang="en-US" altLang="zh-CN" sz="1600" dirty="0" smtClean="0"/>
              <a:t>&gt; management</a:t>
            </a:r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r>
              <a:rPr lang="en-US" altLang="zh-CN" sz="2000" dirty="0" smtClean="0"/>
              <a:t>TS-0001 Functional Architecture</a:t>
            </a:r>
          </a:p>
          <a:p>
            <a:pPr lvl="2" eaLnBrk="1" hangingPunct="1"/>
            <a:r>
              <a:rPr lang="en-US" altLang="zh-CN" sz="1600" dirty="0" smtClean="0"/>
              <a:t>Still ongoing discussion on: Generic ‘Operation’, </a:t>
            </a:r>
            <a:r>
              <a:rPr lang="en-US" altLang="zh-CN" sz="1600" dirty="0" err="1" smtClean="0"/>
              <a:t>Mashup</a:t>
            </a:r>
            <a:r>
              <a:rPr lang="en-US" altLang="zh-CN" sz="1600" dirty="0" smtClean="0"/>
              <a:t>, Content based discovery</a:t>
            </a:r>
          </a:p>
          <a:p>
            <a:pPr lvl="1" eaLnBrk="1" hangingPunct="1"/>
            <a:endParaRPr lang="en-US" altLang="zh-CN" sz="2000" dirty="0" smtClean="0"/>
          </a:p>
          <a:p>
            <a:pPr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eaLnBrk="1" hangingPunct="1"/>
            <a:endParaRPr lang="en-US" altLang="zh-CN" sz="2400" dirty="0" smtClean="0"/>
          </a:p>
        </p:txBody>
      </p:sp>
      <p:sp>
        <p:nvSpPr>
          <p:cNvPr id="7205" name="灯片编号占位符 6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02217D2-53B9-4463-BF23-F42F0AC80B0A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066800" y="3276600"/>
          <a:ext cx="7162800" cy="542925"/>
        </p:xfrm>
        <a:graphic>
          <a:graphicData uri="http://schemas.openxmlformats.org/drawingml/2006/table">
            <a:tbl>
              <a:tblPr/>
              <a:tblGrid>
                <a:gridCol w="1348292"/>
                <a:gridCol w="5814508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MAS-2015-0624R02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CR TR-0007 Ontology support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MAS-2015-0640R01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CR_to_Add_Semantic_Filtering_on_Distributed_Semantic_Descriptors_in_TR-0007.doc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MAS-2015-0634R04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CR_TR-0007 Management of Semantic Instance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524000" y="5257800"/>
          <a:ext cx="5461000" cy="502920"/>
        </p:xfrm>
        <a:graphic>
          <a:graphicData uri="http://schemas.openxmlformats.org/drawingml/2006/table">
            <a:tbl>
              <a:tblPr/>
              <a:tblGrid>
                <a:gridCol w="1295400"/>
                <a:gridCol w="416560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ARC-2015-2104R01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Generic Operation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ARC-2015-2085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Resource Type Container to support mash-up for Release 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292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ARC-2015-2075R02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宋体"/>
                        </a:rPr>
                        <a:t>CR_contentInstance_discovery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Highlights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zh-CN" sz="2400" dirty="0" smtClean="0"/>
              <a:t>WI-0025 - Generic Interworking (R2)</a:t>
            </a:r>
          </a:p>
          <a:p>
            <a:pPr lvl="1" eaLnBrk="1" hangingPunct="1"/>
            <a:r>
              <a:rPr lang="pt-BR" altLang="zh-CN" sz="2000" dirty="0" smtClean="0"/>
              <a:t>TS-0012 oneM2M Base Ontology</a:t>
            </a:r>
          </a:p>
          <a:p>
            <a:pPr lvl="2" eaLnBrk="1" hangingPunct="1"/>
            <a:r>
              <a:rPr lang="en-US" altLang="zh-CN" sz="1600" dirty="0" smtClean="0"/>
              <a:t>Base ontology refinement</a:t>
            </a:r>
          </a:p>
          <a:p>
            <a:pPr lvl="2" eaLnBrk="1" hangingPunct="1"/>
            <a:r>
              <a:rPr lang="en-US" altLang="zh-CN" sz="1600" dirty="0" smtClean="0"/>
              <a:t>Common mapping rules for external </a:t>
            </a:r>
            <a:r>
              <a:rPr lang="en-US" altLang="zh-CN" sz="1600" dirty="0" err="1" smtClean="0"/>
              <a:t>ontologies</a:t>
            </a:r>
            <a:endParaRPr lang="en-US" altLang="zh-CN" sz="1600" dirty="0" smtClean="0"/>
          </a:p>
          <a:p>
            <a:pPr lvl="2" eaLnBrk="1" hangingPunct="1"/>
            <a:endParaRPr lang="en-US" altLang="zh-CN" sz="1600" dirty="0" smtClean="0"/>
          </a:p>
          <a:p>
            <a:pPr lvl="2" eaLnBrk="1" hangingPunct="1"/>
            <a:endParaRPr lang="en-US" altLang="zh-CN" sz="1600" dirty="0" smtClean="0"/>
          </a:p>
          <a:p>
            <a:pPr lvl="3" eaLnBrk="1" hangingPunct="1"/>
            <a:endParaRPr lang="en-US" altLang="zh-CN" sz="1400" dirty="0" smtClean="0"/>
          </a:p>
          <a:p>
            <a:pPr lvl="2" eaLnBrk="1" hangingPunct="1">
              <a:buNone/>
            </a:pPr>
            <a:endParaRPr lang="en-US" altLang="zh-CN" sz="1600" dirty="0" smtClean="0"/>
          </a:p>
          <a:p>
            <a:pPr lvl="3" eaLnBrk="1" hangingPunct="1"/>
            <a:endParaRPr lang="en-US" altLang="zh-CN" sz="1600" dirty="0" smtClean="0"/>
          </a:p>
        </p:txBody>
      </p:sp>
      <p:sp>
        <p:nvSpPr>
          <p:cNvPr id="11300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763A0A-BA84-4DAA-8CBC-077F3C8F98DA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524000" y="3276600"/>
          <a:ext cx="5461000" cy="878205"/>
        </p:xfrm>
        <a:graphic>
          <a:graphicData uri="http://schemas.openxmlformats.org/drawingml/2006/table">
            <a:tbl>
              <a:tblPr/>
              <a:tblGrid>
                <a:gridCol w="1295400"/>
                <a:gridCol w="416560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MAS-2015-0617R01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CR to TS-0012 - 7.1.1 Instantiation of classes of the oneM2M Base Ontology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MAS-2015-0616R02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CR to TS-0012 - 6 Description of Classes and Properties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MAS-2015-0627R02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CR_to_TS-0012_ common_mapping_principles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MAS-2015-0615R01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CR to TS-0012 - 5.2.1.2 Essential Classes and Properties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Highlights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WI-0017 - Home Domain Enablement (R2)</a:t>
            </a:r>
          </a:p>
          <a:p>
            <a:pPr lvl="1" eaLnBrk="1" hangingPunct="1"/>
            <a:r>
              <a:rPr lang="en-US" altLang="zh-CN" sz="2000" dirty="0" smtClean="0"/>
              <a:t>TR-0017 Home Domain Abstract Information Model</a:t>
            </a:r>
          </a:p>
          <a:p>
            <a:pPr lvl="2" eaLnBrk="1" hangingPunct="1"/>
            <a:r>
              <a:rPr lang="en-US" altLang="zh-CN" sz="1600" dirty="0" smtClean="0"/>
              <a:t>Updated </a:t>
            </a:r>
            <a:r>
              <a:rPr lang="en-US" altLang="zh-CN" sz="1600" dirty="0" err="1" smtClean="0"/>
              <a:t>AllJoyn</a:t>
            </a:r>
            <a:r>
              <a:rPr lang="en-US" altLang="zh-CN" sz="1600" dirty="0" smtClean="0"/>
              <a:t> information model</a:t>
            </a:r>
          </a:p>
          <a:p>
            <a:pPr lvl="2" eaLnBrk="1" hangingPunct="1"/>
            <a:r>
              <a:rPr lang="en-US" altLang="zh-CN" sz="1600" dirty="0" smtClean="0"/>
              <a:t>Introduced OIC information model</a:t>
            </a:r>
          </a:p>
          <a:p>
            <a:pPr lvl="2" eaLnBrk="1" hangingPunct="1"/>
            <a:r>
              <a:rPr lang="en-US" altLang="zh-CN" sz="1600" dirty="0" smtClean="0"/>
              <a:t>New 3-layer modeling proposal base on ‘service’ &amp; ‘characteristic’</a:t>
            </a:r>
          </a:p>
          <a:p>
            <a:pPr lvl="2" eaLnBrk="1" hangingPunct="1"/>
            <a:r>
              <a:rPr lang="en-US" altLang="zh-CN" sz="1600" dirty="0" smtClean="0"/>
              <a:t>Potential mapping approaches: new resource type or existing &lt;container&gt;</a:t>
            </a:r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r>
              <a:rPr lang="en-US" altLang="zh-CN" sz="2000" dirty="0" smtClean="0"/>
              <a:t>TS-0023 Home Appliances  Information Model and Mapping</a:t>
            </a:r>
          </a:p>
          <a:p>
            <a:pPr lvl="2" eaLnBrk="1" hangingPunct="1"/>
            <a:r>
              <a:rPr lang="en-US" altLang="zh-CN" sz="1600" dirty="0" smtClean="0"/>
              <a:t>Initial skeleton</a:t>
            </a:r>
          </a:p>
          <a:p>
            <a:pPr lvl="2" eaLnBrk="1" hangingPunct="1"/>
            <a:endParaRPr lang="en-US" altLang="zh-CN" sz="1800" dirty="0" smtClean="0"/>
          </a:p>
          <a:p>
            <a:pPr lvl="2" eaLnBrk="1" hangingPunct="1"/>
            <a:endParaRPr lang="en-US" altLang="zh-CN" sz="1800" dirty="0" smtClean="0"/>
          </a:p>
          <a:p>
            <a:pPr lvl="3" eaLnBrk="1" hangingPunct="1"/>
            <a:endParaRPr lang="en-US" altLang="zh-CN" sz="1600" dirty="0" smtClean="0"/>
          </a:p>
        </p:txBody>
      </p:sp>
      <p:sp>
        <p:nvSpPr>
          <p:cNvPr id="11300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763A0A-BA84-4DAA-8CBC-077F3C8F98DA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828800" y="3429000"/>
          <a:ext cx="5461000" cy="904875"/>
        </p:xfrm>
        <a:graphic>
          <a:graphicData uri="http://schemas.openxmlformats.org/drawingml/2006/table">
            <a:tbl>
              <a:tblPr/>
              <a:tblGrid>
                <a:gridCol w="1295400"/>
                <a:gridCol w="416560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MAS-2015-0639R01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OIC Home Device Resource Model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CR_TR-0017 Clause 5.1.1 and 5.1.2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MAS-2015-0629R02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CR_TR-0017 Clause 5.2 and 5.3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MAS-2015-0608R04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CR for TR-0017 Home Domain Abstract Information Model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MAS-2015-0630R02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CR_TR-0017 Clause 6.2.2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701800" y="5610225"/>
          <a:ext cx="5461000" cy="180975"/>
        </p:xfrm>
        <a:graphic>
          <a:graphicData uri="http://schemas.openxmlformats.org/drawingml/2006/table">
            <a:tbl>
              <a:tblPr/>
              <a:tblGrid>
                <a:gridCol w="1295400"/>
                <a:gridCol w="416560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MAS-2015-0631R02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skeleton of TS for WI0017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Highlights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3600" dirty="0" smtClean="0"/>
              <a:t>WI-0024 - LWM2M Interworking</a:t>
            </a:r>
          </a:p>
          <a:p>
            <a:pPr lvl="1" eaLnBrk="1" hangingPunct="1"/>
            <a:r>
              <a:rPr lang="en-US" altLang="zh-CN" sz="2400" dirty="0" smtClean="0"/>
              <a:t>TS-0014 LWM2M Interworking</a:t>
            </a:r>
          </a:p>
          <a:p>
            <a:pPr lvl="2" eaLnBrk="1" hangingPunct="1"/>
            <a:r>
              <a:rPr lang="en-US" altLang="zh-CN" sz="1800" dirty="0" smtClean="0"/>
              <a:t>Discussion on the semantic interworking approach for LWM2M objects </a:t>
            </a:r>
          </a:p>
          <a:p>
            <a:pPr lvl="1" eaLnBrk="1" hangingPunct="1"/>
            <a:endParaRPr lang="en-US" altLang="zh-CN" sz="3200" dirty="0" smtClean="0"/>
          </a:p>
          <a:p>
            <a:pPr lvl="1" eaLnBrk="1" hangingPunct="1"/>
            <a:endParaRPr lang="en-US" altLang="zh-CN" sz="3200" dirty="0" smtClean="0"/>
          </a:p>
          <a:p>
            <a:pPr lvl="2" eaLnBrk="1" hangingPunct="1">
              <a:buNone/>
            </a:pPr>
            <a:endParaRPr lang="en-US" altLang="zh-CN" sz="2800" dirty="0" smtClean="0"/>
          </a:p>
        </p:txBody>
      </p:sp>
      <p:sp>
        <p:nvSpPr>
          <p:cNvPr id="11300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763A0A-BA84-4DAA-8CBC-077F3C8F98DA}" type="slidenum">
              <a:rPr lang="en-US" altLang="zh-CN" smtClean="0"/>
              <a:pPr/>
              <a:t>9</a:t>
            </a:fld>
            <a:endParaRPr lang="en-US" altLang="zh-CN" smtClean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841500" y="3248025"/>
          <a:ext cx="5461000" cy="180975"/>
        </p:xfrm>
        <a:graphic>
          <a:graphicData uri="http://schemas.openxmlformats.org/drawingml/2006/table">
            <a:tbl>
              <a:tblPr/>
              <a:tblGrid>
                <a:gridCol w="1295400"/>
                <a:gridCol w="416560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MAS-2015-0641R02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LWM2M Semantic Translation Discussion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7216</TotalTime>
  <Words>822</Words>
  <Application>Microsoft Office PowerPoint</Application>
  <PresentationFormat>全屏显示(4:3)</PresentationFormat>
  <Paragraphs>219</Paragraphs>
  <Slides>19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0" baseType="lpstr">
      <vt:lpstr>Office Theme</vt:lpstr>
      <vt:lpstr>WG5 – MAS#19  Status Report</vt:lpstr>
      <vt:lpstr>Issues for DECISION in TP</vt:lpstr>
      <vt:lpstr>Issues for DISCUSSION in TP</vt:lpstr>
      <vt:lpstr>Issues for INFORMATION in TP</vt:lpstr>
      <vt:lpstr>Highlights</vt:lpstr>
      <vt:lpstr>Highlights</vt:lpstr>
      <vt:lpstr>Highlights</vt:lpstr>
      <vt:lpstr>Highlights</vt:lpstr>
      <vt:lpstr>Highlights</vt:lpstr>
      <vt:lpstr>Highlights</vt:lpstr>
      <vt:lpstr>Highlights</vt:lpstr>
      <vt:lpstr>Open Issues</vt:lpstr>
      <vt:lpstr>Open Action Items</vt:lpstr>
      <vt:lpstr>Next Steps – Semantics</vt:lpstr>
      <vt:lpstr>Next Steps – Abstraction</vt:lpstr>
      <vt:lpstr>HGI Continuation &amp; Integration</vt:lpstr>
      <vt:lpstr>Other topics</vt:lpstr>
      <vt:lpstr>Next Meetings / Calls</vt:lpstr>
      <vt:lpstr>幻灯片 19</vt:lpstr>
    </vt:vector>
  </TitlesOfParts>
  <Company>Huawei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Yongjing Zhang</dc:creator>
  <cp:lastModifiedBy>Yongjing Zhang</cp:lastModifiedBy>
  <cp:revision>964</cp:revision>
  <dcterms:created xsi:type="dcterms:W3CDTF">2012-09-11T22:52:11Z</dcterms:created>
  <dcterms:modified xsi:type="dcterms:W3CDTF">2015-09-11T13:31:51Z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(4)jSkJbC5JZe9rUjai7HewZebmflbM9yi3EKVZfG0OkC0vJftR9kKd96xCu29D98RookkuJegu_x000d_ PRLXco7qN3DvbwfxA9FcIKdkSThFT1HjS+yiBys+u2bWn7ewm8Ro227CpzfKEiLpHO75A83O_x000d_ VzGDGFH2MkRlf6t5uO9+HvkwS/i26uMSDHexlNHeUhkFMWlP6LzkWEHm+8OrJz2GtKudlprc_x000d_ MdsGBLmMZQRvig5aQJ</vt:lpwstr>
  </property>
  <property fmtid="{D5CDD505-2E9C-101B-9397-08002B2CF9AE}" pid="3" name="_ms_pID_725343_00">
    <vt:lpwstr>_ms_pID_725343</vt:lpwstr>
  </property>
  <property fmtid="{D5CDD505-2E9C-101B-9397-08002B2CF9AE}" pid="4" name="_ms_pID_7253431">
    <vt:lpwstr>P1zro08Ddj7Ob0y2yh7XdjaSyHZ12t4OJK5nF33qILCstGwA455LUS_x000d_ delKxCBlCIpOwViU2KNNHBUnTuksZrtzwF05Fw8ykXCOARjCv2BKL09KDDcgPkQNjyhhGUDj_x000d_ f8SSanOR599AueUYj4AwxHlQUQFYqIfIf7tUdKv8a+znGnmevmdsvn5kRJC1gOrxHW2YQ8uo_x000d_ cikrb149O27TzlM2CgrdSMpqsGP7BNbD1dhT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jYTziZ8w/gX+pc4KvnaB/ZfaP+4tdFqjMX4F_x000d_ a81o3EZPNEBk00pyxqmKL9p44QVzGFzdDpIcPZhvphkMWhYhsFnyFEIddN8wYryNUMBP/NiY_x000d_ ZplgZam1cSTdfGFbSJj5K3twKqZmDr3ysk2r2KX7P4muyDugzSM09yv5ur8J+xXX9pQTFF8f_x000d_ 2fl3jzG0DK0YrIy82MXFVvjEpO4j0nYnE/HbfW/dp8tGvgt6aw3YRs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0o68IcZNIHyrdOOpQP_x000d_ 17/0MdTOERONSPSesEBPBikoJ1qYPTKsvN5cOQ4vb2LnjnI8/OZM6cujDHysxv/kXaT2VGlk_x000d_ CID/iQXRW4zMgOfdElriXinsHexuyVo4AxHX63IBC02PCCgr4Mcw6SDxR/ZYVw==</vt:lpwstr>
  </property>
  <property fmtid="{D5CDD505-2E9C-101B-9397-08002B2CF9AE}" pid="9" name="_ms_pID_7253433_00">
    <vt:lpwstr>_ms_pID_7253433</vt:lpwstr>
  </property>
  <property fmtid="{D5CDD505-2E9C-101B-9397-08002B2CF9AE}" pid="10" name="_new_ms_pID_72543">
    <vt:lpwstr>(4)PVC60BviY+AW93RNBpWKVJct+SCgyHh+kEEJH7oajrYpqs7pV7fsr/L3CGvtW/z4zLpS5jEn
HGvq1ifYUlg64pfJL7MHeydukG7E5lGGTDlBM9wIzjCG2NPymZAuxSq2HrvadM2lyQp/N++V
V8gkw+3j9oeIEWtzzA9qd0jWwt5cYXPl7LBujrjwJetplwBZRTuMWO2mMUVTQwW23lqvQRvW
TOwhR1uBJk4v/7b0nv</vt:lpwstr>
  </property>
  <property fmtid="{D5CDD505-2E9C-101B-9397-08002B2CF9AE}" pid="11" name="_new_ms_pID_72543_00">
    <vt:lpwstr>_new_ms_pID_72543</vt:lpwstr>
  </property>
  <property fmtid="{D5CDD505-2E9C-101B-9397-08002B2CF9AE}" pid="12" name="_new_ms_pID_725431">
    <vt:lpwstr>ZwMFmODzADN+2uFofyDqKVuzrNc7P5UtScC1p0+qOA1cNOkmYoSuz6
iArTGfuyFAuMB4BwjtusKd+DsLd/4+oMqzUWxeewkENOjzpm0aCHkiag6zszM+lZpGmgLpGX
WjeENps2D1SkcFZ6fcYOctD87rdzZz0BgbWGH7YsD2rJWjgOGJIbqtuFmhT3K3yeHQ+WC/RE
REg6H6291RibzQFqE9WARnPwvFKKpqr5rv+D</vt:lpwstr>
  </property>
  <property fmtid="{D5CDD505-2E9C-101B-9397-08002B2CF9AE}" pid="13" name="_new_ms_pID_725431_00">
    <vt:lpwstr>_new_ms_pID_725431</vt:lpwstr>
  </property>
  <property fmtid="{D5CDD505-2E9C-101B-9397-08002B2CF9AE}" pid="14" name="_new_ms_pID_725432">
    <vt:lpwstr>El0wL0t2nSTVQTw/mLICPVipNCfL4/Wlv/O7
Vb6Op0Umg3LxE4cYM6+nxsxx5nql76FjGpoktEu8Qdj2+d1TlIdoIgTB9gs2FICzA8Dv3jbb
O8V5LywEL7JEJeo/yMFYVe/prHzF4zgMXi52lB3Khq01uKnABYUcZ9qpt1XWi2nBvpieRjUK
YSFC3YT/SvRwxLa3Ay8if8IHEppUP9TEqPpnehFHK7fnuON1MgRHam</vt:lpwstr>
  </property>
  <property fmtid="{D5CDD505-2E9C-101B-9397-08002B2CF9AE}" pid="15" name="_new_ms_pID_725432_00">
    <vt:lpwstr>_new_ms_pID_725432</vt:lpwstr>
  </property>
  <property fmtid="{D5CDD505-2E9C-101B-9397-08002B2CF9AE}" pid="16" name="sflag">
    <vt:lpwstr>1432252981</vt:lpwstr>
  </property>
  <property fmtid="{D5CDD505-2E9C-101B-9397-08002B2CF9AE}" pid="17" name="_new_ms_pID_725433">
    <vt:lpwstr>fpnK9NyMwaBg3utnHN
W9X5NA==</vt:lpwstr>
  </property>
</Properties>
</file>