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2" r:id="rId4"/>
    <p:sldId id="305" r:id="rId5"/>
    <p:sldId id="278" r:id="rId6"/>
    <p:sldId id="307" r:id="rId7"/>
    <p:sldId id="268" r:id="rId8"/>
    <p:sldId id="298" r:id="rId9"/>
    <p:sldId id="316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78" d="100"/>
          <a:sy n="78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11/13/2015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2015/11/13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5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TP-2015-0865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TP-2015-0819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14654&amp;fromList=Y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MAS#20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2015-11-09 to 2015-11-13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TP#20,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10.4,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MAS#20.1:  2015-Nov-23, UTC </a:t>
            </a:r>
            <a:r>
              <a:rPr lang="pt-BR" altLang="zh-CN" sz="2400" dirty="0" smtClean="0"/>
              <a:t>13:30-15:00</a:t>
            </a:r>
            <a:endParaRPr lang="pt-BR" altLang="zh-CN" sz="2400" dirty="0" smtClean="0"/>
          </a:p>
          <a:p>
            <a:pPr lvl="1" eaLnBrk="1" hangingPunct="1"/>
            <a:r>
              <a:rPr lang="pt-BR" altLang="zh-CN" sz="2400" dirty="0" smtClean="0"/>
              <a:t>MAS#20.2:  2015-Nov-30, </a:t>
            </a:r>
            <a:r>
              <a:rPr lang="pt-BR" altLang="zh-CN" sz="2400" smtClean="0"/>
              <a:t>UTC 13:30-15:00</a:t>
            </a:r>
            <a:endParaRPr lang="pt-BR" altLang="zh-CN" sz="2400" dirty="0" smtClean="0"/>
          </a:p>
          <a:p>
            <a:pPr lvl="1" eaLnBrk="1" hangingPunct="1"/>
            <a:r>
              <a:rPr lang="pt-BR" altLang="zh-CN" sz="2400" dirty="0" smtClean="0"/>
              <a:t>MAS#20.3:  2016-Jan-4</a:t>
            </a:r>
            <a:r>
              <a:rPr lang="pt-BR" altLang="zh-CN" sz="2400" dirty="0" smtClean="0"/>
              <a:t>, UTC </a:t>
            </a:r>
            <a:r>
              <a:rPr lang="pt-BR" altLang="zh-CN" sz="2400" dirty="0" smtClean="0"/>
              <a:t>13:30-15:00</a:t>
            </a:r>
          </a:p>
          <a:p>
            <a:pPr lvl="1" eaLnBrk="1" hangingPunct="1"/>
            <a:r>
              <a:rPr lang="pt-BR" altLang="zh-CN" sz="2400" dirty="0" smtClean="0"/>
              <a:t>MAS#20.4:  2016-Jan-11, </a:t>
            </a:r>
            <a:r>
              <a:rPr lang="pt-BR" altLang="zh-CN" sz="2400" dirty="0" smtClean="0"/>
              <a:t>UTC </a:t>
            </a:r>
            <a:r>
              <a:rPr lang="pt-BR" altLang="zh-CN" sz="2400" dirty="0" smtClean="0"/>
              <a:t>13:30-15:00</a:t>
            </a:r>
            <a:endParaRPr lang="pt-BR" altLang="zh-CN" sz="2400" dirty="0" smtClean="0"/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MAS#21: Jan 18-22, San Diego, USA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 smtClean="0"/>
              <a:t>TP-2015-0873-CR_Pack_TR0007_R2_at_TP#20</a:t>
            </a:r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143000" y="3276600"/>
          <a:ext cx="7239000" cy="975360"/>
        </p:xfrm>
        <a:graphic>
          <a:graphicData uri="http://schemas.openxmlformats.org/drawingml/2006/table">
            <a:tbl>
              <a:tblPr/>
              <a:tblGrid>
                <a:gridCol w="1430966"/>
                <a:gridCol w="5808034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MAS-2015-0672R03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CR_TR-0007_CentralizedDistributed_Sementic_Descriptors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MAS-2015-0673R04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TR-0007 distributed descriptors alt2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Over 80</a:t>
            </a:r>
            <a:r>
              <a:rPr lang="en-US" altLang="zh-CN" sz="2400" b="1" dirty="0" smtClean="0"/>
              <a:t> </a:t>
            </a:r>
            <a:r>
              <a:rPr lang="en-US" altLang="zh-CN" sz="2400" b="1" dirty="0" smtClean="0"/>
              <a:t>contributions (incl. revs) treated, </a:t>
            </a:r>
            <a:r>
              <a:rPr lang="en-US" altLang="zh-CN" sz="2400" b="1" dirty="0" smtClean="0"/>
              <a:t>28 </a:t>
            </a:r>
            <a:r>
              <a:rPr lang="en-US" altLang="zh-CN" sz="2400" b="1" dirty="0" smtClean="0"/>
              <a:t>agreed.</a:t>
            </a:r>
          </a:p>
          <a:p>
            <a:pPr lvl="1" eaLnBrk="1" hangingPunct="1"/>
            <a:r>
              <a:rPr lang="en-US" altLang="zh-CN" sz="2000" b="1" dirty="0" smtClean="0"/>
              <a:t>See all status in </a:t>
            </a:r>
            <a:r>
              <a:rPr lang="en-US" altLang="zh-CN" sz="2000" dirty="0" smtClean="0">
                <a:hlinkClick r:id="rId2"/>
              </a:rPr>
              <a:t>MAS-2015-0662R10</a:t>
            </a:r>
            <a:endParaRPr lang="en-US" altLang="zh-CN" sz="2000" b="1" dirty="0" smtClean="0"/>
          </a:p>
          <a:p>
            <a:pPr eaLnBrk="1" hangingPunct="1"/>
            <a:r>
              <a:rPr lang="en-US" altLang="zh-CN" sz="2400" b="1" dirty="0" smtClean="0"/>
              <a:t>7 WIs (8 Deliverables) addressed, </a:t>
            </a:r>
            <a:r>
              <a:rPr lang="en-US" altLang="zh-CN" sz="2400" b="1" dirty="0" smtClean="0"/>
              <a:t>main progress </a:t>
            </a:r>
            <a:r>
              <a:rPr lang="en-US" altLang="zh-CN" sz="2400" b="1" dirty="0" smtClean="0"/>
              <a:t>made on</a:t>
            </a:r>
          </a:p>
          <a:p>
            <a:pPr lvl="1" eaLnBrk="1" hangingPunct="1"/>
            <a:r>
              <a:rPr lang="en-US" altLang="zh-CN" sz="2000" b="1" dirty="0" smtClean="0"/>
              <a:t>Semantics </a:t>
            </a:r>
          </a:p>
          <a:p>
            <a:pPr lvl="2" eaLnBrk="1" hangingPunct="1"/>
            <a:r>
              <a:rPr lang="en-US" altLang="zh-CN" sz="1600" b="1" dirty="0" smtClean="0"/>
              <a:t>TS-0001 supporting </a:t>
            </a:r>
            <a:r>
              <a:rPr lang="en-US" altLang="zh-CN" sz="1600" b="1" dirty="0" smtClean="0"/>
              <a:t>RDF triple, SPARQL query,  CRUD of &lt;</a:t>
            </a:r>
            <a:r>
              <a:rPr lang="en-US" altLang="zh-CN" sz="1600" b="1" dirty="0" err="1" smtClean="0"/>
              <a:t>semanticDescriptor</a:t>
            </a:r>
            <a:r>
              <a:rPr lang="en-US" altLang="zh-CN" sz="1600" b="1" dirty="0" smtClean="0"/>
              <a:t>&gt;</a:t>
            </a:r>
          </a:p>
          <a:p>
            <a:pPr lvl="2" eaLnBrk="1" hangingPunct="1"/>
            <a:r>
              <a:rPr lang="en-US" altLang="zh-CN" sz="1600" b="1" dirty="0" smtClean="0"/>
              <a:t>TR-0007 study on semantic discovery/query (multiple options)</a:t>
            </a:r>
            <a:endParaRPr lang="en-US" altLang="zh-CN" sz="1600" b="1" dirty="0" smtClean="0"/>
          </a:p>
          <a:p>
            <a:pPr lvl="1" eaLnBrk="1" hangingPunct="1"/>
            <a:r>
              <a:rPr lang="en-US" altLang="zh-CN" sz="2000" b="1" dirty="0" smtClean="0"/>
              <a:t>Home domain device abstraction</a:t>
            </a:r>
          </a:p>
          <a:p>
            <a:pPr lvl="2" eaLnBrk="1" hangingPunct="1"/>
            <a:r>
              <a:rPr lang="en-US" altLang="zh-CN" sz="1600" b="1" dirty="0" smtClean="0"/>
              <a:t>Agree on SDT-based </a:t>
            </a:r>
            <a:r>
              <a:rPr lang="en-US" altLang="zh-CN" sz="1600" b="1" dirty="0" smtClean="0"/>
              <a:t>approach, modeling template</a:t>
            </a:r>
            <a:endParaRPr lang="en-US" altLang="zh-CN" sz="1600" b="1" dirty="0" smtClean="0"/>
          </a:p>
          <a:p>
            <a:pPr lvl="1" eaLnBrk="1" hangingPunct="1"/>
            <a:r>
              <a:rPr lang="en-US" altLang="zh-CN" sz="2000" b="1" dirty="0" smtClean="0"/>
              <a:t>Interworking</a:t>
            </a:r>
          </a:p>
          <a:p>
            <a:pPr lvl="2" eaLnBrk="1" hangingPunct="1"/>
            <a:r>
              <a:rPr lang="en-US" altLang="zh-CN" sz="1600" b="1" dirty="0" smtClean="0"/>
              <a:t>Base </a:t>
            </a:r>
            <a:r>
              <a:rPr lang="en-US" altLang="zh-CN" sz="1600" b="1" dirty="0" smtClean="0"/>
              <a:t>Ontology </a:t>
            </a:r>
            <a:r>
              <a:rPr lang="en-US" altLang="zh-CN" sz="1600" b="1" dirty="0" smtClean="0"/>
              <a:t>supplement, LWM2M semantic interworking</a:t>
            </a:r>
          </a:p>
          <a:p>
            <a:pPr lvl="1" eaLnBrk="1" hangingPunct="1"/>
            <a:r>
              <a:rPr lang="en-US" altLang="zh-CN" sz="2000" b="1" dirty="0" smtClean="0"/>
              <a:t>Management</a:t>
            </a:r>
          </a:p>
          <a:p>
            <a:pPr lvl="2" eaLnBrk="1" hangingPunct="1"/>
            <a:r>
              <a:rPr lang="en-US" altLang="zh-CN" sz="1600" b="1" dirty="0" smtClean="0"/>
              <a:t>R1 </a:t>
            </a:r>
            <a:r>
              <a:rPr lang="en-US" altLang="zh-CN" sz="1600" b="1" dirty="0" smtClean="0"/>
              <a:t>maintenance, remote configuration intro.</a:t>
            </a:r>
            <a:endParaRPr lang="en-US" altLang="zh-CN" sz="1600" b="1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</a:t>
            </a:r>
            <a:r>
              <a:rPr lang="en-US" altLang="zh-CN" sz="1800" b="1" dirty="0" smtClean="0"/>
              <a:t>progress</a:t>
            </a:r>
            <a:endParaRPr lang="en-US" altLang="zh-CN" sz="1800" b="1" dirty="0" smtClean="0"/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45</a:t>
            </a:r>
            <a:r>
              <a:rPr lang="en-US" altLang="zh-CN" sz="1600" b="1" dirty="0" smtClean="0">
                <a:solidFill>
                  <a:schemeClr val="accent1"/>
                </a:solidFill>
              </a:rPr>
              <a:t>%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*70</a:t>
            </a:r>
            <a:r>
              <a:rPr lang="en-US" altLang="zh-CN" sz="1600" dirty="0" smtClean="0">
                <a:solidFill>
                  <a:schemeClr val="accent1"/>
                </a:solidFill>
              </a:rPr>
              <a:t>%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chemeClr val="accent1"/>
                </a:solidFill>
              </a:rPr>
              <a:t>50%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40</a:t>
            </a:r>
            <a:r>
              <a:rPr lang="en-US" altLang="zh-CN" sz="1600" b="1" dirty="0" smtClean="0">
                <a:solidFill>
                  <a:schemeClr val="accent1"/>
                </a:solidFill>
              </a:rPr>
              <a:t>%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 75</a:t>
            </a:r>
            <a:r>
              <a:rPr lang="en-US" altLang="zh-CN" sz="1600" b="1" dirty="0" smtClean="0">
                <a:solidFill>
                  <a:schemeClr val="accent1"/>
                </a:solidFill>
              </a:rPr>
              <a:t>%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chemeClr val="accent1"/>
                </a:solidFill>
                <a:sym typeface="Wingdings" pitchFamily="2" charset="2"/>
              </a:rPr>
              <a:t>75</a:t>
            </a:r>
            <a:r>
              <a:rPr lang="en-US" altLang="zh-CN" sz="1600" b="1" dirty="0" smtClean="0">
                <a:solidFill>
                  <a:schemeClr val="accent1"/>
                </a:solidFill>
              </a:rPr>
              <a:t>%</a:t>
            </a:r>
            <a:endParaRPr lang="zh-CN" altLang="en-US" sz="1600" b="1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91200" y="6214646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accent1"/>
                </a:solidFill>
                <a:sym typeface="Wingdings" pitchFamily="2" charset="2"/>
              </a:rPr>
              <a:t> *</a:t>
            </a:r>
            <a:r>
              <a:rPr lang="en-US" altLang="zh-CN" sz="1600" dirty="0" smtClean="0">
                <a:solidFill>
                  <a:schemeClr val="accent1"/>
                </a:solidFill>
              </a:rPr>
              <a:t> to be confirmed by </a:t>
            </a:r>
            <a:r>
              <a:rPr lang="en-US" altLang="zh-CN" sz="1600" dirty="0" err="1" smtClean="0">
                <a:solidFill>
                  <a:schemeClr val="accent1"/>
                </a:solidFill>
              </a:rPr>
              <a:t>rapporteurs</a:t>
            </a:r>
            <a:endParaRPr lang="zh-CN" altLang="en-US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Semantic discovery/query across </a:t>
            </a:r>
            <a:r>
              <a:rPr lang="en-US" altLang="zh-CN" sz="2800" dirty="0" smtClean="0"/>
              <a:t>resources/CSEs</a:t>
            </a:r>
          </a:p>
          <a:p>
            <a:pPr lvl="1" eaLnBrk="1" hangingPunct="1"/>
            <a:r>
              <a:rPr lang="en-US" altLang="zh-CN" sz="2400" dirty="0" smtClean="0"/>
              <a:t>Resource discovery vs. triple query</a:t>
            </a:r>
          </a:p>
          <a:p>
            <a:pPr lvl="1" eaLnBrk="1" hangingPunct="1"/>
            <a:r>
              <a:rPr lang="en-US" altLang="zh-CN" sz="2400" dirty="0" smtClean="0"/>
              <a:t>Implicit vs. explicit link (inside/outside triple)</a:t>
            </a:r>
          </a:p>
          <a:p>
            <a:pPr lvl="1" eaLnBrk="1" hangingPunct="1"/>
            <a:r>
              <a:rPr lang="en-US" altLang="zh-CN" sz="2400" dirty="0" smtClean="0"/>
              <a:t>Group based</a:t>
            </a:r>
            <a:endParaRPr lang="en-US" altLang="zh-CN" sz="2400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dirty="0" smtClean="0">
                <a:solidFill>
                  <a:schemeClr val="tx1"/>
                </a:solidFill>
              </a:rPr>
              <a:t>Implementation </a:t>
            </a:r>
            <a:r>
              <a:rPr lang="en-US" altLang="zh-CN" dirty="0" smtClean="0">
                <a:solidFill>
                  <a:schemeClr val="tx1"/>
                </a:solidFill>
              </a:rPr>
              <a:t>consideration of triple store for &lt;</a:t>
            </a:r>
            <a:r>
              <a:rPr lang="en-US" altLang="zh-CN" dirty="0" err="1" smtClean="0">
                <a:solidFill>
                  <a:schemeClr val="tx1"/>
                </a:solidFill>
              </a:rPr>
              <a:t>semanticDescriptor</a:t>
            </a:r>
            <a:r>
              <a:rPr lang="en-US" altLang="zh-CN" dirty="0" smtClean="0">
                <a:solidFill>
                  <a:schemeClr val="tx1"/>
                </a:solidFill>
              </a:rPr>
              <a:t>&gt;</a:t>
            </a:r>
          </a:p>
          <a:p>
            <a:pPr lvl="1" eaLnBrk="1" hangingPunct="1"/>
            <a:r>
              <a:rPr lang="en-US" altLang="zh-CN" sz="2400" dirty="0" smtClean="0"/>
              <a:t>Access Control Policy enforcement for Semantic discovery/query</a:t>
            </a:r>
          </a:p>
          <a:p>
            <a:pPr eaLnBrk="1" hangingPunct="1"/>
            <a:r>
              <a:rPr lang="en-US" altLang="zh-CN" sz="2800" dirty="0" smtClean="0"/>
              <a:t>Reuse SDT </a:t>
            </a:r>
            <a:r>
              <a:rPr lang="en-US" altLang="zh-CN" sz="2800" dirty="0" err="1" smtClean="0"/>
              <a:t>xsd</a:t>
            </a:r>
            <a:r>
              <a:rPr lang="en-US" altLang="zh-CN" sz="2800" dirty="0" smtClean="0"/>
              <a:t> for &lt;</a:t>
            </a:r>
            <a:r>
              <a:rPr lang="en-US" altLang="zh-CN" sz="2800" dirty="0" err="1" smtClean="0"/>
              <a:t>flexContainer</a:t>
            </a:r>
            <a:r>
              <a:rPr lang="en-US" altLang="zh-CN" sz="2800" dirty="0" smtClean="0"/>
              <a:t>&gt; </a:t>
            </a:r>
            <a:r>
              <a:rPr lang="en-US" altLang="zh-CN" sz="2800" dirty="0" smtClean="0"/>
              <a:t>specialization</a:t>
            </a:r>
          </a:p>
          <a:p>
            <a:pPr lvl="1" eaLnBrk="1" hangingPunct="1"/>
            <a:r>
              <a:rPr lang="en-US" altLang="zh-CN" sz="2400" dirty="0" smtClean="0"/>
              <a:t>namespace</a:t>
            </a:r>
            <a:endParaRPr lang="en-US" altLang="zh-CN" sz="2400" dirty="0" smtClean="0"/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447800"/>
          <a:ext cx="8001000" cy="3060065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Consolidated home appliance models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Samsung (Jieun), LGE, DT, Orange,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Fujistu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600" dirty="0" smtClean="0"/>
                        <a:t>Semantic discovery/query across resources/CSEs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A-WG5-20.0-002</a:t>
                      </a:r>
                      <a:endParaRPr kumimoji="0" lang="en-US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600" dirty="0" smtClean="0"/>
                        <a:t>Implementation consideration of triple store for &lt;</a:t>
                      </a:r>
                      <a:r>
                        <a:rPr lang="en-US" altLang="zh-CN" sz="1600" dirty="0" err="1" smtClean="0"/>
                        <a:t>semanticDescriptor</a:t>
                      </a:r>
                      <a:r>
                        <a:rPr lang="en-US" altLang="zh-CN" sz="1600" dirty="0" smtClean="0"/>
                        <a:t>&gt;, especially</a:t>
                      </a:r>
                      <a:r>
                        <a:rPr lang="en-US" altLang="zh-CN" sz="1600" baseline="0" dirty="0" smtClean="0"/>
                        <a:t> on </a:t>
                      </a:r>
                      <a:r>
                        <a:rPr lang="en-US" altLang="zh-CN" sz="1600" dirty="0" smtClean="0"/>
                        <a:t>Access Control Policy enforcement for Semantic discovery/query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endParaRPr lang="en-US" altLang="zh-CN" sz="16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InterDigital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A-WG5-20.0-003</a:t>
                      </a:r>
                      <a:endParaRPr kumimoji="0" lang="en-US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  <a:defRPr/>
                      </a:pPr>
                      <a:r>
                        <a:rPr lang="en-US" altLang="zh-CN" sz="1600" dirty="0" smtClean="0"/>
                        <a:t>Reuse SDT </a:t>
                      </a:r>
                      <a:r>
                        <a:rPr lang="en-US" altLang="zh-CN" sz="1600" dirty="0" err="1" smtClean="0"/>
                        <a:t>xsd</a:t>
                      </a:r>
                      <a:r>
                        <a:rPr lang="en-US" altLang="zh-CN" sz="1600" dirty="0" smtClean="0"/>
                        <a:t> for &lt;</a:t>
                      </a:r>
                      <a:r>
                        <a:rPr lang="en-US" altLang="zh-CN" sz="1600" dirty="0" err="1" smtClean="0"/>
                        <a:t>flexContainer</a:t>
                      </a:r>
                      <a:r>
                        <a:rPr lang="en-US" altLang="zh-CN" sz="1600" dirty="0" smtClean="0"/>
                        <a:t>&gt; </a:t>
                      </a:r>
                      <a:r>
                        <a:rPr lang="en-US" altLang="zh-CN" sz="1600" dirty="0" smtClean="0"/>
                        <a:t>specialization,</a:t>
                      </a:r>
                      <a:r>
                        <a:rPr lang="en-US" altLang="zh-CN" sz="1600" baseline="0" dirty="0" smtClean="0"/>
                        <a:t> and relation with Base Ontology</a:t>
                      </a:r>
                      <a:endParaRPr lang="en-US" altLang="zh-CN" sz="1600" dirty="0" smtClean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LGE, 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DT, NEC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Update Base Ontology mapping to/from </a:t>
            </a:r>
          </a:p>
          <a:p>
            <a:pPr lvl="1" eaLnBrk="1" hangingPunct="1"/>
            <a:r>
              <a:rPr lang="en-US" altLang="zh-CN" sz="1800" dirty="0" smtClean="0"/>
              <a:t>oneM2M resources (e.g. ‘operation’)</a:t>
            </a:r>
          </a:p>
          <a:p>
            <a:pPr lvl="1" eaLnBrk="1" hangingPunct="1"/>
            <a:r>
              <a:rPr lang="en-US" altLang="zh-CN" sz="1800" dirty="0" smtClean="0"/>
              <a:t>External </a:t>
            </a:r>
            <a:r>
              <a:rPr lang="en-US" altLang="zh-CN" sz="1800" dirty="0" err="1" smtClean="0"/>
              <a:t>ontologies</a:t>
            </a:r>
            <a:r>
              <a:rPr lang="en-US" altLang="zh-CN" sz="1800" dirty="0" smtClean="0"/>
              <a:t> e.g. SAREF</a:t>
            </a:r>
          </a:p>
          <a:p>
            <a:pPr eaLnBrk="1" hangingPunct="1"/>
            <a:r>
              <a:rPr lang="en-US" altLang="zh-CN" sz="2400" dirty="0" smtClean="0"/>
              <a:t>Architecture changes in TS-0001</a:t>
            </a:r>
          </a:p>
          <a:p>
            <a:pPr lvl="1" eaLnBrk="1" hangingPunct="1"/>
            <a:r>
              <a:rPr lang="en-US" altLang="zh-CN" sz="2000" dirty="0" smtClean="0"/>
              <a:t>Management of &lt;ontology&gt; resource (resource type definition, CRUD procedures)</a:t>
            </a:r>
          </a:p>
          <a:p>
            <a:pPr lvl="1" eaLnBrk="1" hangingPunct="1"/>
            <a:r>
              <a:rPr lang="en-US" altLang="zh-CN" sz="2000" dirty="0" smtClean="0"/>
              <a:t>Detailed semantic discovery/query procedures (single/cross resources, value-based, ACP, triple store…)</a:t>
            </a:r>
            <a:endParaRPr lang="en-US" altLang="zh-CN" sz="2400" dirty="0" smtClean="0"/>
          </a:p>
          <a:p>
            <a:pPr eaLnBrk="1" hangingPunct="1"/>
            <a:r>
              <a:rPr lang="en-US" altLang="zh-CN" sz="2400" dirty="0" smtClean="0"/>
              <a:t>LWM2M interworking (semantically)</a:t>
            </a:r>
          </a:p>
          <a:p>
            <a:pPr lvl="1" eaLnBrk="1" hangingPunct="1"/>
            <a:r>
              <a:rPr lang="en-US" altLang="zh-CN" sz="2000" dirty="0" smtClean="0"/>
              <a:t>Mapping to Base Ontology</a:t>
            </a:r>
          </a:p>
          <a:p>
            <a:pPr eaLnBrk="1" hangingPunct="1"/>
            <a:r>
              <a:rPr lang="en-US" altLang="zh-CN" sz="2400" dirty="0" smtClean="0"/>
              <a:t>Stage 3</a:t>
            </a:r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Normative work on Home domain info. model (TS-0023)</a:t>
            </a:r>
          </a:p>
          <a:p>
            <a:pPr lvl="1" eaLnBrk="1" hangingPunct="1"/>
            <a:r>
              <a:rPr lang="en-US" altLang="zh-CN" sz="2000" dirty="0" smtClean="0"/>
              <a:t>Consolidated ‘device’ and ‘</a:t>
            </a:r>
            <a:r>
              <a:rPr lang="en-US" altLang="zh-CN" sz="2000" dirty="0" err="1" smtClean="0"/>
              <a:t>moduleClass</a:t>
            </a:r>
            <a:r>
              <a:rPr lang="en-US" altLang="zh-CN" sz="2000" dirty="0" smtClean="0"/>
              <a:t>’ definitions based on SDT</a:t>
            </a:r>
          </a:p>
          <a:p>
            <a:pPr lvl="1" eaLnBrk="1" hangingPunct="1"/>
            <a:r>
              <a:rPr lang="en-US" altLang="zh-CN" sz="2000" dirty="0" smtClean="0"/>
              <a:t>oneM2M resource mapping (e.g. &lt;</a:t>
            </a:r>
            <a:r>
              <a:rPr lang="en-US" altLang="zh-CN" sz="2000" dirty="0" err="1" smtClean="0"/>
              <a:t>flexContainer</a:t>
            </a:r>
            <a:r>
              <a:rPr lang="en-US" altLang="zh-CN" sz="2000" dirty="0" smtClean="0"/>
              <a:t>&gt; specialization)</a:t>
            </a:r>
          </a:p>
          <a:p>
            <a:pPr lvl="2" eaLnBrk="1" hangingPunct="1"/>
            <a:r>
              <a:rPr lang="en-US" altLang="zh-CN" sz="1800" dirty="0" smtClean="0"/>
              <a:t>Path1: direct mapping to oneM2M Resources</a:t>
            </a:r>
          </a:p>
          <a:p>
            <a:pPr lvl="2" eaLnBrk="1" hangingPunct="1"/>
            <a:r>
              <a:rPr lang="en-US" altLang="zh-CN" sz="1800" dirty="0" smtClean="0"/>
              <a:t>Path2: mapping via oneM2M Base Ontology (Generic Interworking)</a:t>
            </a:r>
          </a:p>
          <a:p>
            <a:pPr lvl="1" eaLnBrk="1" hangingPunct="1"/>
            <a:r>
              <a:rPr lang="en-US" altLang="zh-CN" sz="2000" dirty="0" smtClean="0"/>
              <a:t>Base Ontology </a:t>
            </a:r>
            <a:r>
              <a:rPr lang="en-US" altLang="zh-CN" sz="2000" dirty="0" smtClean="0"/>
              <a:t>mapping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r>
              <a:rPr lang="en-US" altLang="zh-CN" sz="2400" dirty="0" smtClean="0"/>
              <a:t>HGI continuation &amp; integration (WI-0043)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18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topics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Field Device Configuration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8142</TotalTime>
  <Words>556</Words>
  <Application>Microsoft Office PowerPoint</Application>
  <PresentationFormat>全屏显示(4:3)</PresentationFormat>
  <Paragraphs>127</Paragraphs>
  <Slides>11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Theme</vt:lpstr>
      <vt:lpstr>WG5 – MAS#20  Status Report</vt:lpstr>
      <vt:lpstr>Issues for DECISION in TP</vt:lpstr>
      <vt:lpstr>Issues for INFORMATION in TP</vt:lpstr>
      <vt:lpstr>Issues for INFORMATION in TP</vt:lpstr>
      <vt:lpstr>Open Issues</vt:lpstr>
      <vt:lpstr>Open Action Items</vt:lpstr>
      <vt:lpstr>Next Steps – Semantics</vt:lpstr>
      <vt:lpstr>Next Steps – Abstraction</vt:lpstr>
      <vt:lpstr>Other topics</vt:lpstr>
      <vt:lpstr>Next Meetings / Calls</vt:lpstr>
      <vt:lpstr>幻灯片 11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R03</cp:lastModifiedBy>
  <cp:revision>1049</cp:revision>
  <dcterms:created xsi:type="dcterms:W3CDTF">2012-09-11T22:52:11Z</dcterms:created>
  <dcterms:modified xsi:type="dcterms:W3CDTF">2015-11-13T06:44:43Z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(4)IF3/R5BdoTNAMHHca2PyrHuc3xEm6vRSKGVEc4HJFpZ62QS1ojiVQV/EpPV1B641LtPOdE8U
rlQLlT83Byc1cyFtnXT/phXRnmJUFe0BUhJ7HTpRBYrXe80QAsCHfeNpcUKbDbUUuDsAFhse
j0+uUDezLhPsg2TY1auDzpU7tAsg+RxDD/+Tf7d7o6FiqqqXWsNeFOT46mgDorcYfKhk0J/l
2YT5KtW8lZypgu9rDF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43m2RYKxtszzhRNUIlgV9kiY7AuL0Pfctozfu+9Q/QwlluXVuTef0j
PVJ1MhdeKNK0m87uQpaNDq0NR2+t0Sl2TX/7KcJGFSmAhSlkcn50Oz+5IOKTSle6/GnFPoce
yyQdnxR2uST2ODKrHA8Els6GQXx2HifUwyaAfU4iW3G3U1Vf0/nay2YC9USH8/pt/NVWY+3n
vr/Ds8hXQ/0b2uEubI/C0S4SpCkTE2GekMYp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jWiBiJ+L10YoTyi+nYRu8VsME1CcpxBKBHIy
KylCMEDT/SE3FpY0ICy5UF15paAGTHBpmtJ9f7QGvr3vuPFn+hz+jkLSd15KNAQBG5pxiq3e
eop3jCVxM8dTscLlIZq4M5dYa9kYn7/k2PWPg5OwR1SbCsCI2aDlA9YksEHSN/zYxGcGfv9i
Q1cxMRRriH6uAOgZUguwTLAGwNExe8gClZJZap4S2Wmh81/x8iuxRi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jduq5MkXBqYgosapcp
1XXYZA==</vt:lpwstr>
  </property>
</Properties>
</file>