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2" r:id="rId2"/>
    <p:sldId id="264" r:id="rId3"/>
    <p:sldId id="265" r:id="rId4"/>
    <p:sldId id="266" r:id="rId5"/>
    <p:sldId id="260" r:id="rId6"/>
    <p:sldId id="263" r:id="rId7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24" autoAdjust="0"/>
  </p:normalViewPr>
  <p:slideViewPr>
    <p:cSldViewPr>
      <p:cViewPr varScale="1">
        <p:scale>
          <a:sx n="74" d="100"/>
          <a:sy n="74" d="100"/>
        </p:scale>
        <p:origin x="-102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8A0AB-D3C6-4712-8755-DF5C90B3B4DD}" type="datetimeFigureOut">
              <a:rPr lang="ko-KR" altLang="en-US" smtClean="0"/>
              <a:t>2016-03-14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1EF1F-BCE0-4E35-9B48-3CBC896F98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2232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EF1F-BCE0-4E35-9B48-3CBC896F985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9199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EF1F-BCE0-4E35-9B48-3CBC896F985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9199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EF1F-BCE0-4E35-9B48-3CBC896F985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9199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606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754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21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ctr" defTabSz="872795" rtl="0" eaLnBrk="1" latinLnBrk="1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7298" indent="-327298" algn="l" defTabSz="872795" rtl="0" eaLnBrk="1" latinLnBrk="1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09146" indent="-272748" algn="l" defTabSz="872795" rtl="0" eaLnBrk="1" latinLnBrk="1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994" indent="-218199" algn="l" defTabSz="872795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391" indent="-218199" algn="l" defTabSz="872795" rtl="0" eaLnBrk="1" latinLnBrk="1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3788" indent="-218199" algn="l" defTabSz="872795" rtl="0" eaLnBrk="1" latinLnBrk="1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186" indent="-218199" algn="l" defTabSz="872795" rtl="0" eaLnBrk="1" latinLnBrk="1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6583" indent="-218199" algn="l" defTabSz="872795" rtl="0" eaLnBrk="1" latinLnBrk="1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2981" indent="-218199" algn="l" defTabSz="872795" rtl="0" eaLnBrk="1" latinLnBrk="1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9378" indent="-218199" algn="l" defTabSz="872795" rtl="0" eaLnBrk="1" latinLnBrk="1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72795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97" algn="l" defTabSz="872795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2795" algn="l" defTabSz="872795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192" algn="l" defTabSz="872795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590" algn="l" defTabSz="872795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987" algn="l" defTabSz="872795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384" algn="l" defTabSz="872795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782" algn="l" defTabSz="872795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91179" algn="l" defTabSz="872795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248021" y="1614924"/>
            <a:ext cx="6980355" cy="395909"/>
          </a:xfrm>
          <a:prstGeom prst="rect">
            <a:avLst/>
          </a:prstGeom>
          <a:noFill/>
        </p:spPr>
        <p:txBody>
          <a:bodyPr wrap="square" lIns="87279" tIns="43640" rIns="87279" bIns="4364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2780E1"/>
                </a:solidFill>
              </a:rPr>
              <a:t>- </a:t>
            </a:r>
            <a:r>
              <a:rPr lang="en-US" altLang="ko-KR" sz="2000" b="1" dirty="0" smtClean="0">
                <a:solidFill>
                  <a:srgbClr val="2780E1"/>
                </a:solidFill>
              </a:rPr>
              <a:t>Introduction of DDS </a:t>
            </a:r>
            <a:r>
              <a:rPr lang="en-US" altLang="ko-KR" sz="2000" b="1" dirty="0" smtClean="0">
                <a:solidFill>
                  <a:srgbClr val="2780E1"/>
                </a:solidFill>
              </a:rPr>
              <a:t>Binding </a:t>
            </a:r>
            <a:r>
              <a:rPr lang="en-US" altLang="ko-KR" sz="2000" b="1" dirty="0">
                <a:solidFill>
                  <a:srgbClr val="2780E1"/>
                </a:solidFill>
              </a:rPr>
              <a:t>-</a:t>
            </a:r>
          </a:p>
        </p:txBody>
      </p:sp>
      <p:pic>
        <p:nvPicPr>
          <p:cNvPr id="7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0" r="10858"/>
          <a:stretch/>
        </p:blipFill>
        <p:spPr bwMode="auto">
          <a:xfrm>
            <a:off x="4653705" y="2242727"/>
            <a:ext cx="1852333" cy="198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7" descr="E:\자료\정부기관&amp;회사로고\현대중공업\브로슈어사진\DigitalBrochure-Kor-4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" t="6734" r="14613" b="1804"/>
          <a:stretch/>
        </p:blipFill>
        <p:spPr bwMode="auto">
          <a:xfrm>
            <a:off x="6500073" y="2228666"/>
            <a:ext cx="2659018" cy="199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직사각형 71"/>
          <p:cNvSpPr/>
          <p:nvPr/>
        </p:nvSpPr>
        <p:spPr>
          <a:xfrm>
            <a:off x="6500071" y="2226170"/>
            <a:ext cx="2658523" cy="1999727"/>
          </a:xfrm>
          <a:prstGeom prst="rect">
            <a:avLst/>
          </a:prstGeom>
          <a:solidFill>
            <a:srgbClr val="96C61A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9" tIns="43640" rIns="87279" bIns="43640" rtlCol="0" anchor="ctr"/>
          <a:lstStyle/>
          <a:p>
            <a:pPr algn="ctr"/>
            <a:endParaRPr lang="ko-KR" altLang="en-US" sz="2300" dirty="0"/>
          </a:p>
        </p:txBody>
      </p:sp>
      <p:sp>
        <p:nvSpPr>
          <p:cNvPr id="73" name="TextBox 72"/>
          <p:cNvSpPr txBox="1"/>
          <p:nvPr/>
        </p:nvSpPr>
        <p:spPr>
          <a:xfrm>
            <a:off x="712056" y="800170"/>
            <a:ext cx="8048156" cy="580575"/>
          </a:xfrm>
          <a:prstGeom prst="rect">
            <a:avLst/>
          </a:prstGeom>
          <a:noFill/>
        </p:spPr>
        <p:txBody>
          <a:bodyPr wrap="square" lIns="0" tIns="43640" rIns="0" bIns="43640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Technical Plenary #22</a:t>
            </a:r>
            <a:endParaRPr lang="ko-KR" altLang="en-US" sz="4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74" name="그룹 73"/>
          <p:cNvGrpSpPr/>
          <p:nvPr/>
        </p:nvGrpSpPr>
        <p:grpSpPr>
          <a:xfrm>
            <a:off x="5873591" y="-3955"/>
            <a:ext cx="3274562" cy="2352835"/>
            <a:chOff x="6217976" y="-3955"/>
            <a:chExt cx="3690936" cy="2448399"/>
          </a:xfrm>
        </p:grpSpPr>
        <p:sp>
          <p:nvSpPr>
            <p:cNvPr id="75" name="이등변 삼각형 74"/>
            <p:cNvSpPr/>
            <p:nvPr/>
          </p:nvSpPr>
          <p:spPr>
            <a:xfrm rot="16200000" flipH="1">
              <a:off x="8665977" y="455"/>
              <a:ext cx="612000" cy="612000"/>
            </a:xfrm>
            <a:prstGeom prst="triangle">
              <a:avLst>
                <a:gd name="adj" fmla="val 0"/>
              </a:avLst>
            </a:prstGeom>
            <a:solidFill>
              <a:srgbClr val="DAF2F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76" name="이등변 삼각형 75"/>
            <p:cNvSpPr/>
            <p:nvPr/>
          </p:nvSpPr>
          <p:spPr>
            <a:xfrm rot="16200000" flipH="1">
              <a:off x="9292901" y="455"/>
              <a:ext cx="612000" cy="612000"/>
            </a:xfrm>
            <a:prstGeom prst="triangle">
              <a:avLst>
                <a:gd name="adj" fmla="val 0"/>
              </a:avLst>
            </a:prstGeom>
            <a:solidFill>
              <a:srgbClr val="412866">
                <a:alpha val="1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이등변 삼각형 76"/>
            <p:cNvSpPr/>
            <p:nvPr/>
          </p:nvSpPr>
          <p:spPr>
            <a:xfrm rot="10800000" flipH="1">
              <a:off x="9291913" y="608444"/>
              <a:ext cx="612000" cy="612000"/>
            </a:xfrm>
            <a:prstGeom prst="triangle">
              <a:avLst>
                <a:gd name="adj" fmla="val 100000"/>
              </a:avLst>
            </a:prstGeom>
            <a:solidFill>
              <a:srgbClr val="BECDE0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78" name="이등변 삼각형 77"/>
            <p:cNvSpPr/>
            <p:nvPr/>
          </p:nvSpPr>
          <p:spPr>
            <a:xfrm rot="16200000" flipH="1">
              <a:off x="8679913" y="1220444"/>
              <a:ext cx="612000" cy="612000"/>
            </a:xfrm>
            <a:prstGeom prst="triangle">
              <a:avLst>
                <a:gd name="adj" fmla="val 0"/>
              </a:avLst>
            </a:prstGeom>
            <a:solidFill>
              <a:srgbClr val="134E83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이등변 삼각형 78"/>
            <p:cNvSpPr/>
            <p:nvPr/>
          </p:nvSpPr>
          <p:spPr>
            <a:xfrm rot="16200000" flipH="1">
              <a:off x="9296912" y="1832444"/>
              <a:ext cx="612000" cy="612000"/>
            </a:xfrm>
            <a:prstGeom prst="triangle">
              <a:avLst>
                <a:gd name="adj" fmla="val 0"/>
              </a:avLst>
            </a:prstGeom>
            <a:solidFill>
              <a:srgbClr val="2EBDE9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이등변 삼각형 79"/>
            <p:cNvSpPr/>
            <p:nvPr/>
          </p:nvSpPr>
          <p:spPr>
            <a:xfrm rot="10800000" flipH="1">
              <a:off x="8665977" y="0"/>
              <a:ext cx="612000" cy="612000"/>
            </a:xfrm>
            <a:prstGeom prst="triangle">
              <a:avLst>
                <a:gd name="adj" fmla="val 0"/>
              </a:avLst>
            </a:prstGeom>
            <a:solidFill>
              <a:srgbClr val="1B70BD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이등변 삼각형 80"/>
            <p:cNvSpPr/>
            <p:nvPr/>
          </p:nvSpPr>
          <p:spPr>
            <a:xfrm flipH="1">
              <a:off x="8053977" y="-3955"/>
              <a:ext cx="612000" cy="612000"/>
            </a:xfrm>
            <a:prstGeom prst="triangle">
              <a:avLst>
                <a:gd name="adj" fmla="val 100000"/>
              </a:avLst>
            </a:prstGeom>
            <a:solidFill>
              <a:srgbClr val="97DAFB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82" name="이등변 삼각형 81"/>
            <p:cNvSpPr/>
            <p:nvPr/>
          </p:nvSpPr>
          <p:spPr>
            <a:xfrm flipH="1">
              <a:off x="9291913" y="612455"/>
              <a:ext cx="612000" cy="612000"/>
            </a:xfrm>
            <a:prstGeom prst="triangle">
              <a:avLst>
                <a:gd name="adj" fmla="val 0"/>
              </a:avLst>
            </a:prstGeom>
            <a:solidFill>
              <a:srgbClr val="1B70BD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이등변 삼각형 82"/>
            <p:cNvSpPr/>
            <p:nvPr/>
          </p:nvSpPr>
          <p:spPr>
            <a:xfrm rot="16200000" flipH="1">
              <a:off x="7244483" y="-3556"/>
              <a:ext cx="612000" cy="612000"/>
            </a:xfrm>
            <a:prstGeom prst="triangle">
              <a:avLst>
                <a:gd name="adj" fmla="val 100000"/>
              </a:avLst>
            </a:prstGeom>
            <a:solidFill>
              <a:srgbClr val="97DAFB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84" name="이등변 삼각형 83"/>
            <p:cNvSpPr/>
            <p:nvPr/>
          </p:nvSpPr>
          <p:spPr>
            <a:xfrm rot="10800000" flipH="1">
              <a:off x="8053977" y="612000"/>
              <a:ext cx="612000" cy="612000"/>
            </a:xfrm>
            <a:prstGeom prst="triangle">
              <a:avLst>
                <a:gd name="adj" fmla="val 100000"/>
              </a:avLst>
            </a:prstGeom>
            <a:solidFill>
              <a:srgbClr val="97DAFB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85" name="이등변 삼각형 84"/>
            <p:cNvSpPr/>
            <p:nvPr/>
          </p:nvSpPr>
          <p:spPr>
            <a:xfrm rot="10800000" flipH="1">
              <a:off x="8665977" y="612000"/>
              <a:ext cx="612000" cy="612000"/>
            </a:xfrm>
            <a:prstGeom prst="triangle">
              <a:avLst>
                <a:gd name="adj" fmla="val 0"/>
              </a:avLst>
            </a:prstGeom>
            <a:solidFill>
              <a:srgbClr val="DAF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86" name="이등변 삼각형 85"/>
            <p:cNvSpPr/>
            <p:nvPr/>
          </p:nvSpPr>
          <p:spPr>
            <a:xfrm rot="16200000" flipH="1">
              <a:off x="9286737" y="1224000"/>
              <a:ext cx="612000" cy="612000"/>
            </a:xfrm>
            <a:prstGeom prst="triangle">
              <a:avLst>
                <a:gd name="adj" fmla="val 100000"/>
              </a:avLst>
            </a:prstGeom>
            <a:solidFill>
              <a:srgbClr val="97DAFB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87" name="이등변 삼각형 86"/>
            <p:cNvSpPr/>
            <p:nvPr/>
          </p:nvSpPr>
          <p:spPr>
            <a:xfrm rot="16200000" flipH="1">
              <a:off x="6217976" y="455"/>
              <a:ext cx="612000" cy="612000"/>
            </a:xfrm>
            <a:prstGeom prst="triangle">
              <a:avLst>
                <a:gd name="adj" fmla="val 0"/>
              </a:avLst>
            </a:prstGeom>
            <a:solidFill>
              <a:srgbClr val="412866">
                <a:alpha val="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8" name="그룹 87"/>
          <p:cNvGrpSpPr/>
          <p:nvPr/>
        </p:nvGrpSpPr>
        <p:grpSpPr>
          <a:xfrm>
            <a:off x="-3581" y="3789042"/>
            <a:ext cx="7036194" cy="3072155"/>
            <a:chOff x="-3879" y="3978000"/>
            <a:chExt cx="7152555" cy="2883195"/>
          </a:xfrm>
        </p:grpSpPr>
        <p:sp>
          <p:nvSpPr>
            <p:cNvPr id="89" name="이등변 삼각형 88"/>
            <p:cNvSpPr/>
            <p:nvPr/>
          </p:nvSpPr>
          <p:spPr>
            <a:xfrm rot="16200000" flipH="1">
              <a:off x="2156121" y="5421195"/>
              <a:ext cx="720000" cy="720000"/>
            </a:xfrm>
            <a:prstGeom prst="triangle">
              <a:avLst>
                <a:gd name="adj" fmla="val 0"/>
              </a:avLst>
            </a:prstGeom>
            <a:solidFill>
              <a:srgbClr val="DAF2FE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90" name="이등변 삼각형 89"/>
            <p:cNvSpPr/>
            <p:nvPr/>
          </p:nvSpPr>
          <p:spPr>
            <a:xfrm rot="5400000" flipH="1">
              <a:off x="716121" y="6141195"/>
              <a:ext cx="720000" cy="720000"/>
            </a:xfrm>
            <a:prstGeom prst="triangle">
              <a:avLst>
                <a:gd name="adj" fmla="val 0"/>
              </a:avLst>
            </a:prstGeom>
            <a:solidFill>
              <a:srgbClr val="DAF2FE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91" name="이등변 삼각형 90"/>
            <p:cNvSpPr/>
            <p:nvPr/>
          </p:nvSpPr>
          <p:spPr>
            <a:xfrm rot="5400000" flipH="1">
              <a:off x="1964" y="6141195"/>
              <a:ext cx="720000" cy="720000"/>
            </a:xfrm>
            <a:prstGeom prst="triangle">
              <a:avLst>
                <a:gd name="adj" fmla="val 0"/>
              </a:avLst>
            </a:prstGeom>
            <a:solidFill>
              <a:srgbClr val="6D458B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이등변 삼각형 92"/>
            <p:cNvSpPr/>
            <p:nvPr/>
          </p:nvSpPr>
          <p:spPr>
            <a:xfrm flipH="1">
              <a:off x="-3879" y="5418000"/>
              <a:ext cx="720000" cy="720000"/>
            </a:xfrm>
            <a:prstGeom prst="triangle">
              <a:avLst>
                <a:gd name="adj" fmla="val 100000"/>
              </a:avLst>
            </a:prstGeom>
            <a:solidFill>
              <a:srgbClr val="BECDE0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94" name="이등변 삼각형 93"/>
            <p:cNvSpPr/>
            <p:nvPr/>
          </p:nvSpPr>
          <p:spPr>
            <a:xfrm rot="5400000" flipH="1">
              <a:off x="1964" y="3980994"/>
              <a:ext cx="720000" cy="720000"/>
            </a:xfrm>
            <a:prstGeom prst="triangle">
              <a:avLst>
                <a:gd name="adj" fmla="val 0"/>
              </a:avLst>
            </a:prstGeom>
            <a:solidFill>
              <a:srgbClr val="2EBDE9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이등변 삼각형 94"/>
            <p:cNvSpPr/>
            <p:nvPr/>
          </p:nvSpPr>
          <p:spPr>
            <a:xfrm flipH="1">
              <a:off x="721964" y="6138000"/>
              <a:ext cx="720000" cy="720000"/>
            </a:xfrm>
            <a:prstGeom prst="triangle">
              <a:avLst>
                <a:gd name="adj" fmla="val 0"/>
              </a:avLst>
            </a:prstGeom>
            <a:solidFill>
              <a:srgbClr val="1B70B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이등변 삼각형 95"/>
            <p:cNvSpPr/>
            <p:nvPr/>
          </p:nvSpPr>
          <p:spPr>
            <a:xfrm rot="5400000" flipH="1">
              <a:off x="716121" y="4698000"/>
              <a:ext cx="720000" cy="720000"/>
            </a:xfrm>
            <a:prstGeom prst="triangle">
              <a:avLst>
                <a:gd name="adj" fmla="val 100000"/>
              </a:avLst>
            </a:prstGeom>
            <a:solidFill>
              <a:srgbClr val="0070C0">
                <a:alpha val="1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97" name="이등변 삼각형 96"/>
            <p:cNvSpPr/>
            <p:nvPr/>
          </p:nvSpPr>
          <p:spPr>
            <a:xfrm rot="10800000" flipH="1">
              <a:off x="1436121" y="6138000"/>
              <a:ext cx="720000" cy="720000"/>
            </a:xfrm>
            <a:prstGeom prst="triangle">
              <a:avLst>
                <a:gd name="adj" fmla="val 100000"/>
              </a:avLst>
            </a:prstGeom>
            <a:solidFill>
              <a:srgbClr val="97DAFB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98" name="이등변 삼각형 97"/>
            <p:cNvSpPr/>
            <p:nvPr/>
          </p:nvSpPr>
          <p:spPr>
            <a:xfrm rot="10800000" flipH="1">
              <a:off x="-3879" y="5421195"/>
              <a:ext cx="720000" cy="720000"/>
            </a:xfrm>
            <a:prstGeom prst="triangle">
              <a:avLst>
                <a:gd name="adj" fmla="val 0"/>
              </a:avLst>
            </a:prstGeom>
            <a:solidFill>
              <a:srgbClr val="1B70BD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이등변 삼각형 98"/>
            <p:cNvSpPr/>
            <p:nvPr/>
          </p:nvSpPr>
          <p:spPr>
            <a:xfrm rot="5400000" flipH="1">
              <a:off x="2156121" y="6138000"/>
              <a:ext cx="720000" cy="720000"/>
            </a:xfrm>
            <a:prstGeom prst="triangle">
              <a:avLst>
                <a:gd name="adj" fmla="val 100000"/>
              </a:avLst>
            </a:prstGeom>
            <a:solidFill>
              <a:srgbClr val="97DAFB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100" name="이등변 삼각형 99"/>
            <p:cNvSpPr/>
            <p:nvPr/>
          </p:nvSpPr>
          <p:spPr>
            <a:xfrm rot="5400000" flipH="1">
              <a:off x="2176789" y="5421195"/>
              <a:ext cx="720000" cy="720000"/>
            </a:xfrm>
            <a:prstGeom prst="triangle">
              <a:avLst>
                <a:gd name="adj" fmla="val 100000"/>
              </a:avLst>
            </a:prstGeom>
            <a:solidFill>
              <a:srgbClr val="CADEFE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101" name="이등변 삼각형 100"/>
            <p:cNvSpPr/>
            <p:nvPr/>
          </p:nvSpPr>
          <p:spPr>
            <a:xfrm flipH="1">
              <a:off x="1436121" y="5418000"/>
              <a:ext cx="720000" cy="720000"/>
            </a:xfrm>
            <a:prstGeom prst="triangle">
              <a:avLst>
                <a:gd name="adj" fmla="val 100000"/>
              </a:avLst>
            </a:prstGeom>
            <a:solidFill>
              <a:srgbClr val="97DAF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102" name="이등변 삼각형 101"/>
            <p:cNvSpPr/>
            <p:nvPr/>
          </p:nvSpPr>
          <p:spPr>
            <a:xfrm rot="16200000" flipH="1">
              <a:off x="1456789" y="4698000"/>
              <a:ext cx="720000" cy="720000"/>
            </a:xfrm>
            <a:prstGeom prst="triangle">
              <a:avLst>
                <a:gd name="adj" fmla="val 100000"/>
              </a:avLst>
            </a:pr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103" name="이등변 삼각형 102"/>
            <p:cNvSpPr/>
            <p:nvPr/>
          </p:nvSpPr>
          <p:spPr>
            <a:xfrm rot="16200000" flipH="1">
              <a:off x="716121" y="5421195"/>
              <a:ext cx="720000" cy="720000"/>
            </a:xfrm>
            <a:prstGeom prst="triangle">
              <a:avLst>
                <a:gd name="adj" fmla="val 0"/>
              </a:avLst>
            </a:prstGeom>
            <a:solidFill>
              <a:srgbClr val="DAF2FE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104" name="이등변 삼각형 103"/>
            <p:cNvSpPr/>
            <p:nvPr/>
          </p:nvSpPr>
          <p:spPr>
            <a:xfrm flipH="1">
              <a:off x="716121" y="5418000"/>
              <a:ext cx="720000" cy="720000"/>
            </a:xfrm>
            <a:prstGeom prst="triangle">
              <a:avLst>
                <a:gd name="adj" fmla="val 0"/>
              </a:avLst>
            </a:prstGeom>
            <a:solidFill>
              <a:srgbClr val="6D458B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105" name="이등변 삼각형 104"/>
            <p:cNvSpPr/>
            <p:nvPr/>
          </p:nvSpPr>
          <p:spPr>
            <a:xfrm rot="16200000" flipH="1">
              <a:off x="2876121" y="6141194"/>
              <a:ext cx="720000" cy="720000"/>
            </a:xfrm>
            <a:prstGeom prst="triangle">
              <a:avLst>
                <a:gd name="adj" fmla="val 0"/>
              </a:avLst>
            </a:prstGeom>
            <a:solidFill>
              <a:srgbClr val="1B70BD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이등변 삼각형 105"/>
            <p:cNvSpPr/>
            <p:nvPr/>
          </p:nvSpPr>
          <p:spPr>
            <a:xfrm rot="5400000" flipH="1">
              <a:off x="3592" y="4698000"/>
              <a:ext cx="720000" cy="720000"/>
            </a:xfrm>
            <a:prstGeom prst="triangle">
              <a:avLst>
                <a:gd name="adj" fmla="val 100000"/>
              </a:avLst>
            </a:prstGeom>
            <a:solidFill>
              <a:srgbClr val="97DAF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110" name="이등변 삼각형 109"/>
            <p:cNvSpPr/>
            <p:nvPr/>
          </p:nvSpPr>
          <p:spPr>
            <a:xfrm rot="16200000" flipH="1">
              <a:off x="716121" y="3978000"/>
              <a:ext cx="720000" cy="720000"/>
            </a:xfrm>
            <a:prstGeom prst="triangle">
              <a:avLst>
                <a:gd name="adj" fmla="val 100000"/>
              </a:avLst>
            </a:prstGeom>
            <a:solidFill>
              <a:srgbClr val="00B0F0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115" name="이등변 삼각형 114"/>
            <p:cNvSpPr/>
            <p:nvPr/>
          </p:nvSpPr>
          <p:spPr>
            <a:xfrm flipH="1">
              <a:off x="2176789" y="4701195"/>
              <a:ext cx="720000" cy="720000"/>
            </a:xfrm>
            <a:prstGeom prst="triangle">
              <a:avLst>
                <a:gd name="adj" fmla="val 100000"/>
              </a:avLst>
            </a:prstGeom>
            <a:solidFill>
              <a:srgbClr val="2BD6ED">
                <a:alpha val="1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116" name="이등변 삼각형 115"/>
            <p:cNvSpPr/>
            <p:nvPr/>
          </p:nvSpPr>
          <p:spPr>
            <a:xfrm flipH="1">
              <a:off x="2876121" y="4701195"/>
              <a:ext cx="720000" cy="720000"/>
            </a:xfrm>
            <a:prstGeom prst="triangle">
              <a:avLst>
                <a:gd name="adj" fmla="val 100000"/>
              </a:avLst>
            </a:prstGeom>
            <a:solidFill>
              <a:srgbClr val="6D458B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117" name="이등변 삼각형 116"/>
            <p:cNvSpPr/>
            <p:nvPr/>
          </p:nvSpPr>
          <p:spPr>
            <a:xfrm rot="16200000" flipH="1">
              <a:off x="3596121" y="5421195"/>
              <a:ext cx="720000" cy="720000"/>
            </a:xfrm>
            <a:prstGeom prst="triangle">
              <a:avLst>
                <a:gd name="adj" fmla="val 0"/>
              </a:avLst>
            </a:pr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124" name="이등변 삼각형 123"/>
            <p:cNvSpPr/>
            <p:nvPr/>
          </p:nvSpPr>
          <p:spPr>
            <a:xfrm rot="5400000" flipH="1">
              <a:off x="3596121" y="6138000"/>
              <a:ext cx="720000" cy="720000"/>
            </a:xfrm>
            <a:prstGeom prst="triangle">
              <a:avLst>
                <a:gd name="adj" fmla="val 100000"/>
              </a:avLst>
            </a:prstGeom>
            <a:solidFill>
              <a:srgbClr val="00B0F0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128" name="이등변 삼각형 127"/>
            <p:cNvSpPr/>
            <p:nvPr/>
          </p:nvSpPr>
          <p:spPr>
            <a:xfrm rot="5400000" flipH="1">
              <a:off x="4316121" y="6141195"/>
              <a:ext cx="720000" cy="720000"/>
            </a:xfrm>
            <a:prstGeom prst="triangle">
              <a:avLst>
                <a:gd name="adj" fmla="val 0"/>
              </a:avLst>
            </a:prstGeom>
            <a:solidFill>
              <a:srgbClr val="6D458B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130" name="이등변 삼각형 129"/>
            <p:cNvSpPr/>
            <p:nvPr/>
          </p:nvSpPr>
          <p:spPr>
            <a:xfrm flipH="1">
              <a:off x="5036121" y="4701195"/>
              <a:ext cx="720000" cy="720000"/>
            </a:xfrm>
            <a:prstGeom prst="triangle">
              <a:avLst>
                <a:gd name="adj" fmla="val 100000"/>
              </a:avLst>
            </a:prstGeom>
            <a:solidFill>
              <a:srgbClr val="2BD6ED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131" name="이등변 삼각형 130"/>
            <p:cNvSpPr/>
            <p:nvPr/>
          </p:nvSpPr>
          <p:spPr>
            <a:xfrm rot="10800000" flipH="1">
              <a:off x="5708775" y="6138000"/>
              <a:ext cx="720000" cy="720000"/>
            </a:xfrm>
            <a:prstGeom prst="triangle">
              <a:avLst>
                <a:gd name="adj" fmla="val 100000"/>
              </a:avLst>
            </a:prstGeom>
            <a:solidFill>
              <a:srgbClr val="97DAFB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133" name="이등변 삼각형 132"/>
            <p:cNvSpPr/>
            <p:nvPr/>
          </p:nvSpPr>
          <p:spPr>
            <a:xfrm rot="5400000" flipH="1">
              <a:off x="6428676" y="6141195"/>
              <a:ext cx="720000" cy="720000"/>
            </a:xfrm>
            <a:prstGeom prst="triangle">
              <a:avLst>
                <a:gd name="adj" fmla="val 0"/>
              </a:avLst>
            </a:prstGeom>
            <a:solidFill>
              <a:schemeClr val="accent4">
                <a:lumMod val="75000"/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134" name="이등변 삼각형 133"/>
            <p:cNvSpPr/>
            <p:nvPr/>
          </p:nvSpPr>
          <p:spPr>
            <a:xfrm flipH="1">
              <a:off x="2840806" y="6138000"/>
              <a:ext cx="720000" cy="720000"/>
            </a:xfrm>
            <a:prstGeom prst="triangle">
              <a:avLst>
                <a:gd name="adj" fmla="val 0"/>
              </a:avLst>
            </a:prstGeom>
            <a:solidFill>
              <a:srgbClr val="1B70BD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이등변 삼각형 136"/>
            <p:cNvSpPr/>
            <p:nvPr/>
          </p:nvSpPr>
          <p:spPr>
            <a:xfrm rot="5400000" flipH="1">
              <a:off x="2176789" y="4698000"/>
              <a:ext cx="720000" cy="720000"/>
            </a:xfrm>
            <a:prstGeom prst="triangle">
              <a:avLst>
                <a:gd name="adj" fmla="val 100000"/>
              </a:avLst>
            </a:prstGeom>
            <a:solidFill>
              <a:srgbClr val="0070C0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143" name="이등변 삼각형 142"/>
            <p:cNvSpPr/>
            <p:nvPr/>
          </p:nvSpPr>
          <p:spPr>
            <a:xfrm rot="10800000" flipH="1">
              <a:off x="1441965" y="6141195"/>
              <a:ext cx="720000" cy="720000"/>
            </a:xfrm>
            <a:prstGeom prst="triangle">
              <a:avLst>
                <a:gd name="adj" fmla="val 0"/>
              </a:avLst>
            </a:prstGeom>
            <a:solidFill>
              <a:srgbClr val="6D458B">
                <a:alpha val="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4" name="직사각형 143"/>
          <p:cNvSpPr/>
          <p:nvPr/>
        </p:nvSpPr>
        <p:spPr>
          <a:xfrm>
            <a:off x="4649840" y="2234331"/>
            <a:ext cx="1853682" cy="1995660"/>
          </a:xfrm>
          <a:prstGeom prst="rect">
            <a:avLst/>
          </a:prstGeom>
          <a:solidFill>
            <a:srgbClr val="02254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9" tIns="43640" rIns="87279" bIns="43640" rtlCol="0" anchor="ctr"/>
          <a:lstStyle/>
          <a:p>
            <a:pPr algn="ctr"/>
            <a:endParaRPr lang="ko-KR" altLang="en-US" sz="2300"/>
          </a:p>
        </p:txBody>
      </p:sp>
      <p:pic>
        <p:nvPicPr>
          <p:cNvPr id="145" name="Picture 4" descr="http://cfile6.uf.tistory.com/image/23143047533E165F467C7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10" y="2235579"/>
            <a:ext cx="1852151" cy="199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직사각형 145"/>
          <p:cNvSpPr/>
          <p:nvPr/>
        </p:nvSpPr>
        <p:spPr>
          <a:xfrm>
            <a:off x="967404" y="2228673"/>
            <a:ext cx="1846197" cy="1999727"/>
          </a:xfrm>
          <a:prstGeom prst="rect">
            <a:avLst/>
          </a:prstGeom>
          <a:solidFill>
            <a:srgbClr val="00558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9" tIns="43640" rIns="87279" bIns="43640" rtlCol="0" anchor="ctr"/>
          <a:lstStyle/>
          <a:p>
            <a:pPr algn="ctr"/>
            <a:endParaRPr lang="ko-KR" altLang="en-US" sz="2300"/>
          </a:p>
        </p:txBody>
      </p:sp>
      <p:pic>
        <p:nvPicPr>
          <p:cNvPr id="147" name="_x440641552" descr="EMB00003a6855b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5" t="32684" r="9346" b="23390"/>
          <a:stretch>
            <a:fillRect/>
          </a:stretch>
        </p:blipFill>
        <p:spPr bwMode="auto">
          <a:xfrm>
            <a:off x="2812252" y="2226513"/>
            <a:ext cx="1849433" cy="20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6" descr="http://www.etsi.org/images/articles/logos/oneM2M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051" y="2789018"/>
            <a:ext cx="1937971" cy="143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직사각형 149"/>
          <p:cNvSpPr/>
          <p:nvPr/>
        </p:nvSpPr>
        <p:spPr>
          <a:xfrm>
            <a:off x="2806389" y="2234330"/>
            <a:ext cx="1858747" cy="1987714"/>
          </a:xfrm>
          <a:prstGeom prst="rect">
            <a:avLst/>
          </a:prstGeom>
          <a:solidFill>
            <a:srgbClr val="12B2A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9" tIns="43640" rIns="87279" bIns="43640" rtlCol="0" anchor="ctr"/>
          <a:lstStyle/>
          <a:p>
            <a:pPr algn="ctr"/>
            <a:endParaRPr lang="ko-KR" altLang="en-US" sz="2300"/>
          </a:p>
        </p:txBody>
      </p:sp>
      <p:pic>
        <p:nvPicPr>
          <p:cNvPr id="152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38" y="5649898"/>
            <a:ext cx="2101353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" name="TextBox 152"/>
          <p:cNvSpPr txBox="1"/>
          <p:nvPr/>
        </p:nvSpPr>
        <p:spPr>
          <a:xfrm>
            <a:off x="5426062" y="4585963"/>
            <a:ext cx="2472019" cy="672908"/>
          </a:xfrm>
          <a:prstGeom prst="rect">
            <a:avLst/>
          </a:prstGeom>
          <a:noFill/>
        </p:spPr>
        <p:txBody>
          <a:bodyPr wrap="none" lIns="87279" tIns="43640" rIns="87279" bIns="43640" rtlCol="0">
            <a:spAutoFit/>
          </a:bodyPr>
          <a:lstStyle/>
          <a:p>
            <a:r>
              <a:rPr lang="en-US" altLang="ko-KR" sz="1900" b="1" dirty="0" smtClean="0">
                <a:solidFill>
                  <a:schemeClr val="tx2">
                    <a:lumMod val="75000"/>
                  </a:schemeClr>
                </a:solidFill>
              </a:rPr>
              <a:t>Jun-Kwon </a:t>
            </a:r>
            <a:r>
              <a:rPr lang="en-US" altLang="ko-KR" sz="1900" b="1" dirty="0" smtClean="0">
                <a:solidFill>
                  <a:schemeClr val="tx2">
                    <a:lumMod val="75000"/>
                  </a:schemeClr>
                </a:solidFill>
              </a:rPr>
              <a:t>Jung and</a:t>
            </a:r>
          </a:p>
          <a:p>
            <a:r>
              <a:rPr lang="en-US" altLang="ko-KR" sz="1900" b="1" dirty="0" smtClean="0">
                <a:solidFill>
                  <a:schemeClr val="tx2">
                    <a:lumMod val="75000"/>
                  </a:schemeClr>
                </a:solidFill>
              </a:rPr>
              <a:t>Sung-Chan Choi</a:t>
            </a:r>
            <a:endParaRPr lang="ko-KR" altLang="en-US" sz="1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8" name="Picture 8" descr="http://www.sejong.ac.kr/img/common/h1_top_logo01.gif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09" y="6123743"/>
            <a:ext cx="1185614" cy="31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2" descr="http://www.jointips.or.kr/data/file/partner/2039108196_5WjCFSDa_ntels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710" y="6126478"/>
            <a:ext cx="601619" cy="2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4" descr="http://www.itu.int/en/ITU-T/Workshops-and-Seminars/bsg/201207/PublishingImages/TT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00" y="6112866"/>
            <a:ext cx="506418" cy="32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8" descr="http://upload.wikimedia.org/wikipedia/en/c/cc/LG_U%2B_logo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19" y="6128005"/>
            <a:ext cx="995163" cy="34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그림 16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914" y="6112856"/>
            <a:ext cx="1246818" cy="326192"/>
          </a:xfrm>
          <a:prstGeom prst="rect">
            <a:avLst/>
          </a:prstGeom>
        </p:spPr>
      </p:pic>
      <p:pic>
        <p:nvPicPr>
          <p:cNvPr id="163" name="Picture 14" descr="http://www.rapa.or.kr/modules/board/bd_download.asp?idx=1115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583" y="5990463"/>
            <a:ext cx="1750426" cy="56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50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526" cy="82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478" y="231612"/>
            <a:ext cx="7999898" cy="584640"/>
          </a:xfrm>
          <a:prstGeom prst="rect">
            <a:avLst/>
          </a:prstGeom>
          <a:noFill/>
        </p:spPr>
        <p:txBody>
          <a:bodyPr wrap="square" lIns="87279" tIns="43640" rIns="87279" bIns="43640" rtlCol="0">
            <a:spAutoFit/>
          </a:bodyPr>
          <a:lstStyle/>
          <a:p>
            <a:r>
              <a:rPr lang="en-US" altLang="ko-KR" sz="3100" b="1" spc="-143" dirty="0" smtClean="0">
                <a:solidFill>
                  <a:srgbClr val="64CDEE"/>
                </a:solidFill>
              </a:rPr>
              <a:t>What is </a:t>
            </a:r>
            <a:r>
              <a:rPr lang="en-US" altLang="ko-KR" sz="3100" b="1" spc="-143" dirty="0" smtClean="0">
                <a:solidFill>
                  <a:srgbClr val="64CDEE"/>
                </a:solidFill>
              </a:rPr>
              <a:t>DDS?</a:t>
            </a:r>
            <a:endParaRPr lang="ko-KR" altLang="en-US" sz="3100" b="1" spc="-143" baseline="300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8478" y="909304"/>
            <a:ext cx="5251886" cy="584640"/>
          </a:xfrm>
          <a:prstGeom prst="rect">
            <a:avLst/>
          </a:prstGeom>
          <a:noFill/>
        </p:spPr>
        <p:txBody>
          <a:bodyPr wrap="square" lIns="87279" tIns="43640" rIns="87279" bIns="43640" rtlCol="0">
            <a:spAutoFit/>
          </a:bodyPr>
          <a:lstStyle/>
          <a:p>
            <a:r>
              <a:rPr lang="en-US" altLang="ko-KR" sz="3100" dirty="0" smtClean="0">
                <a:solidFill>
                  <a:srgbClr val="376092"/>
                </a:solidFill>
              </a:rPr>
              <a:t>Data Distribution Service </a:t>
            </a:r>
            <a:endParaRPr lang="ko-KR" altLang="en-US" sz="3100" dirty="0">
              <a:solidFill>
                <a:srgbClr val="376092"/>
              </a:solidFill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8854291" y="6512599"/>
            <a:ext cx="273413" cy="273413"/>
          </a:xfrm>
          <a:prstGeom prst="rect">
            <a:avLst/>
          </a:prstGeom>
          <a:solidFill>
            <a:srgbClr val="BDD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00" dirty="0">
                <a:solidFill>
                  <a:srgbClr val="1F497D">
                    <a:lumMod val="75000"/>
                  </a:srgbClr>
                </a:solidFill>
              </a:rPr>
              <a:t>3</a:t>
            </a:r>
            <a:endParaRPr lang="ko-KR" altLang="en-US" sz="10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0267" y="1701208"/>
            <a:ext cx="5030098" cy="4895410"/>
          </a:xfrm>
          <a:prstGeom prst="rect">
            <a:avLst/>
          </a:prstGeom>
        </p:spPr>
        <p:txBody>
          <a:bodyPr lIns="87279" tIns="43640" rIns="87279" bIns="43640">
            <a:normAutofit/>
          </a:bodyPr>
          <a:lstStyle>
            <a:lvl1pPr marL="368275" indent="-368275" algn="l" defTabSz="9820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7928" indent="-306896" algn="l" defTabSz="9820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7582" indent="-245516" algn="l" defTabSz="9820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8615" indent="-245516" algn="l" defTabSz="9820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9648" indent="-245516" algn="l" defTabSz="9820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680" indent="-245516" algn="l" defTabSz="9820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1713" indent="-245516" algn="l" defTabSz="9820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82746" indent="-245516" algn="l" defTabSz="9820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3779" indent="-245516" algn="l" defTabSz="9820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5501" lvl="1" indent="-254565"/>
            <a:r>
              <a:rPr lang="en-US" altLang="ko-KR" sz="2000" spc="-95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Real-Time </a:t>
            </a:r>
            <a:r>
              <a:rPr lang="en-US" altLang="ko-KR" sz="2000" spc="-95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and High-Performance Data Communication Service </a:t>
            </a:r>
          </a:p>
          <a:p>
            <a:pPr marL="595501" lvl="1" indent="-254565"/>
            <a:r>
              <a:rPr lang="en-US" altLang="ko-KR" sz="2000" spc="-95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Publish/Subscribe Model </a:t>
            </a:r>
          </a:p>
          <a:p>
            <a:pPr marL="595501" lvl="1" indent="-254565"/>
            <a:r>
              <a:rPr lang="en-US" altLang="ko-KR" sz="2000" spc="-95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Various </a:t>
            </a:r>
            <a:r>
              <a:rPr lang="en-US" altLang="ko-KR" sz="2000" spc="-95" dirty="0" err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QoS</a:t>
            </a:r>
            <a:r>
              <a:rPr lang="en-US" altLang="ko-KR" sz="2000" spc="-95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Support </a:t>
            </a:r>
          </a:p>
          <a:p>
            <a:pPr marL="595501" lvl="1" indent="-254565"/>
            <a:r>
              <a:rPr lang="en-US" altLang="ko-KR" sz="2000" spc="-95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No Essential Broker</a:t>
            </a:r>
          </a:p>
          <a:p>
            <a:pPr marL="595501" lvl="1" indent="-254565"/>
            <a:endParaRPr lang="en-US" altLang="ko-KR" sz="2000" spc="-95" dirty="0" smtClean="0">
              <a:solidFill>
                <a:schemeClr val="tx2"/>
              </a:solidFill>
            </a:endParaRPr>
          </a:p>
          <a:p>
            <a:pPr marL="595501" lvl="1" indent="-254565"/>
            <a:endParaRPr lang="en-US" altLang="ko-KR" sz="2000" spc="-95" dirty="0" smtClean="0">
              <a:solidFill>
                <a:schemeClr val="tx2"/>
              </a:solidFill>
            </a:endParaRPr>
          </a:p>
          <a:p>
            <a:pPr marL="595501" lvl="1" indent="-254565"/>
            <a:endParaRPr lang="en-US" sz="1200" dirty="0"/>
          </a:p>
          <a:p>
            <a:pPr marL="595501" lvl="1" indent="-254565"/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87" y="2276416"/>
            <a:ext cx="4277973" cy="378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3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526" cy="82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478" y="231612"/>
            <a:ext cx="7999898" cy="584640"/>
          </a:xfrm>
          <a:prstGeom prst="rect">
            <a:avLst/>
          </a:prstGeom>
          <a:noFill/>
        </p:spPr>
        <p:txBody>
          <a:bodyPr wrap="square" lIns="87279" tIns="43640" rIns="87279" bIns="43640" rtlCol="0">
            <a:spAutoFit/>
          </a:bodyPr>
          <a:lstStyle/>
          <a:p>
            <a:r>
              <a:rPr lang="en-US" altLang="ko-KR" sz="3100" b="1" spc="-143" dirty="0" smtClean="0">
                <a:solidFill>
                  <a:srgbClr val="64CDEE"/>
                </a:solidFill>
              </a:rPr>
              <a:t>What is </a:t>
            </a:r>
            <a:r>
              <a:rPr lang="en-US" altLang="ko-KR" sz="3100" b="1" spc="-143" dirty="0" smtClean="0">
                <a:solidFill>
                  <a:srgbClr val="64CDEE"/>
                </a:solidFill>
              </a:rPr>
              <a:t>DDS?</a:t>
            </a:r>
            <a:endParaRPr lang="ko-KR" altLang="en-US" sz="3100" b="1" spc="-143" baseline="300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8478" y="909304"/>
            <a:ext cx="5251886" cy="584640"/>
          </a:xfrm>
          <a:prstGeom prst="rect">
            <a:avLst/>
          </a:prstGeom>
          <a:noFill/>
        </p:spPr>
        <p:txBody>
          <a:bodyPr wrap="square" lIns="87279" tIns="43640" rIns="87279" bIns="43640" rtlCol="0">
            <a:spAutoFit/>
          </a:bodyPr>
          <a:lstStyle/>
          <a:p>
            <a:r>
              <a:rPr lang="en-US" altLang="ko-KR" sz="3100" dirty="0" smtClean="0">
                <a:solidFill>
                  <a:srgbClr val="376092"/>
                </a:solidFill>
              </a:rPr>
              <a:t>Using Area</a:t>
            </a:r>
            <a:endParaRPr lang="ko-KR" altLang="en-US" sz="3100" dirty="0">
              <a:solidFill>
                <a:srgbClr val="376092"/>
              </a:solidFill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8854291" y="6512599"/>
            <a:ext cx="273413" cy="273413"/>
          </a:xfrm>
          <a:prstGeom prst="rect">
            <a:avLst/>
          </a:prstGeom>
          <a:solidFill>
            <a:srgbClr val="BDD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00" dirty="0">
                <a:solidFill>
                  <a:srgbClr val="1F497D">
                    <a:lumMod val="75000"/>
                  </a:srgbClr>
                </a:solidFill>
              </a:rPr>
              <a:t>3</a:t>
            </a:r>
            <a:endParaRPr lang="ko-KR" altLang="en-US" sz="1000" dirty="0">
              <a:solidFill>
                <a:srgbClr val="1F497D">
                  <a:lumMod val="75000"/>
                </a:srgbClr>
              </a:solidFill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840641"/>
              </p:ext>
            </p:extLst>
          </p:nvPr>
        </p:nvGraphicFramePr>
        <p:xfrm>
          <a:off x="684612" y="1600201"/>
          <a:ext cx="7703812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9143"/>
                <a:gridCol w="6254669"/>
              </a:tblGrid>
              <a:tr h="12572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category</a:t>
                      </a:r>
                      <a:endParaRPr lang="ko-KR" sz="1400" kern="100" dirty="0">
                        <a:effectLst/>
                        <a:latin typeface="Century Gothic"/>
                        <a:ea typeface="굴림"/>
                        <a:cs typeface="Times New Roman"/>
                      </a:endParaRPr>
                    </a:p>
                  </a:txBody>
                  <a:tcPr marL="37716" marR="37716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Appliance</a:t>
                      </a:r>
                      <a:endParaRPr lang="ko-KR" sz="1400" kern="100" dirty="0">
                        <a:effectLst/>
                        <a:latin typeface="Century Gothic"/>
                        <a:ea typeface="굴림"/>
                        <a:cs typeface="Times New Roman"/>
                      </a:endParaRPr>
                    </a:p>
                  </a:txBody>
                  <a:tcPr marL="37716" marR="37716" marT="0" marB="0" anchor="ctr"/>
                </a:tc>
              </a:tr>
              <a:tr h="117339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effectLst/>
                        </a:rPr>
                        <a:t>National Defense</a:t>
                      </a:r>
                      <a:endParaRPr lang="ko-KR" sz="1400" kern="100" dirty="0">
                        <a:effectLst/>
                        <a:latin typeface="Century Gothic"/>
                        <a:ea typeface="굴림"/>
                        <a:cs typeface="Times New Roman"/>
                      </a:endParaRPr>
                    </a:p>
                  </a:txBody>
                  <a:tcPr marL="37716" marR="37716" marT="0" marB="0" anchor="ctr"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US Navy LPD-17 Ship-Wide Area Network</a:t>
                      </a:r>
                      <a:endParaRPr lang="ko-KR" sz="1400" kern="100" dirty="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US Navy Sea Slice</a:t>
                      </a:r>
                      <a:endParaRPr lang="ko-KR" sz="1400" kern="100" dirty="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US Navy E2-C Hawkeye</a:t>
                      </a:r>
                      <a:endParaRPr lang="ko-KR" sz="1400" kern="100" dirty="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Lockheed Martin US Navy Aegis Open Architecture Weapon System</a:t>
                      </a:r>
                      <a:endParaRPr lang="ko-KR" sz="1400" kern="100" dirty="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Boeing Secure Distributed Computing platform</a:t>
                      </a:r>
                      <a:endParaRPr lang="ko-KR" sz="1400" kern="100" dirty="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AWACS Radar System Upgrade</a:t>
                      </a:r>
                      <a:endParaRPr lang="ko-KR" sz="1400" kern="100" dirty="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B1-B tactical Systems Upgrade</a:t>
                      </a:r>
                      <a:endParaRPr lang="ko-KR" sz="1400" kern="100" dirty="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Insitu’s</a:t>
                      </a:r>
                      <a:r>
                        <a:rPr lang="en-US" sz="1400" kern="100" dirty="0">
                          <a:effectLst/>
                        </a:rPr>
                        <a:t> Unmanned Air Vehicle</a:t>
                      </a:r>
                      <a:endParaRPr lang="ko-KR" sz="1400" kern="100" dirty="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Advanced Cockpit Ground Control Station</a:t>
                      </a:r>
                      <a:endParaRPr lang="ko-KR" sz="1400" kern="100" dirty="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Raytheon SSDS(Ship Self-</a:t>
                      </a:r>
                      <a:r>
                        <a:rPr lang="en-US" sz="1400" kern="100" dirty="0" err="1">
                          <a:effectLst/>
                        </a:rPr>
                        <a:t>Defence</a:t>
                      </a:r>
                      <a:r>
                        <a:rPr lang="en-US" sz="1400" kern="100" dirty="0">
                          <a:effectLst/>
                        </a:rPr>
                        <a:t> System)</a:t>
                      </a:r>
                      <a:endParaRPr lang="ko-KR" sz="1400" kern="100" dirty="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Boeing Future Combat Systems</a:t>
                      </a:r>
                      <a:endParaRPr lang="ko-KR" sz="1400" kern="100" dirty="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Littoral Combat System(LCS)</a:t>
                      </a:r>
                      <a:endParaRPr lang="ko-KR" sz="1400" kern="100" dirty="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NavDDS</a:t>
                      </a:r>
                      <a:r>
                        <a:rPr lang="en-US" sz="1400" kern="100" dirty="0">
                          <a:effectLst/>
                        </a:rPr>
                        <a:t> Shipboard Navigation System</a:t>
                      </a:r>
                      <a:endParaRPr lang="ko-KR" sz="1400" kern="100" dirty="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FFX-1 Naval Combat System</a:t>
                      </a:r>
                      <a:endParaRPr lang="ko-KR" sz="1400" kern="100" dirty="0">
                        <a:effectLst/>
                        <a:latin typeface="바탕"/>
                        <a:cs typeface="Times New Roman"/>
                      </a:endParaRPr>
                    </a:p>
                  </a:txBody>
                  <a:tcPr marL="37716" marR="37716" marT="0" marB="0" anchor="ctr"/>
                </a:tc>
              </a:tr>
              <a:tr h="33525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effectLst/>
                        </a:rPr>
                        <a:t>Flight</a:t>
                      </a:r>
                      <a:endParaRPr lang="ko-KR" sz="1400" kern="100" dirty="0">
                        <a:effectLst/>
                        <a:latin typeface="Century Gothic"/>
                        <a:ea typeface="굴림"/>
                        <a:cs typeface="Times New Roman"/>
                      </a:endParaRPr>
                    </a:p>
                  </a:txBody>
                  <a:tcPr marL="37716" marR="37716" marT="0" marB="0" anchor="ctr"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EU Air Traffic Management</a:t>
                      </a:r>
                      <a:endParaRPr lang="ko-KR" sz="1400" kern="100" dirty="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US Air Traffic Management</a:t>
                      </a:r>
                      <a:endParaRPr lang="ko-KR" sz="1400" kern="100" dirty="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NASA Constellation Launch Control System</a:t>
                      </a:r>
                      <a:endParaRPr lang="ko-KR" sz="1400" kern="100" dirty="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European Southern Observatory, very Large Telescope</a:t>
                      </a:r>
                      <a:endParaRPr lang="ko-KR" sz="1400" kern="100" dirty="0">
                        <a:effectLst/>
                        <a:latin typeface="바탕"/>
                        <a:cs typeface="Times New Roman"/>
                      </a:endParaRPr>
                    </a:p>
                  </a:txBody>
                  <a:tcPr marL="37716" marR="37716" marT="0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effectLst/>
                        </a:rPr>
                        <a:t>Energy</a:t>
                      </a:r>
                      <a:endParaRPr lang="ko-KR" sz="1400" kern="100" dirty="0">
                        <a:effectLst/>
                        <a:latin typeface="Century Gothic"/>
                        <a:ea typeface="굴림"/>
                        <a:cs typeface="Times New Roman"/>
                      </a:endParaRPr>
                    </a:p>
                  </a:txBody>
                  <a:tcPr marL="37716" marR="37716" marT="0" marB="0" anchor="ctr"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Siemens Wind Power, </a:t>
                      </a:r>
                      <a:r>
                        <a:rPr lang="en-US" sz="1400" kern="100" dirty="0" err="1">
                          <a:effectLst/>
                        </a:rPr>
                        <a:t>LocalGrid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r>
                        <a:rPr lang="en-US" sz="1400" kern="100" dirty="0" err="1">
                          <a:effectLst/>
                        </a:rPr>
                        <a:t>MicroGrids</a:t>
                      </a:r>
                      <a:r>
                        <a:rPr lang="en-US" sz="1400" kern="100" dirty="0">
                          <a:effectLst/>
                        </a:rPr>
                        <a:t>, GC Dam</a:t>
                      </a:r>
                      <a:endParaRPr lang="ko-KR" sz="1400" kern="100" dirty="0">
                        <a:effectLst/>
                        <a:latin typeface="바탕"/>
                        <a:cs typeface="Times New Roman"/>
                      </a:endParaRPr>
                    </a:p>
                  </a:txBody>
                  <a:tcPr marL="37716" marR="37716" marT="0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effectLst/>
                        </a:rPr>
                        <a:t>Finance</a:t>
                      </a:r>
                      <a:endParaRPr lang="ko-KR" sz="1400" kern="100" dirty="0">
                        <a:effectLst/>
                        <a:latin typeface="Century Gothic"/>
                        <a:ea typeface="굴림"/>
                        <a:cs typeface="Times New Roman"/>
                      </a:endParaRPr>
                    </a:p>
                  </a:txBody>
                  <a:tcPr marL="37716" marR="37716" marT="0" marB="0" anchor="ctr"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ATD/Citigroup: Market Data Feed</a:t>
                      </a:r>
                      <a:endParaRPr lang="ko-KR" sz="1400" kern="100" dirty="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Pimco</a:t>
                      </a:r>
                      <a:r>
                        <a:rPr lang="en-US" sz="1400" kern="100" dirty="0">
                          <a:effectLst/>
                        </a:rPr>
                        <a:t> : Compliance Architecture</a:t>
                      </a:r>
                      <a:endParaRPr lang="ko-KR" sz="1400" kern="100" dirty="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InfoDyne</a:t>
                      </a:r>
                      <a:r>
                        <a:rPr lang="en-US" sz="1400" kern="100" dirty="0">
                          <a:effectLst/>
                        </a:rPr>
                        <a:t> : Market Data</a:t>
                      </a:r>
                      <a:endParaRPr lang="ko-KR" sz="1400" kern="100" dirty="0">
                        <a:effectLst/>
                        <a:latin typeface="바탕"/>
                        <a:cs typeface="Times New Roman"/>
                      </a:endParaRPr>
                    </a:p>
                  </a:txBody>
                  <a:tcPr marL="37716" marR="3771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46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526" cy="82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478" y="231612"/>
            <a:ext cx="7999898" cy="584640"/>
          </a:xfrm>
          <a:prstGeom prst="rect">
            <a:avLst/>
          </a:prstGeom>
          <a:noFill/>
        </p:spPr>
        <p:txBody>
          <a:bodyPr wrap="square" lIns="87279" tIns="43640" rIns="87279" bIns="43640" rtlCol="0">
            <a:spAutoFit/>
          </a:bodyPr>
          <a:lstStyle/>
          <a:p>
            <a:r>
              <a:rPr lang="en-US" altLang="ko-KR" sz="3100" b="1" spc="-143" dirty="0" smtClean="0">
                <a:solidFill>
                  <a:srgbClr val="64CDEE"/>
                </a:solidFill>
              </a:rPr>
              <a:t>What is </a:t>
            </a:r>
            <a:r>
              <a:rPr lang="en-US" altLang="ko-KR" sz="3100" b="1" spc="-143" dirty="0" smtClean="0">
                <a:solidFill>
                  <a:srgbClr val="64CDEE"/>
                </a:solidFill>
              </a:rPr>
              <a:t>DDS?</a:t>
            </a:r>
            <a:endParaRPr lang="ko-KR" altLang="en-US" sz="3100" b="1" spc="-143" baseline="300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8478" y="909304"/>
            <a:ext cx="5251886" cy="584640"/>
          </a:xfrm>
          <a:prstGeom prst="rect">
            <a:avLst/>
          </a:prstGeom>
          <a:noFill/>
        </p:spPr>
        <p:txBody>
          <a:bodyPr wrap="square" lIns="87279" tIns="43640" rIns="87279" bIns="43640" rtlCol="0">
            <a:spAutoFit/>
          </a:bodyPr>
          <a:lstStyle/>
          <a:p>
            <a:r>
              <a:rPr lang="en-US" altLang="ko-KR" sz="3100" dirty="0" smtClean="0">
                <a:solidFill>
                  <a:srgbClr val="376092"/>
                </a:solidFill>
              </a:rPr>
              <a:t>Using Area</a:t>
            </a:r>
            <a:endParaRPr lang="ko-KR" altLang="en-US" sz="3100" dirty="0">
              <a:solidFill>
                <a:srgbClr val="376092"/>
              </a:solidFill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8854291" y="6512599"/>
            <a:ext cx="273413" cy="273413"/>
          </a:xfrm>
          <a:prstGeom prst="rect">
            <a:avLst/>
          </a:prstGeom>
          <a:solidFill>
            <a:srgbClr val="BDD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00" dirty="0">
                <a:solidFill>
                  <a:srgbClr val="1F497D">
                    <a:lumMod val="75000"/>
                  </a:srgbClr>
                </a:solidFill>
              </a:rPr>
              <a:t>3</a:t>
            </a:r>
            <a:endParaRPr lang="ko-KR" altLang="en-US" sz="1000" dirty="0">
              <a:solidFill>
                <a:srgbClr val="1F497D">
                  <a:lumMod val="75000"/>
                </a:srgbClr>
              </a:solidFill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398732"/>
              </p:ext>
            </p:extLst>
          </p:nvPr>
        </p:nvGraphicFramePr>
        <p:xfrm>
          <a:off x="690002" y="1600201"/>
          <a:ext cx="7698422" cy="4587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3726"/>
                <a:gridCol w="6264696"/>
              </a:tblGrid>
              <a:tr h="12572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category</a:t>
                      </a:r>
                      <a:endParaRPr lang="ko-KR" sz="1400" kern="100" dirty="0">
                        <a:effectLst/>
                        <a:latin typeface="Century Gothic"/>
                        <a:ea typeface="굴림"/>
                        <a:cs typeface="Times New Roman"/>
                      </a:endParaRPr>
                    </a:p>
                  </a:txBody>
                  <a:tcPr marL="37716" marR="37716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effectLst/>
                        </a:rPr>
                        <a:t>Appliance</a:t>
                      </a:r>
                      <a:endParaRPr lang="ko-KR" sz="1400" kern="100" dirty="0">
                        <a:effectLst/>
                        <a:latin typeface="Century Gothic"/>
                        <a:ea typeface="굴림"/>
                        <a:cs typeface="Times New Roman"/>
                      </a:endParaRPr>
                    </a:p>
                  </a:txBody>
                  <a:tcPr marL="37716" marR="37716" marT="0" marB="0" anchor="ctr"/>
                </a:tc>
              </a:tr>
              <a:tr h="50288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effectLst/>
                        </a:rPr>
                        <a:t>Transport</a:t>
                      </a:r>
                      <a:endParaRPr lang="ko-KR" sz="1400" kern="100" dirty="0">
                        <a:effectLst/>
                        <a:latin typeface="Century Gothic"/>
                        <a:ea typeface="굴림"/>
                        <a:cs typeface="Times New Roman"/>
                      </a:endParaRPr>
                    </a:p>
                  </a:txBody>
                  <a:tcPr marL="37716" marR="37716" marT="0" marB="0" anchor="ctr"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Wi-tronix: High-value Mobile Asset Tracking</a:t>
                      </a:r>
                      <a:endParaRPr lang="ko-KR" sz="1400" kern="10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Highway Traffic Monitoring in Tokyo</a:t>
                      </a:r>
                      <a:endParaRPr lang="ko-KR" sz="1400" kern="10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Train Communications system in US</a:t>
                      </a:r>
                      <a:endParaRPr lang="ko-KR" sz="1400" kern="10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Volkswagen Driver Assistance and Integrated Safety System</a:t>
                      </a:r>
                      <a:endParaRPr lang="ko-KR" sz="1400" kern="10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Audi Hardware-in-the-Loop Simulation</a:t>
                      </a:r>
                      <a:endParaRPr lang="ko-KR" sz="1400" kern="10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NAV Canada – Air Navigation Service Provider</a:t>
                      </a:r>
                      <a:endParaRPr lang="ko-KR" sz="1400" kern="100">
                        <a:effectLst/>
                        <a:latin typeface="바탕"/>
                        <a:cs typeface="Times New Roman"/>
                      </a:endParaRPr>
                    </a:p>
                  </a:txBody>
                  <a:tcPr marL="37716" marR="37716" marT="0" marB="0" anchor="ctr"/>
                </a:tc>
              </a:tr>
              <a:tr h="41907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Medical</a:t>
                      </a:r>
                      <a:endParaRPr lang="ko-KR" sz="1400" kern="100" dirty="0">
                        <a:effectLst/>
                        <a:latin typeface="Century Gothic"/>
                        <a:ea typeface="굴림"/>
                        <a:cs typeface="Times New Roman"/>
                      </a:endParaRPr>
                    </a:p>
                  </a:txBody>
                  <a:tcPr marL="37716" marR="37716" marT="0" marB="0" anchor="ctr"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Varian MRI and NMR Product</a:t>
                      </a:r>
                      <a:endParaRPr lang="ko-KR" sz="1400" kern="10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Exelis C4i Command and Control Systems, Agilent MRI Systems</a:t>
                      </a:r>
                      <a:endParaRPr lang="ko-KR" sz="1400" kern="10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DLR Minimally Invasive Robotic Surgery Systems</a:t>
                      </a:r>
                      <a:endParaRPr lang="ko-KR" sz="1400" kern="10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Still Rivers’s PBRT (Proton Beam Radiation Therapy), Cancer Treatment</a:t>
                      </a:r>
                      <a:endParaRPr lang="ko-KR" sz="1400" kern="100">
                        <a:effectLst/>
                        <a:latin typeface="바탕"/>
                        <a:cs typeface="Times New Roman"/>
                      </a:endParaRPr>
                    </a:p>
                  </a:txBody>
                  <a:tcPr marL="37716" marR="37716" marT="0" marB="0" anchor="ctr"/>
                </a:tc>
              </a:tr>
              <a:tr h="33525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effectLst/>
                        </a:rPr>
                        <a:t>Modeling</a:t>
                      </a:r>
                      <a:endParaRPr lang="ko-KR" sz="1400" kern="100" dirty="0">
                        <a:effectLst/>
                        <a:latin typeface="Century Gothic"/>
                        <a:ea typeface="굴림"/>
                        <a:cs typeface="Times New Roman"/>
                      </a:endParaRPr>
                    </a:p>
                  </a:txBody>
                  <a:tcPr marL="37716" marR="37716" marT="0" marB="0" anchor="ctr"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USA National Advanced Driving Somulator</a:t>
                      </a:r>
                      <a:endParaRPr lang="ko-KR" sz="1400" kern="10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CAE Filght Simulator</a:t>
                      </a:r>
                      <a:endParaRPr lang="ko-KR" sz="1400" kern="10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Nextel (Simulation and Information Systems)</a:t>
                      </a:r>
                      <a:endParaRPr lang="ko-KR" sz="1400" kern="10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Force Technology (Ship Simulator)</a:t>
                      </a:r>
                      <a:endParaRPr lang="ko-KR" sz="1400" kern="100">
                        <a:effectLst/>
                        <a:latin typeface="바탕"/>
                        <a:cs typeface="Times New Roman"/>
                      </a:endParaRPr>
                    </a:p>
                  </a:txBody>
                  <a:tcPr marL="37716" marR="37716" marT="0" marB="0" anchor="ctr"/>
                </a:tc>
              </a:tr>
              <a:tr h="25144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effectLst/>
                        </a:rPr>
                        <a:t>Industry</a:t>
                      </a:r>
                      <a:endParaRPr lang="ko-KR" sz="1400" kern="100" dirty="0">
                        <a:effectLst/>
                        <a:latin typeface="Century Gothic"/>
                        <a:ea typeface="굴림"/>
                        <a:cs typeface="Times New Roman"/>
                      </a:endParaRPr>
                    </a:p>
                  </a:txBody>
                  <a:tcPr marL="37716" marR="37716" marT="0" marB="0" anchor="ctr"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Schnieder Integrates PLC and IT Systems</a:t>
                      </a:r>
                      <a:endParaRPr lang="ko-KR" sz="1400" kern="10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Harmonic Transmission and Video Switching</a:t>
                      </a:r>
                      <a:endParaRPr lang="ko-KR" sz="1400" kern="10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KuKa Robotics</a:t>
                      </a:r>
                      <a:endParaRPr lang="ko-KR" sz="1400" kern="100">
                        <a:effectLst/>
                        <a:latin typeface="바탕"/>
                        <a:cs typeface="Times New Roman"/>
                      </a:endParaRPr>
                    </a:p>
                  </a:txBody>
                  <a:tcPr marL="37716" marR="37716" marT="0" marB="0" anchor="ctr"/>
                </a:tc>
              </a:tr>
              <a:tr h="25144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effectLst/>
                        </a:rPr>
                        <a:t>Communication</a:t>
                      </a:r>
                      <a:endParaRPr lang="ko-KR" sz="1400" kern="100" dirty="0">
                        <a:effectLst/>
                        <a:latin typeface="Century Gothic"/>
                        <a:ea typeface="굴림"/>
                        <a:cs typeface="Times New Roman"/>
                      </a:endParaRPr>
                    </a:p>
                  </a:txBody>
                  <a:tcPr marL="37716" marR="37716" marT="0" marB="0" anchor="ctr"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Accom</a:t>
                      </a:r>
                      <a:r>
                        <a:rPr lang="en-US" sz="1400" kern="100" dirty="0">
                          <a:effectLst/>
                        </a:rPr>
                        <a:t> (digital video control)</a:t>
                      </a:r>
                      <a:endParaRPr lang="ko-KR" sz="1400" kern="100" dirty="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Tekelc</a:t>
                      </a:r>
                      <a:r>
                        <a:rPr lang="en-US" sz="1400" kern="100" dirty="0">
                          <a:effectLst/>
                        </a:rPr>
                        <a:t> (Network Test equipment)</a:t>
                      </a:r>
                      <a:endParaRPr lang="ko-KR" sz="1400" kern="100" dirty="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IPC, </a:t>
                      </a:r>
                      <a:r>
                        <a:rPr lang="en-US" sz="1400" kern="100" dirty="0" err="1">
                          <a:effectLst/>
                        </a:rPr>
                        <a:t>Infinera</a:t>
                      </a:r>
                      <a:r>
                        <a:rPr lang="en-US" sz="1400" kern="100" dirty="0">
                          <a:effectLst/>
                        </a:rPr>
                        <a:t> (Telecomm equipment)</a:t>
                      </a:r>
                      <a:endParaRPr lang="ko-KR" sz="1400" kern="100" dirty="0">
                        <a:effectLst/>
                        <a:latin typeface="바탕"/>
                        <a:cs typeface="Times New Roman"/>
                      </a:endParaRPr>
                    </a:p>
                  </a:txBody>
                  <a:tcPr marL="37716" marR="3771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34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526" cy="82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478" y="231612"/>
            <a:ext cx="7999898" cy="584640"/>
          </a:xfrm>
          <a:prstGeom prst="rect">
            <a:avLst/>
          </a:prstGeom>
          <a:noFill/>
        </p:spPr>
        <p:txBody>
          <a:bodyPr wrap="square" lIns="87279" tIns="43640" rIns="87279" bIns="43640" rtlCol="0">
            <a:spAutoFit/>
          </a:bodyPr>
          <a:lstStyle/>
          <a:p>
            <a:r>
              <a:rPr lang="en-US" altLang="ko-KR" sz="3100" b="1" spc="-143" dirty="0" smtClean="0">
                <a:solidFill>
                  <a:srgbClr val="64CDEE"/>
                </a:solidFill>
              </a:rPr>
              <a:t>Why DDS?</a:t>
            </a:r>
            <a:endParaRPr lang="ko-KR" altLang="en-US" sz="3100" b="1" spc="-143" baseline="300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8478" y="909304"/>
            <a:ext cx="5251886" cy="584640"/>
          </a:xfrm>
          <a:prstGeom prst="rect">
            <a:avLst/>
          </a:prstGeom>
          <a:noFill/>
        </p:spPr>
        <p:txBody>
          <a:bodyPr wrap="square" lIns="87279" tIns="43640" rIns="87279" bIns="43640" rtlCol="0">
            <a:spAutoFit/>
          </a:bodyPr>
          <a:lstStyle/>
          <a:p>
            <a:r>
              <a:rPr lang="en-US" altLang="ko-KR" sz="3100" dirty="0" smtClean="0">
                <a:solidFill>
                  <a:srgbClr val="376092"/>
                </a:solidFill>
              </a:rPr>
              <a:t>DDS Everywhere</a:t>
            </a:r>
            <a:endParaRPr lang="ko-KR" altLang="en-US" sz="3100" dirty="0">
              <a:solidFill>
                <a:srgbClr val="376092"/>
              </a:solidFill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8854291" y="6512599"/>
            <a:ext cx="273413" cy="273413"/>
          </a:xfrm>
          <a:prstGeom prst="rect">
            <a:avLst/>
          </a:prstGeom>
          <a:solidFill>
            <a:srgbClr val="BDD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00" dirty="0" smtClean="0">
                <a:solidFill>
                  <a:srgbClr val="1F497D">
                    <a:lumMod val="75000"/>
                  </a:srgbClr>
                </a:solidFill>
              </a:rPr>
              <a:t>2</a:t>
            </a:r>
            <a:endParaRPr lang="ko-KR" altLang="en-US" sz="10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" name="구름 3"/>
          <p:cNvSpPr/>
          <p:nvPr/>
        </p:nvSpPr>
        <p:spPr>
          <a:xfrm>
            <a:off x="3217397" y="3253668"/>
            <a:ext cx="2791081" cy="167907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DDS</a:t>
            </a:r>
            <a:endParaRPr lang="ko-KR" altLang="en-US" sz="2400" dirty="0"/>
          </a:p>
        </p:txBody>
      </p:sp>
      <p:sp>
        <p:nvSpPr>
          <p:cNvPr id="50" name="모서리가 둥근 직사각형 49"/>
          <p:cNvSpPr/>
          <p:nvPr/>
        </p:nvSpPr>
        <p:spPr>
          <a:xfrm>
            <a:off x="5852999" y="1916832"/>
            <a:ext cx="1655464" cy="691754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Embedded OS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51" name="모서리가 둥근 직사각형 50"/>
          <p:cNvSpPr/>
          <p:nvPr/>
        </p:nvSpPr>
        <p:spPr>
          <a:xfrm>
            <a:off x="6516936" y="5066292"/>
            <a:ext cx="1655464" cy="691754"/>
          </a:xfrm>
          <a:prstGeom prst="round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Enterprise OS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53" name="모서리가 둥근 직사각형 52"/>
          <p:cNvSpPr/>
          <p:nvPr/>
        </p:nvSpPr>
        <p:spPr>
          <a:xfrm>
            <a:off x="1080711" y="2274584"/>
            <a:ext cx="1655464" cy="69175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Android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54" name="모서리가 둥근 직사각형 53"/>
          <p:cNvSpPr/>
          <p:nvPr/>
        </p:nvSpPr>
        <p:spPr>
          <a:xfrm>
            <a:off x="768689" y="5066292"/>
            <a:ext cx="2003111" cy="9207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Other Communication Protocol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5" name="왼쪽/오른쪽 화살표 4"/>
          <p:cNvSpPr/>
          <p:nvPr/>
        </p:nvSpPr>
        <p:spPr>
          <a:xfrm rot="18487284">
            <a:off x="5543939" y="2797813"/>
            <a:ext cx="980372" cy="432048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왼쪽/오른쪽 화살표 55"/>
          <p:cNvSpPr/>
          <p:nvPr/>
        </p:nvSpPr>
        <p:spPr>
          <a:xfrm rot="2185112">
            <a:off x="5541341" y="4590535"/>
            <a:ext cx="980372" cy="432048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왼쪽/오른쪽 화살표 56"/>
          <p:cNvSpPr/>
          <p:nvPr/>
        </p:nvSpPr>
        <p:spPr>
          <a:xfrm rot="2185112">
            <a:off x="2589012" y="3050068"/>
            <a:ext cx="980372" cy="432048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왼쪽/오른쪽 화살표 60"/>
          <p:cNvSpPr/>
          <p:nvPr/>
        </p:nvSpPr>
        <p:spPr>
          <a:xfrm rot="19519749">
            <a:off x="2592342" y="4582201"/>
            <a:ext cx="980372" cy="432048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3283183" y="6411086"/>
            <a:ext cx="56060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Reference : </a:t>
            </a:r>
            <a:r>
              <a:rPr lang="en-US" altLang="ko-KR" sz="1100" dirty="0" err="1" smtClean="0"/>
              <a:t>OpenSplice</a:t>
            </a:r>
            <a:r>
              <a:rPr lang="en-US" altLang="ko-KR" sz="1100" dirty="0" smtClean="0"/>
              <a:t> DDS Intro</a:t>
            </a:r>
            <a:br>
              <a:rPr lang="en-US" altLang="ko-KR" sz="1100" dirty="0" smtClean="0"/>
            </a:br>
            <a:r>
              <a:rPr lang="en-US" altLang="ko-KR" sz="1100" dirty="0"/>
              <a:t>               http://www.omg.org/hot-topics/documents/dds/Prismtech_Slideshow.pdf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62879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526" cy="82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478" y="231612"/>
            <a:ext cx="7999898" cy="584640"/>
          </a:xfrm>
          <a:prstGeom prst="rect">
            <a:avLst/>
          </a:prstGeom>
          <a:noFill/>
        </p:spPr>
        <p:txBody>
          <a:bodyPr wrap="square" lIns="87279" tIns="43640" rIns="87279" bIns="43640" rtlCol="0">
            <a:spAutoFit/>
          </a:bodyPr>
          <a:lstStyle/>
          <a:p>
            <a:r>
              <a:rPr lang="en-US" altLang="ko-KR" sz="3100" b="1" spc="-143" dirty="0" smtClean="0">
                <a:solidFill>
                  <a:srgbClr val="64CDEE"/>
                </a:solidFill>
              </a:rPr>
              <a:t>Why DDS?</a:t>
            </a:r>
            <a:endParaRPr lang="ko-KR" altLang="en-US" sz="3100" b="1" spc="-143" baseline="300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8478" y="909304"/>
            <a:ext cx="5251886" cy="584640"/>
          </a:xfrm>
          <a:prstGeom prst="rect">
            <a:avLst/>
          </a:prstGeom>
          <a:noFill/>
        </p:spPr>
        <p:txBody>
          <a:bodyPr wrap="square" lIns="87279" tIns="43640" rIns="87279" bIns="43640" rtlCol="0">
            <a:spAutoFit/>
          </a:bodyPr>
          <a:lstStyle/>
          <a:p>
            <a:r>
              <a:rPr lang="en-US" altLang="ko-KR" sz="3100" dirty="0" smtClean="0">
                <a:solidFill>
                  <a:srgbClr val="376092"/>
                </a:solidFill>
              </a:rPr>
              <a:t>DDS Usage</a:t>
            </a:r>
            <a:endParaRPr lang="ko-KR" altLang="en-US" sz="3100" dirty="0">
              <a:solidFill>
                <a:srgbClr val="376092"/>
              </a:solidFill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8854291" y="6512599"/>
            <a:ext cx="273413" cy="273413"/>
          </a:xfrm>
          <a:prstGeom prst="rect">
            <a:avLst/>
          </a:prstGeom>
          <a:solidFill>
            <a:srgbClr val="BDD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00" dirty="0">
                <a:solidFill>
                  <a:srgbClr val="1F497D">
                    <a:lumMod val="75000"/>
                  </a:srgbClr>
                </a:solidFill>
              </a:rPr>
              <a:t>3</a:t>
            </a:r>
            <a:endParaRPr lang="ko-KR" altLang="en-US" sz="1000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7684" y="1988840"/>
            <a:ext cx="5688632" cy="352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594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320</Words>
  <Application>Microsoft Office PowerPoint</Application>
  <PresentationFormat>화면 슬라이드 쇼(4:3)</PresentationFormat>
  <Paragraphs>89</Paragraphs>
  <Slides>6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infinityjk</dc:creator>
  <cp:lastModifiedBy>infinityjk</cp:lastModifiedBy>
  <cp:revision>17</cp:revision>
  <cp:lastPrinted>2016-02-24T16:04:47Z</cp:lastPrinted>
  <dcterms:created xsi:type="dcterms:W3CDTF">2016-02-24T05:01:32Z</dcterms:created>
  <dcterms:modified xsi:type="dcterms:W3CDTF">2016-03-14T00:23:19Z</dcterms:modified>
</cp:coreProperties>
</file>