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318" r:id="rId4"/>
    <p:sldId id="319" r:id="rId5"/>
    <p:sldId id="262" r:id="rId6"/>
    <p:sldId id="305" r:id="rId7"/>
    <p:sldId id="307" r:id="rId8"/>
    <p:sldId id="268" r:id="rId9"/>
    <p:sldId id="298" r:id="rId10"/>
    <p:sldId id="316" r:id="rId11"/>
    <p:sldId id="269" r:id="rId12"/>
    <p:sldId id="29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61" d="100"/>
          <a:sy n="61" d="100"/>
        </p:scale>
        <p:origin x="-6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3/17/2016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71834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TP-2016-0024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wnloadLatestRevision/default.aspx?docID=156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MAS#22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smtClean="0">
                <a:solidFill>
                  <a:srgbClr val="B42025"/>
                </a:solidFill>
              </a:rPr>
              <a:t>Tim Carey(Alcatel-Lucent, </a:t>
            </a:r>
            <a:r>
              <a:rPr lang="en-US" altLang="zh-CN" dirty="0">
                <a:solidFill>
                  <a:srgbClr val="B42025"/>
                </a:solidFill>
              </a:rPr>
              <a:t>WG5 </a:t>
            </a:r>
            <a:r>
              <a:rPr lang="en-US" altLang="zh-CN" dirty="0" smtClean="0">
                <a:solidFill>
                  <a:srgbClr val="B42025"/>
                </a:solidFill>
              </a:rPr>
              <a:t>Vice Chair</a:t>
            </a:r>
            <a:r>
              <a:rPr lang="en-US" altLang="zh-CN" dirty="0">
                <a:solidFill>
                  <a:srgbClr val="B42025"/>
                </a:solidFill>
              </a:rPr>
              <a:t>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2016-03-14 to 2016-03-18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TP#22,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Steps – </a:t>
            </a:r>
            <a:r>
              <a:rPr lang="en-US" altLang="zh-CN" sz="3200" dirty="0" smtClean="0"/>
              <a:t>Abstraction/Management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HGI </a:t>
            </a:r>
            <a:r>
              <a:rPr lang="en-US" altLang="zh-CN" sz="2800" dirty="0" smtClean="0"/>
              <a:t>continuation &amp; integration (WI-0043)</a:t>
            </a:r>
          </a:p>
          <a:p>
            <a:pPr lvl="1" eaLnBrk="1" hangingPunct="1"/>
            <a:r>
              <a:rPr lang="en-US" altLang="zh-CN" dirty="0" smtClean="0"/>
              <a:t>Need to fill in items of how to cooperate with </a:t>
            </a:r>
            <a:r>
              <a:rPr lang="en-US" altLang="zh-CN" dirty="0" err="1" smtClean="0"/>
              <a:t>OSGi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Need to add aspects of the device abstraction layer – need to move the discussion to work items.</a:t>
            </a:r>
          </a:p>
          <a:p>
            <a:pPr>
              <a:buNone/>
            </a:pPr>
            <a:endParaRPr lang="en-US" altLang="zh-CN" sz="2800" dirty="0" smtClean="0"/>
          </a:p>
          <a:p>
            <a:r>
              <a:rPr lang="en-US" altLang="zh-CN" sz="2800" dirty="0" smtClean="0"/>
              <a:t>Field </a:t>
            </a:r>
            <a:r>
              <a:rPr lang="en-US" altLang="zh-CN" sz="2800" dirty="0" smtClean="0"/>
              <a:t>Device Configuration (TS-0022)</a:t>
            </a:r>
          </a:p>
          <a:p>
            <a:pPr lvl="1"/>
            <a:r>
              <a:rPr lang="en-US" altLang="zh-CN" dirty="0" smtClean="0"/>
              <a:t>Entity registration information</a:t>
            </a:r>
          </a:p>
          <a:p>
            <a:pPr lvl="1"/>
            <a:r>
              <a:rPr lang="en-US" altLang="zh-CN" dirty="0" smtClean="0"/>
              <a:t>Application post-enrollment capabilities</a:t>
            </a:r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/>
            <a:r>
              <a:rPr lang="en-US" sz="2400" dirty="0" smtClean="0"/>
              <a:t>MAS#22.1:	April 11, 2016 UTC 12:30-14:00</a:t>
            </a:r>
          </a:p>
          <a:p>
            <a:pPr lvl="1"/>
            <a:r>
              <a:rPr lang="en-US" sz="2400" dirty="0" smtClean="0"/>
              <a:t>MAS#22.2: 	April </a:t>
            </a:r>
            <a:r>
              <a:rPr lang="en-US" sz="2400" dirty="0" smtClean="0"/>
              <a:t>18,</a:t>
            </a:r>
            <a:r>
              <a:rPr lang="en-US" sz="2400" baseline="30000" dirty="0" smtClean="0"/>
              <a:t>,</a:t>
            </a:r>
            <a:r>
              <a:rPr lang="en-US" sz="2400" dirty="0" smtClean="0"/>
              <a:t> 2016 </a:t>
            </a:r>
            <a:r>
              <a:rPr lang="en-US" sz="2400" dirty="0" smtClean="0"/>
              <a:t>UTC 12:30-14:00</a:t>
            </a:r>
          </a:p>
          <a:p>
            <a:pPr lvl="1"/>
            <a:r>
              <a:rPr lang="en-US" sz="2400" dirty="0" smtClean="0"/>
              <a:t>MAS#22.3: 	May </a:t>
            </a:r>
            <a:r>
              <a:rPr lang="en-US" sz="2400" dirty="0" smtClean="0"/>
              <a:t>2, 2016 </a:t>
            </a:r>
            <a:r>
              <a:rPr lang="en-US" sz="2400" dirty="0" smtClean="0"/>
              <a:t>UTC </a:t>
            </a:r>
            <a:r>
              <a:rPr lang="en-US" sz="2400" dirty="0" smtClean="0"/>
              <a:t>12:30-14:00</a:t>
            </a:r>
          </a:p>
          <a:p>
            <a:pPr lvl="1"/>
            <a:r>
              <a:rPr lang="en-US" sz="2400" dirty="0" smtClean="0"/>
              <a:t>MAS#22.4:	May 9, 2016 UTC 12:30-14:00 (</a:t>
            </a:r>
            <a:r>
              <a:rPr lang="en-US" sz="2400" dirty="0" err="1" smtClean="0"/>
              <a:t>Adhoc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MAS#23: 	</a:t>
            </a:r>
            <a:r>
              <a:rPr lang="es-ES" altLang="zh-CN" sz="2400" dirty="0" err="1" smtClean="0"/>
              <a:t>May</a:t>
            </a:r>
            <a:r>
              <a:rPr lang="es-ES" altLang="zh-CN" sz="2400" dirty="0" smtClean="0"/>
              <a:t> 16-20, </a:t>
            </a:r>
            <a:r>
              <a:rPr lang="es-ES" altLang="zh-CN" sz="2400" dirty="0"/>
              <a:t>2016, </a:t>
            </a:r>
            <a:r>
              <a:rPr lang="es-ES" altLang="zh-CN" sz="2400" dirty="0" err="1" smtClean="0"/>
              <a:t>Seoul</a:t>
            </a:r>
            <a:r>
              <a:rPr lang="es-ES" altLang="zh-CN" sz="2400" dirty="0" smtClean="0"/>
              <a:t>, South </a:t>
            </a:r>
            <a:r>
              <a:rPr lang="es-ES" altLang="zh-CN" sz="2400" dirty="0" err="1" smtClean="0"/>
              <a:t>Korea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Request for TP Approval (R2)</a:t>
            </a:r>
          </a:p>
          <a:p>
            <a:pPr lvl="1"/>
            <a:r>
              <a:rPr lang="en-US" altLang="zh-CN" dirty="0" smtClean="0"/>
              <a:t>TP-2016-0058 </a:t>
            </a:r>
            <a:r>
              <a:rPr lang="en-US" dirty="0" smtClean="0"/>
              <a:t>TR-0007-Study of Abstraction and Semantics </a:t>
            </a:r>
            <a:r>
              <a:rPr lang="en-US" dirty="0" err="1" smtClean="0"/>
              <a:t>Enablements</a:t>
            </a:r>
            <a:endParaRPr lang="en-US" altLang="zh-CN" dirty="0" smtClean="0"/>
          </a:p>
          <a:p>
            <a:r>
              <a:rPr lang="en-US" altLang="zh-CN" sz="2800" dirty="0" smtClean="0"/>
              <a:t>Adjust </a:t>
            </a:r>
            <a:r>
              <a:rPr lang="en-US" altLang="zh-CN" sz="2800" dirty="0"/>
              <a:t>deliverables (R2)</a:t>
            </a:r>
          </a:p>
          <a:p>
            <a:pPr lvl="1"/>
            <a:r>
              <a:rPr lang="en-US" sz="2400" dirty="0" smtClean="0"/>
              <a:t>TR-0022 Continuation and integration of </a:t>
            </a:r>
            <a:r>
              <a:rPr lang="en-US" sz="2400" dirty="0" err="1" smtClean="0"/>
              <a:t>HGi</a:t>
            </a:r>
            <a:r>
              <a:rPr lang="en-US" sz="2400" dirty="0" smtClean="0"/>
              <a:t> Smart Home Activities for </a:t>
            </a:r>
            <a:r>
              <a:rPr lang="en-US" altLang="zh-CN" sz="2400" dirty="0" smtClean="0"/>
              <a:t>Approval TP23</a:t>
            </a:r>
          </a:p>
          <a:p>
            <a:pPr lvl="1"/>
            <a:r>
              <a:rPr lang="en-US" sz="2400" dirty="0" smtClean="0"/>
              <a:t>TS-0012 Base Ontology for Approval </a:t>
            </a:r>
            <a:r>
              <a:rPr lang="en-US" sz="2400" dirty="0" smtClean="0"/>
              <a:t>TP23</a:t>
            </a:r>
            <a:endParaRPr lang="en-US" sz="2400" dirty="0" smtClean="0"/>
          </a:p>
          <a:p>
            <a:pPr lvl="0"/>
            <a:r>
              <a:rPr lang="en-US" dirty="0" smtClean="0"/>
              <a:t>Adjust deliverables</a:t>
            </a:r>
            <a:endParaRPr lang="en-US" dirty="0" smtClean="0"/>
          </a:p>
          <a:p>
            <a:pPr lvl="1"/>
            <a:r>
              <a:rPr lang="en-GB" dirty="0" smtClean="0"/>
              <a:t> </a:t>
            </a:r>
            <a:r>
              <a:rPr lang="en-GB" sz="2400" dirty="0" smtClean="0"/>
              <a:t>TS-0022 Field device </a:t>
            </a:r>
            <a:r>
              <a:rPr lang="en-GB" sz="2400" dirty="0" smtClean="0"/>
              <a:t>configuration for Freeze TP23</a:t>
            </a:r>
            <a:endParaRPr lang="en-US" altLang="zh-CN" sz="2400" dirty="0" smtClean="0"/>
          </a:p>
          <a:p>
            <a:pPr lvl="1">
              <a:buNone/>
            </a:pP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TS-0012 (R2)</a:t>
            </a:r>
          </a:p>
          <a:p>
            <a:pPr lvl="1"/>
            <a:r>
              <a:rPr lang="en-US" altLang="zh-CN" sz="2400" b="1" dirty="0" smtClean="0"/>
              <a:t>TP-2016-xxxx 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TS0012 </a:t>
            </a:r>
            <a:r>
              <a:rPr lang="en-US" altLang="zh-CN" sz="2400" b="1" dirty="0"/>
              <a:t>R2 at </a:t>
            </a:r>
            <a:r>
              <a:rPr lang="en-US" altLang="zh-CN" sz="2400" b="1" dirty="0" smtClean="0"/>
              <a:t>TP#22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6759796"/>
              </p:ext>
            </p:extLst>
          </p:nvPr>
        </p:nvGraphicFramePr>
        <p:xfrm>
          <a:off x="1525172" y="2631277"/>
          <a:ext cx="5549900" cy="455295"/>
        </p:xfrm>
        <a:graphic>
          <a:graphicData uri="http://schemas.openxmlformats.org/drawingml/2006/table">
            <a:tbl>
              <a:tblPr/>
              <a:tblGrid>
                <a:gridCol w="1475290"/>
                <a:gridCol w="407461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MAS-2016-0067R02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CR_TS-0012_Update_Base_Ontology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TS-0023 (R2)</a:t>
            </a:r>
          </a:p>
          <a:p>
            <a:pPr lvl="1"/>
            <a:r>
              <a:rPr lang="en-US" altLang="zh-CN" sz="2400" b="1" dirty="0" smtClean="0"/>
              <a:t>TP-2016-xxxx 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TS0023 </a:t>
            </a:r>
            <a:r>
              <a:rPr lang="en-US" altLang="zh-CN" sz="2400" b="1" dirty="0"/>
              <a:t>R2 at </a:t>
            </a:r>
            <a:r>
              <a:rPr lang="en-US" altLang="zh-CN" sz="2400" b="1" dirty="0" smtClean="0"/>
              <a:t>TP#22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2286000"/>
          <a:ext cx="5765800" cy="3171825"/>
        </p:xfrm>
        <a:graphic>
          <a:graphicData uri="http://schemas.openxmlformats.org/drawingml/2006/table">
            <a:tbl>
              <a:tblPr/>
              <a:tblGrid>
                <a:gridCol w="1167757"/>
                <a:gridCol w="459804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MAS-2016-0070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CRs-document structure in design rule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MAS-2016-0076R04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TS-0023-the integration and optimization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moduleclasses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MAS-2016-0061R04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CRs-TS-0023-Updating Documentation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MAS-2016-0075R03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TS-0023-multiplicity of mudule classes in the device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MAS-2016-0074R04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TS-0023-editorial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MAS-2016-0032R03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CRs-TS-0023-IM_5_5_Enumeration Definition(LGE)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MAS-2016-0064R02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 22-2016-CRs-TS-0023-Enumeration_Definition(HW)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MAS-2016-0071R02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CRs-cleanUp_for_deviceType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MAS-2016-0072R02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CRs-cleanUp_for_moduleclass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MAS-2016-0065R01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 22-2016-Information_Model_Resource_Mapping(HW1)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MAS-2016-0066R01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 22-2016-Information_Model_Resource_Mapping(HW2)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MAS-2016-0085R02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MAS-2016-0085-CRs-TS-0023-5_5-Enumeration&amp;Modes_for_Thermostat.doc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MAS-2016-0077R02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CR_module_resource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mapping rule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>
                <a:solidFill>
                  <a:srgbClr val="FF0000"/>
                </a:solidFill>
              </a:rPr>
              <a:t>60+ </a:t>
            </a:r>
            <a:r>
              <a:rPr lang="en-US" altLang="zh-CN" sz="2400" b="1" dirty="0" smtClean="0"/>
              <a:t>contributions (incl. revs) treated,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21 </a:t>
            </a:r>
            <a:r>
              <a:rPr lang="en-US" altLang="zh-CN" sz="2400" b="1" dirty="0" smtClean="0"/>
              <a:t>agreed.</a:t>
            </a:r>
          </a:p>
          <a:p>
            <a:pPr lvl="1" eaLnBrk="1" hangingPunct="1"/>
            <a:r>
              <a:rPr lang="en-US" altLang="zh-CN" sz="2000" b="1" dirty="0" smtClean="0"/>
              <a:t>See all status in </a:t>
            </a:r>
            <a:r>
              <a:rPr lang="en-US" altLang="zh-CN" sz="2000" dirty="0" smtClean="0"/>
              <a:t>MAS-2016-0081 </a:t>
            </a:r>
            <a:r>
              <a:rPr lang="en-US" altLang="zh-CN" sz="2000" dirty="0" smtClean="0"/>
              <a:t>(</a:t>
            </a:r>
            <a:r>
              <a:rPr lang="en-US" altLang="zh-CN" sz="2000" dirty="0" smtClean="0">
                <a:hlinkClick r:id="rId3"/>
              </a:rPr>
              <a:t>latest revision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sz="1600" dirty="0" smtClean="0"/>
              <a:t>Approve specifications for Release 2 features </a:t>
            </a:r>
          </a:p>
          <a:p>
            <a:pPr lvl="2"/>
            <a:r>
              <a:rPr lang="en-US" sz="1600" dirty="0" smtClean="0"/>
              <a:t>Semantics enabling (e.g. discovery, base ontology): </a:t>
            </a:r>
            <a:r>
              <a:rPr lang="en-GB" sz="1600" dirty="0" smtClean="0"/>
              <a:t>WI-0025 (TS-0012 updates from TP22), WI-0005 (TR-0007 v2.9.0) </a:t>
            </a:r>
            <a:endParaRPr lang="en-US" sz="1600" dirty="0" smtClean="0"/>
          </a:p>
          <a:p>
            <a:pPr lvl="1"/>
            <a:r>
              <a:rPr lang="en-US" sz="1600" dirty="0" smtClean="0"/>
              <a:t>Freeze stage 2 work of Release 2 features (expected approval TP23)</a:t>
            </a:r>
          </a:p>
          <a:p>
            <a:pPr lvl="2"/>
            <a:r>
              <a:rPr lang="en-US" sz="1600" dirty="0" smtClean="0"/>
              <a:t>LWM2M interworking: WI-0024 (TS-0014)</a:t>
            </a:r>
          </a:p>
          <a:p>
            <a:pPr lvl="1"/>
            <a:r>
              <a:rPr lang="en-US" sz="1600" dirty="0" smtClean="0"/>
              <a:t>Progress stage 3 work on specifications for Release 2 features (expected approval TP23)</a:t>
            </a:r>
          </a:p>
          <a:p>
            <a:pPr lvl="2"/>
            <a:r>
              <a:rPr lang="en-US" sz="1600" dirty="0" smtClean="0"/>
              <a:t>Home domain abstraction model: WI-0017 (TS-0023)</a:t>
            </a:r>
          </a:p>
          <a:p>
            <a:pPr lvl="2"/>
            <a:r>
              <a:rPr lang="en-US" sz="1600" dirty="0" smtClean="0"/>
              <a:t>Semantics enabling (e.g. discovery, base ontology): </a:t>
            </a:r>
            <a:r>
              <a:rPr lang="en-GB" sz="1600" dirty="0" smtClean="0"/>
              <a:t>WI-0025 TS-0004</a:t>
            </a:r>
            <a:endParaRPr lang="en-US" sz="1600" dirty="0" smtClean="0"/>
          </a:p>
          <a:p>
            <a:pPr lvl="1"/>
            <a:r>
              <a:rPr lang="en-US" sz="1600" dirty="0" smtClean="0"/>
              <a:t>Freeze stage 2 work of other features </a:t>
            </a:r>
          </a:p>
          <a:p>
            <a:pPr lvl="2"/>
            <a:r>
              <a:rPr lang="en-GB" sz="1600" dirty="0" smtClean="0"/>
              <a:t>Field device configuration: WI-0030 (TS-0022, TS-0001, TS-0004) (expected approval </a:t>
            </a:r>
            <a:r>
              <a:rPr lang="en-GB" sz="1600" dirty="0" smtClean="0"/>
              <a:t>TP25) </a:t>
            </a:r>
            <a:endParaRPr lang="en-US" sz="1600" dirty="0" smtClean="0"/>
          </a:p>
          <a:p>
            <a:pPr lvl="1"/>
            <a:r>
              <a:rPr lang="en-US" sz="1600" dirty="0" smtClean="0"/>
              <a:t>Request extension for approval of WI-0043 (TR-0022 Continuation and integration of </a:t>
            </a:r>
            <a:r>
              <a:rPr lang="en-US" sz="1600" dirty="0" err="1" smtClean="0"/>
              <a:t>HGi</a:t>
            </a:r>
            <a:r>
              <a:rPr lang="en-US" sz="1600" dirty="0" smtClean="0"/>
              <a:t> Smart Home Activities) until TP23 </a:t>
            </a:r>
            <a:endParaRPr lang="en-US" sz="16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0" y="3429000"/>
            <a:ext cx="542925" cy="620486"/>
          </a:xfrm>
          <a:prstGeom prst="rect">
            <a:avLst/>
          </a:prstGeom>
        </p:spPr>
      </p:pic>
      <p:sp>
        <p:nvSpPr>
          <p:cNvPr id="14" name="Multiply 13"/>
          <p:cNvSpPr/>
          <p:nvPr/>
        </p:nvSpPr>
        <p:spPr>
          <a:xfrm>
            <a:off x="7239000" y="2438400"/>
            <a:ext cx="609600" cy="6096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图片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77000" y="3962400"/>
            <a:ext cx="542925" cy="620486"/>
          </a:xfrm>
          <a:prstGeom prst="rect">
            <a:avLst/>
          </a:prstGeom>
        </p:spPr>
      </p:pic>
      <p:pic>
        <p:nvPicPr>
          <p:cNvPr id="16" name="图片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7600" y="4343400"/>
            <a:ext cx="542925" cy="620486"/>
          </a:xfrm>
          <a:prstGeom prst="rect">
            <a:avLst/>
          </a:prstGeom>
        </p:spPr>
      </p:pic>
      <p:sp>
        <p:nvSpPr>
          <p:cNvPr id="17" name="Multiply 16"/>
          <p:cNvSpPr/>
          <p:nvPr/>
        </p:nvSpPr>
        <p:spPr>
          <a:xfrm>
            <a:off x="3276600" y="5334000"/>
            <a:ext cx="609600" cy="6096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图片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4400" y="5715000"/>
            <a:ext cx="542925" cy="620486"/>
          </a:xfrm>
          <a:prstGeom prst="rect">
            <a:avLst/>
          </a:prstGeom>
        </p:spPr>
      </p:pic>
      <p:pic>
        <p:nvPicPr>
          <p:cNvPr id="12" name="图片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95800" y="2895600"/>
            <a:ext cx="542925" cy="620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3820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19474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5334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97423" y="18500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609600" y="2362200"/>
            <a:ext cx="228600" cy="16764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31177" y="31454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09600" y="4086577"/>
            <a:ext cx="228600" cy="1552223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2590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6144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2428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2240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38524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62146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 *</a:t>
            </a:r>
            <a:r>
              <a:rPr lang="en-US" altLang="zh-CN" sz="1600" dirty="0" smtClean="0">
                <a:solidFill>
                  <a:schemeClr val="accent1"/>
                </a:solidFill>
              </a:rPr>
              <a:t> to be confirmed by </a:t>
            </a:r>
            <a:r>
              <a:rPr lang="en-US" altLang="zh-CN" sz="1600" dirty="0" err="1" smtClean="0">
                <a:solidFill>
                  <a:schemeClr val="accent1"/>
                </a:solidFill>
              </a:rPr>
              <a:t>rapporteurs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94229342"/>
              </p:ext>
            </p:extLst>
          </p:nvPr>
        </p:nvGraphicFramePr>
        <p:xfrm>
          <a:off x="457200" y="1219200"/>
          <a:ext cx="8229600" cy="3963208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524000"/>
                <a:gridCol w="990600"/>
              </a:tblGrid>
              <a:tr h="203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A-WG5-20.0-004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Mapping of  SDT for oneM2M Resources, and its relationship with Base Ontology 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LGE, DT, 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A-WG5-21.0-001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Further contributions to give more descriptive text in the 'Documentation' field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 TS-0023.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LGE, and all contributing members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A-WG5-21.0-002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further clarification of '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Eventable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‘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 TS-0023. Do we need to keep it or not. How does it impact resource mapping.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DT, LGE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A-WG5-21.0-003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Map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home appliance information model to Base Ontology, in TS0023.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NEC, DT, KETI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A-WG5-21.0-004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Consistency check between accepted </a:t>
                      </a:r>
                      <a:r>
                        <a:rPr lang="en-US" altLang="zh-CN" sz="14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ModuleClasses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device profiles, including default value, units for </a:t>
                      </a:r>
                      <a:r>
                        <a:rPr lang="en-US" altLang="zh-CN" sz="14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datapoints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 TS-0023.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LGE/Rapporteur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A-WG5-21.0-005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Consistency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check in TS-0012 (e.g. SAREF mapping based on the latest Base Ontology)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pitchFamily="34" charset="0"/>
                        </a:rPr>
                        <a:t>NEC/Rapporteur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+mn-lt"/>
                          <a:ea typeface="SimSun"/>
                          <a:cs typeface="Arial"/>
                        </a:rPr>
                        <a:t>A-WG5-22.0-001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+mn-lt"/>
                          <a:ea typeface="SimSun"/>
                          <a:cs typeface="Arial"/>
                        </a:rPr>
                        <a:t>TS-0023 Editor will send an email MAS working group to have the outstanding module classes be defined before TP23</a:t>
                      </a:r>
                      <a:endParaRPr lang="en-US" sz="14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latin typeface="+mn-lt"/>
                          <a:ea typeface="SimSun"/>
                          <a:cs typeface="Arial"/>
                        </a:rPr>
                        <a:t>LGE/Rapporteur</a:t>
                      </a:r>
                      <a:endParaRPr lang="en-US" sz="140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 smtClean="0">
                          <a:solidFill>
                            <a:srgbClr val="C00000"/>
                          </a:solidFill>
                          <a:latin typeface="+mn-lt"/>
                          <a:ea typeface="SimSun"/>
                          <a:cs typeface="Arial"/>
                        </a:rPr>
                        <a:t>OPEN</a:t>
                      </a:r>
                      <a:endParaRPr lang="en-US" sz="14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Send TR-0007 through Edit </a:t>
            </a:r>
            <a:r>
              <a:rPr lang="en-US" altLang="zh-CN" sz="2400" dirty="0" smtClean="0"/>
              <a:t>Help</a:t>
            </a:r>
          </a:p>
          <a:p>
            <a:pPr lvl="0" eaLnBrk="1" hangingPunct="1"/>
            <a:r>
              <a:rPr lang="en-US" altLang="zh-CN" sz="2400" dirty="0" smtClean="0"/>
              <a:t>Finalize TS-0004 aspects for Semantics from TS-0001</a:t>
            </a:r>
          </a:p>
          <a:p>
            <a:pPr lvl="0" eaLnBrk="1" hangingPunct="1"/>
            <a:r>
              <a:rPr lang="en-US" altLang="zh-CN" sz="2400" dirty="0" smtClean="0"/>
              <a:t>Finalize the contributions for Generic Interworking (TS-0012) based on existing contributions that still need revision and agreement</a:t>
            </a:r>
          </a:p>
          <a:p>
            <a:pPr lvl="0" eaLnBrk="1" hangingPunct="1"/>
            <a:r>
              <a:rPr lang="en-US" altLang="zh-CN" sz="2400" dirty="0" smtClean="0"/>
              <a:t>Send TS-0012 through </a:t>
            </a:r>
            <a:r>
              <a:rPr lang="en-US" altLang="zh-CN" sz="2400" dirty="0" err="1" smtClean="0"/>
              <a:t>EditHelp</a:t>
            </a:r>
            <a:endParaRPr lang="en-US" altLang="zh-CN" sz="2400" dirty="0" smtClean="0"/>
          </a:p>
          <a:p>
            <a:pPr lvl="0" eaLnBrk="1" hangingPunct="1"/>
            <a:endParaRPr lang="en-US" altLang="zh-CN" sz="2400" dirty="0" smtClean="0"/>
          </a:p>
          <a:p>
            <a:pPr lvl="0" eaLnBrk="1" hangingPunct="1"/>
            <a:endParaRPr lang="en-US" altLang="zh-CN" sz="24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600" dirty="0" smtClean="0"/>
              <a:t>Normative work on Home domain info. model (TS-0023)</a:t>
            </a:r>
          </a:p>
          <a:p>
            <a:pPr lvl="1" eaLnBrk="1" hangingPunct="1"/>
            <a:r>
              <a:rPr lang="en-US" sz="1200" b="1" dirty="0" smtClean="0"/>
              <a:t>1</a:t>
            </a:r>
            <a:r>
              <a:rPr lang="en-US" sz="1200" b="1" dirty="0" smtClean="0"/>
              <a:t>. Complete the information </a:t>
            </a:r>
            <a:r>
              <a:rPr lang="en-US" sz="1200" b="1" dirty="0" smtClean="0"/>
              <a:t>modeling </a:t>
            </a:r>
            <a:r>
              <a:rPr lang="en-US" sz="1200" dirty="0" smtClean="0"/>
              <a:t>(actively ongoing)</a:t>
            </a:r>
          </a:p>
          <a:p>
            <a:pPr lvl="2"/>
            <a:r>
              <a:rPr lang="en-US" sz="1200" dirty="0" smtClean="0"/>
              <a:t>A.     Complete empty </a:t>
            </a:r>
            <a:r>
              <a:rPr lang="en-US" sz="1200" dirty="0" smtClean="0"/>
              <a:t>fields in the tables within TS-0023</a:t>
            </a:r>
            <a:endParaRPr lang="en-US" sz="1200" dirty="0" smtClean="0"/>
          </a:p>
          <a:p>
            <a:pPr lvl="2"/>
            <a:r>
              <a:rPr lang="en-US" sz="1200" dirty="0" smtClean="0"/>
              <a:t>B.      Consistency check in TS-0023 to ensure no </a:t>
            </a:r>
            <a:r>
              <a:rPr lang="en-US" sz="1200" dirty="0" smtClean="0"/>
              <a:t>overlap/conflicting </a:t>
            </a:r>
            <a:r>
              <a:rPr lang="en-US" sz="1200" dirty="0" err="1" smtClean="0"/>
              <a:t>ModuleClasses</a:t>
            </a:r>
            <a:r>
              <a:rPr lang="en-US" sz="1200" dirty="0" smtClean="0"/>
              <a:t>, data points, etc</a:t>
            </a:r>
          </a:p>
          <a:p>
            <a:pPr lvl="2"/>
            <a:r>
              <a:rPr lang="en-US" sz="1200" dirty="0" smtClean="0"/>
              <a:t>C.      Clarification for ‘event’/’</a:t>
            </a:r>
            <a:r>
              <a:rPr lang="en-US" sz="1200" dirty="0" err="1" smtClean="0"/>
              <a:t>eventable</a:t>
            </a:r>
            <a:r>
              <a:rPr lang="en-US" sz="1200" dirty="0" smtClean="0"/>
              <a:t>’, if unnecessary, they will be removed</a:t>
            </a:r>
            <a:r>
              <a:rPr lang="en-US" sz="1200" dirty="0" smtClean="0"/>
              <a:t>.</a:t>
            </a:r>
            <a:endParaRPr lang="en-US" sz="1200" dirty="0" smtClean="0"/>
          </a:p>
          <a:p>
            <a:pPr lvl="2" latinLnBrk="1"/>
            <a:r>
              <a:rPr lang="en-US" sz="1200" dirty="0" smtClean="0"/>
              <a:t>D.     More descriptive text for ‘Documentation’, ‘Note’</a:t>
            </a:r>
          </a:p>
          <a:p>
            <a:pPr lvl="1"/>
            <a:r>
              <a:rPr lang="en-US" sz="1200" b="1" dirty="0" smtClean="0"/>
              <a:t>2. Complete oneM2M resource mapping in Annex </a:t>
            </a:r>
            <a:r>
              <a:rPr lang="en-US" sz="1200" dirty="0" smtClean="0"/>
              <a:t>(actively ongoing</a:t>
            </a:r>
            <a:r>
              <a:rPr lang="en-US" sz="1200" dirty="0" smtClean="0"/>
              <a:t>)</a:t>
            </a:r>
          </a:p>
          <a:p>
            <a:pPr lvl="2"/>
            <a:r>
              <a:rPr lang="en-US" sz="1100" dirty="0" smtClean="0"/>
              <a:t>Mapping will be informational guidance only; 1:1 mapping between the information model and resource model is not necessary</a:t>
            </a:r>
          </a:p>
          <a:p>
            <a:pPr lvl="2"/>
            <a:r>
              <a:rPr lang="en-US" sz="1100" dirty="0" smtClean="0"/>
              <a:t>The Short Names for attributes are needed to be added to TS-0023</a:t>
            </a:r>
            <a:endParaRPr lang="en-US" sz="1100" dirty="0" smtClean="0"/>
          </a:p>
          <a:p>
            <a:pPr lvl="1"/>
            <a:r>
              <a:rPr lang="en-US" sz="1200" b="1" dirty="0" smtClean="0"/>
              <a:t>3.  Stage 3 work </a:t>
            </a:r>
            <a:r>
              <a:rPr lang="en-US" sz="1200" dirty="0" smtClean="0"/>
              <a:t>(discussion started)</a:t>
            </a:r>
          </a:p>
          <a:p>
            <a:pPr lvl="2"/>
            <a:r>
              <a:rPr lang="en-US" sz="1200" dirty="0" smtClean="0"/>
              <a:t>A.     Decision needed to how/who to validate and manage data types, ranges in </a:t>
            </a:r>
            <a:r>
              <a:rPr lang="en-US" sz="1200" dirty="0" err="1" smtClean="0"/>
              <a:t>xsd</a:t>
            </a:r>
            <a:endParaRPr lang="en-US" sz="1200" dirty="0" smtClean="0"/>
          </a:p>
          <a:p>
            <a:pPr lvl="2"/>
            <a:r>
              <a:rPr lang="en-US" sz="1200" dirty="0" smtClean="0"/>
              <a:t>B.      SDT XML meta model mapping with oneM2M </a:t>
            </a:r>
            <a:r>
              <a:rPr lang="en-US" sz="1200" dirty="0" err="1" smtClean="0"/>
              <a:t>xsd</a:t>
            </a:r>
            <a:r>
              <a:rPr lang="en-US" sz="1200" dirty="0" smtClean="0"/>
              <a:t> (optional)</a:t>
            </a:r>
          </a:p>
          <a:p>
            <a:pPr lvl="1"/>
            <a:r>
              <a:rPr lang="en-US" sz="1200" b="1" dirty="0" smtClean="0"/>
              <a:t>Incomplete information models in terms of 1,2 and 3 by the </a:t>
            </a:r>
            <a:r>
              <a:rPr lang="en-US" sz="1200" b="1" dirty="0" smtClean="0"/>
              <a:t>MAS 22.2 </a:t>
            </a:r>
            <a:r>
              <a:rPr lang="en-US" sz="1200" b="1" dirty="0" smtClean="0"/>
              <a:t>will be removed from Rel-2.</a:t>
            </a:r>
          </a:p>
          <a:p>
            <a:pPr lvl="1"/>
            <a:r>
              <a:rPr lang="en-US" sz="1200" b="1" dirty="0" smtClean="0"/>
              <a:t>4.     Mapping to Base Ontology</a:t>
            </a:r>
            <a:endParaRPr lang="en-US" sz="1200" dirty="0" smtClean="0"/>
          </a:p>
          <a:p>
            <a:pPr lvl="1"/>
            <a:r>
              <a:rPr lang="en-US" sz="1200" dirty="0" smtClean="0"/>
              <a:t>5.     </a:t>
            </a:r>
            <a:r>
              <a:rPr lang="en-US" sz="1200" b="1" dirty="0" smtClean="0"/>
              <a:t>Mapping to external home appliance information model (e.g., </a:t>
            </a:r>
            <a:r>
              <a:rPr lang="en-US" sz="1200" b="1" dirty="0" err="1" smtClean="0"/>
              <a:t>AllSeen</a:t>
            </a:r>
            <a:r>
              <a:rPr lang="en-US" sz="1200" b="1" dirty="0" smtClean="0"/>
              <a:t>, OIC)</a:t>
            </a:r>
            <a:endParaRPr lang="en-US" sz="1200" dirty="0" smtClean="0"/>
          </a:p>
          <a:p>
            <a:pPr lvl="1"/>
            <a:r>
              <a:rPr lang="en-US" sz="1200" b="1" dirty="0" smtClean="0"/>
              <a:t>If 4 and 5 are not complete by </a:t>
            </a:r>
            <a:r>
              <a:rPr lang="en-US" sz="1200" b="1" dirty="0" smtClean="0"/>
              <a:t>the MAS 22.2 </a:t>
            </a:r>
            <a:r>
              <a:rPr lang="en-US" sz="1200" b="1" dirty="0" smtClean="0"/>
              <a:t>these sections will </a:t>
            </a:r>
            <a:r>
              <a:rPr lang="en-US" sz="1200" b="1" dirty="0" smtClean="0"/>
              <a:t>be removed from Rel-2</a:t>
            </a:r>
            <a:r>
              <a:rPr lang="en-US" sz="1200" b="1" dirty="0" smtClean="0"/>
              <a:t>.</a:t>
            </a:r>
            <a:endParaRPr lang="en-US" sz="1200" b="1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9830</TotalTime>
  <Words>734</Words>
  <Application>Microsoft Office PowerPoint</Application>
  <PresentationFormat>On-screen Show (4:3)</PresentationFormat>
  <Paragraphs>173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WG5 – MAS#22  Status Report</vt:lpstr>
      <vt:lpstr>Issues for DECISION in TP</vt:lpstr>
      <vt:lpstr>Issues for DECISION in TP</vt:lpstr>
      <vt:lpstr>Issues for DECISION in TP</vt:lpstr>
      <vt:lpstr>Issues for INFORMATION in TP</vt:lpstr>
      <vt:lpstr>Issues for INFORMATION in TP</vt:lpstr>
      <vt:lpstr>Open Action Items</vt:lpstr>
      <vt:lpstr>Next Steps – Semantics</vt:lpstr>
      <vt:lpstr>Next Steps – Abstraction</vt:lpstr>
      <vt:lpstr>Next Steps – Abstraction/Management</vt:lpstr>
      <vt:lpstr>Next Meetings / Calls</vt:lpstr>
      <vt:lpstr>Slide 12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Tim Careyv3</cp:lastModifiedBy>
  <cp:revision>1206</cp:revision>
  <dcterms:created xsi:type="dcterms:W3CDTF">2012-09-11T22:52:11Z</dcterms:created>
  <dcterms:modified xsi:type="dcterms:W3CDTF">2016-03-17T13:57:27Z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readonly">
    <vt:lpwstr/>
  </property>
  <property fmtid="{D5CDD505-2E9C-101B-9397-08002B2CF9AE}" pid="18" name="_change">
    <vt:lpwstr/>
  </property>
  <property fmtid="{D5CDD505-2E9C-101B-9397-08002B2CF9AE}" pid="19" name="_full-control">
    <vt:lpwstr/>
  </property>
  <property fmtid="{D5CDD505-2E9C-101B-9397-08002B2CF9AE}" pid="20" name="sflag">
    <vt:lpwstr>1453502744</vt:lpwstr>
  </property>
</Properties>
</file>