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8" r:id="rId3"/>
    <p:sldId id="319" r:id="rId4"/>
    <p:sldId id="262" r:id="rId5"/>
    <p:sldId id="305" r:id="rId6"/>
    <p:sldId id="278" r:id="rId7"/>
    <p:sldId id="307" r:id="rId8"/>
    <p:sldId id="320" r:id="rId9"/>
    <p:sldId id="268" r:id="rId10"/>
    <p:sldId id="269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5/20/2016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59572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18341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884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TP-2016-0125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TP-2016-0125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MAS#23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2016-05-16 to 2016-05-20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TP#23,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MAS#23.1</a:t>
            </a:r>
            <a:r>
              <a:rPr lang="pt-BR" altLang="zh-CN" sz="2400" dirty="0"/>
              <a:t>:	Jun 6 (Monday), 2016 UTC 12:30-14:00</a:t>
            </a:r>
          </a:p>
          <a:p>
            <a:pPr lvl="1" eaLnBrk="1" hangingPunct="1"/>
            <a:r>
              <a:rPr lang="pt-BR" altLang="zh-CN" sz="2400" dirty="0" smtClean="0"/>
              <a:t>MAS#23.2</a:t>
            </a:r>
            <a:r>
              <a:rPr lang="pt-BR" altLang="zh-CN" sz="2400" dirty="0"/>
              <a:t>: 	Jun 20 (Monday), 2016, UTC 12:30-14:00</a:t>
            </a:r>
          </a:p>
          <a:p>
            <a:pPr lvl="1" eaLnBrk="1" hangingPunct="1"/>
            <a:r>
              <a:rPr lang="pt-BR" altLang="zh-CN" sz="2400" dirty="0" smtClean="0"/>
              <a:t>MAS#23.3</a:t>
            </a:r>
            <a:r>
              <a:rPr lang="pt-BR" altLang="zh-CN" sz="2400" dirty="0"/>
              <a:t>: 	Jun 27 (Monday), 2016, UTC 12:30-14:00</a:t>
            </a:r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MAS#24</a:t>
            </a:r>
            <a:r>
              <a:rPr lang="es-ES" altLang="zh-CN" sz="2400" dirty="0"/>
              <a:t>: July 18-22, 2016, Montreal, Canada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b="1" dirty="0" smtClean="0"/>
              <a:t>TP-2016-0147-TR-0007_Rel-2_CR_pack, contains: </a:t>
            </a:r>
          </a:p>
          <a:p>
            <a:pPr lvl="2"/>
            <a:r>
              <a:rPr lang="en-US" altLang="zh-CN" sz="2000" b="1" dirty="0" smtClean="0"/>
              <a:t>MAS-2016-0128R05</a:t>
            </a:r>
            <a:endParaRPr lang="en-US" altLang="zh-CN" sz="2400" b="1" dirty="0" smtClean="0"/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5 dedicated</a:t>
            </a:r>
          </a:p>
          <a:p>
            <a:pPr lvl="1" eaLnBrk="1" hangingPunct="1"/>
            <a:r>
              <a:rPr lang="en-US" altLang="zh-CN" b="1" dirty="0" smtClean="0"/>
              <a:t>4 </a:t>
            </a:r>
            <a:r>
              <a:rPr lang="en-US" altLang="zh-CN" b="1" dirty="0" smtClean="0"/>
              <a:t>ad-hoc</a:t>
            </a:r>
            <a:endParaRPr lang="en-US" altLang="zh-CN" b="1" dirty="0" smtClean="0"/>
          </a:p>
          <a:p>
            <a:pPr lvl="1" eaLnBrk="1" hangingPunct="1"/>
            <a:r>
              <a:rPr lang="en-US" altLang="zh-CN" b="1" dirty="0" smtClean="0"/>
              <a:t>4 </a:t>
            </a:r>
            <a:r>
              <a:rPr lang="en-US" altLang="zh-CN" b="1" dirty="0"/>
              <a:t>joint </a:t>
            </a:r>
            <a:r>
              <a:rPr lang="en-US" altLang="zh-CN" b="1" dirty="0" smtClean="0"/>
              <a:t>(with REQ, PRO</a:t>
            </a:r>
            <a:r>
              <a:rPr lang="en-US" altLang="zh-CN" b="1" dirty="0"/>
              <a:t>, </a:t>
            </a:r>
            <a:r>
              <a:rPr lang="en-US" altLang="zh-CN" b="1" dirty="0" smtClean="0"/>
              <a:t>SEC)</a:t>
            </a:r>
            <a:endParaRPr lang="en-US" altLang="zh-CN" b="1" dirty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dirty="0">
                <a:solidFill>
                  <a:schemeClr val="tx1"/>
                </a:solidFill>
              </a:rPr>
              <a:t>See MAS-2016-0138</a:t>
            </a:r>
            <a:r>
              <a:rPr lang="en-US" altLang="zh-CN" b="1" dirty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~100 </a:t>
            </a:r>
            <a:r>
              <a:rPr lang="en-US" altLang="zh-CN" sz="2800" b="1" dirty="0" smtClean="0"/>
              <a:t>treated (</a:t>
            </a:r>
            <a:r>
              <a:rPr lang="en-US" altLang="zh-CN" sz="2800" b="1" dirty="0" smtClean="0"/>
              <a:t>incl</a:t>
            </a:r>
            <a:r>
              <a:rPr lang="en-US" altLang="zh-CN" sz="2800" b="1" dirty="0"/>
              <a:t>. revs) 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34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/>
              <a:t>Agreed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000" dirty="0" smtClean="0"/>
              <a:t>Finalize </a:t>
            </a:r>
            <a:r>
              <a:rPr lang="en-US" altLang="zh-CN" sz="2000" dirty="0"/>
              <a:t>WI-0017 (TS-0023) Home domain abstraction model Release 2 (APPROVAL after TP#23</a:t>
            </a:r>
            <a:r>
              <a:rPr lang="en-US" altLang="zh-CN" sz="2000" dirty="0" smtClean="0"/>
              <a:t>) </a:t>
            </a:r>
            <a:r>
              <a:rPr lang="en-US" altLang="zh-CN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new baseline to be provided</a:t>
            </a:r>
            <a:endParaRPr lang="en-US" altLang="zh-CN" sz="2000" dirty="0">
              <a:solidFill>
                <a:schemeClr val="accent1"/>
              </a:solidFill>
            </a:endParaRPr>
          </a:p>
          <a:p>
            <a:pPr lvl="1"/>
            <a:r>
              <a:rPr lang="en-US" altLang="zh-CN" sz="2000" dirty="0" smtClean="0"/>
              <a:t>Finalize WI-0025 (TS-0012) Generic interworking Release 2 (APPROVAL after TP#23) </a:t>
            </a:r>
            <a:r>
              <a:rPr lang="en-US" altLang="zh-CN" sz="2000" dirty="0">
                <a:solidFill>
                  <a:schemeClr val="accent1"/>
                </a:solidFill>
                <a:sym typeface="Wingdings" panose="05000000000000000000" pitchFamily="2" charset="2"/>
              </a:rPr>
              <a:t> new baseline to be </a:t>
            </a:r>
            <a:r>
              <a:rPr lang="en-US" altLang="zh-CN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provided</a:t>
            </a:r>
            <a:endParaRPr lang="en-US" altLang="zh-CN" sz="2000" dirty="0" smtClean="0">
              <a:solidFill>
                <a:schemeClr val="accent1"/>
              </a:solidFill>
            </a:endParaRPr>
          </a:p>
          <a:p>
            <a:pPr lvl="1"/>
            <a:r>
              <a:rPr lang="en-US" altLang="zh-CN" sz="2000" dirty="0" smtClean="0"/>
              <a:t>FREEZE </a:t>
            </a:r>
            <a:r>
              <a:rPr lang="en-US" altLang="zh-CN" sz="2000" dirty="0"/>
              <a:t>WI-0030 (TS-0022) Field Device Configuration</a:t>
            </a:r>
          </a:p>
          <a:p>
            <a:pPr lvl="1"/>
            <a:r>
              <a:rPr lang="en-US" altLang="zh-CN" sz="2000" dirty="0" smtClean="0"/>
              <a:t>Finalize </a:t>
            </a:r>
            <a:r>
              <a:rPr lang="en-US" altLang="zh-CN" sz="2000" dirty="0"/>
              <a:t>stage 3 (TS-0004, TS-0009) of WI-0005 on Semantics Capability Enablement (with PRO)</a:t>
            </a:r>
          </a:p>
          <a:p>
            <a:pPr lvl="1"/>
            <a:r>
              <a:rPr lang="en-US" altLang="zh-CN" sz="2000" dirty="0" smtClean="0"/>
              <a:t>APPROVE </a:t>
            </a:r>
            <a:r>
              <a:rPr lang="en-US" altLang="zh-CN" sz="2000" dirty="0"/>
              <a:t>WI-0024 (TS-0014) LWM2M interworking (with ARC)</a:t>
            </a:r>
          </a:p>
          <a:p>
            <a:pPr lvl="1"/>
            <a:r>
              <a:rPr lang="en-US" altLang="zh-CN" sz="2000" dirty="0" smtClean="0"/>
              <a:t>Release </a:t>
            </a:r>
            <a:r>
              <a:rPr lang="en-US" altLang="zh-CN" sz="2000" dirty="0"/>
              <a:t>1 maintenance (with PRO)</a:t>
            </a:r>
          </a:p>
          <a:p>
            <a:pPr lvl="1"/>
            <a:r>
              <a:rPr lang="en-US" altLang="zh-CN" sz="2000" dirty="0" smtClean="0"/>
              <a:t>Evaluate </a:t>
            </a:r>
            <a:r>
              <a:rPr lang="en-US" altLang="zh-CN" sz="2000" dirty="0"/>
              <a:t>requirement fulfillment in R2 (with REQ)</a:t>
            </a:r>
          </a:p>
          <a:p>
            <a:pPr lvl="1"/>
            <a:r>
              <a:rPr lang="en-US" altLang="zh-CN" sz="2000" dirty="0" smtClean="0"/>
              <a:t>Release </a:t>
            </a:r>
            <a:r>
              <a:rPr lang="en-US" altLang="zh-CN" sz="2000" dirty="0"/>
              <a:t>3 </a:t>
            </a:r>
            <a:r>
              <a:rPr lang="en-US" altLang="zh-CN" sz="2000" dirty="0" smtClean="0"/>
              <a:t>planning (see page 9)</a:t>
            </a:r>
            <a:endParaRPr lang="en-US" altLang="zh-CN" sz="2000" dirty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4648200"/>
            <a:ext cx="232115" cy="26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958039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589726"/>
            <a:ext cx="232115" cy="26527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3657600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4267200"/>
            <a:ext cx="232115" cy="26527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5029200"/>
            <a:ext cx="232115" cy="26527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5379750"/>
            <a:ext cx="232115" cy="265275"/>
          </a:xfrm>
          <a:prstGeom prst="rect">
            <a:avLst/>
          </a:prstGeom>
        </p:spPr>
      </p:pic>
      <p:sp>
        <p:nvSpPr>
          <p:cNvPr id="2" name="乘号 1"/>
          <p:cNvSpPr/>
          <p:nvPr/>
        </p:nvSpPr>
        <p:spPr>
          <a:xfrm>
            <a:off x="613114" y="3276600"/>
            <a:ext cx="304800" cy="304800"/>
          </a:xfrm>
          <a:prstGeom prst="mathMultiply">
            <a:avLst>
              <a:gd name="adj1" fmla="val 352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b="1" dirty="0" smtClean="0"/>
              <a:t>Deliverables/WIs progress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WI-0038 - Release 1 Maintenance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WI-0030: M2M Application &amp; Field Domain Component Configuration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TS-0022 Field Device Configuration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WI-0017: Home Domain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TR-0017, TS-0023 Home Appliances Info. Model &amp; Mapping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WI-0043: Continuation &amp; integration of HGI Smart Home activities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TR-0022 HGI Continuation &amp; Integration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WI-0024: LWM2M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TS-0014 LWM2M Interworking	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WI-0005: oneM2M Abstraction and Semantics Capability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TR-0007 Semantic Study, 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WI-0025: Generic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TS-0012 oneM2M Base Ontology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2286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60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09600" y="1752600"/>
            <a:ext cx="228600" cy="10668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223" y="207862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Mgmt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533400" y="3124200"/>
            <a:ext cx="228600" cy="13716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07377" y="36026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14800"/>
            <a:ext cx="228600" cy="19050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93077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95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85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562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95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n/a</a:t>
            </a:r>
            <a:endParaRPr lang="en-US" altLang="zh-CN" sz="2400" dirty="0" smtClean="0"/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19967"/>
              </p:ext>
            </p:extLst>
          </p:nvPr>
        </p:nvGraphicFramePr>
        <p:xfrm>
          <a:off x="424373" y="1295400"/>
          <a:ext cx="8414827" cy="4936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4206252"/>
                <a:gridCol w="1524000"/>
                <a:gridCol w="914400"/>
              </a:tblGrid>
              <a:tr h="2148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Number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Action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Responsible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Status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A-WG5-20.0-004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Mapping of  SDT for oneM2M Resources, and its relationship with Base Ontology 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LGE, DT, NEC 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CLOSED </a:t>
                      </a: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A-WG5-21.0-001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 Further contributions to give more descriptive text in the 'Documentation' field in TS-0023.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LGE, and all contributing members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65805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A-WG5-21.0-002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further clarification of 'Eventable‘ in TS-0023. Do we need to keep it or not. How does it impact resource mapping.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DT, LGE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A-WG5-21.0-003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Map home appliance information model to Base Ontology, in TS0023.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NEC, DT, KETI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8146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A-WG5-21.0-004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Consistency check between accepted ModuleClasses and device profiles, including default value, units for datapoints in TS-0023.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LGE/Rapporteur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A-WG5-21.0-005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Consistency check in TS-0012 (e.g. SAREF mapping based on the latest Base Ontology)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NEC/Rapporteur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65805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A-WG5-22.0-001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TS-0023 Editor will send an email MAS working group to have the outstanding module classes be defined before TP23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LGE/Rapporteur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CLOSED</a:t>
                      </a:r>
                      <a:endParaRPr lang="zh-CN" sz="1600" dirty="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02166"/>
              </p:ext>
            </p:extLst>
          </p:nvPr>
        </p:nvGraphicFramePr>
        <p:xfrm>
          <a:off x="424373" y="1295400"/>
          <a:ext cx="8414827" cy="4429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4206252"/>
                <a:gridCol w="1524000"/>
                <a:gridCol w="914400"/>
              </a:tblGrid>
              <a:tr h="2148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 dirty="0">
                          <a:effectLst/>
                        </a:rPr>
                        <a:t>Number</a:t>
                      </a: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Action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Responsible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Status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A-WG5-23.0-001</a:t>
                      </a: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TR-0007 restructuring and terminology alignment</a:t>
                      </a:r>
                      <a:endParaRPr lang="zh-CN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NEC </a:t>
                      </a: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  <a:effectLst/>
                        </a:rPr>
                        <a:t>OPEN</a:t>
                      </a:r>
                      <a:endParaRPr lang="zh-CN" sz="1600" dirty="0">
                        <a:solidFill>
                          <a:schemeClr val="accent1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65805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8146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  <a:tr h="65805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dirty="0">
                        <a:solidFill>
                          <a:srgbClr val="FF0000"/>
                        </a:solidFill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01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Rel3 planning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Semantics enhancement (</a:t>
            </a:r>
            <a:r>
              <a:rPr lang="en-US" altLang="zh-CN" sz="2400" dirty="0" smtClean="0"/>
              <a:t>WI-0005/new WI?) </a:t>
            </a:r>
            <a:endParaRPr lang="en-US" altLang="zh-CN" sz="2400" dirty="0" smtClean="0"/>
          </a:p>
          <a:p>
            <a:pPr lvl="1" eaLnBrk="1" hangingPunct="1"/>
            <a:r>
              <a:rPr lang="en-US" altLang="zh-CN" sz="2000" dirty="0" smtClean="0"/>
              <a:t>In current work scope: query, reasoning, analytics, mash-up…</a:t>
            </a:r>
            <a:endParaRPr lang="en-US" altLang="zh-CN" sz="2000" dirty="0" smtClean="0"/>
          </a:p>
          <a:p>
            <a:pPr lvl="0" eaLnBrk="1" hangingPunct="1"/>
            <a:r>
              <a:rPr lang="en-US" altLang="zh-CN" sz="2400" dirty="0" smtClean="0"/>
              <a:t>Remote device provisioning (WI-0030</a:t>
            </a:r>
            <a:r>
              <a:rPr lang="en-US" altLang="zh-CN" sz="2400" dirty="0" smtClean="0"/>
              <a:t>)</a:t>
            </a:r>
          </a:p>
          <a:p>
            <a:pPr lvl="1" eaLnBrk="1" hangingPunct="1"/>
            <a:r>
              <a:rPr lang="en-US" altLang="zh-CN" sz="2000" dirty="0" smtClean="0"/>
              <a:t>Complete current work.</a:t>
            </a:r>
            <a:endParaRPr lang="en-US" altLang="zh-CN" sz="2000" dirty="0" smtClean="0"/>
          </a:p>
          <a:p>
            <a:pPr lvl="0" eaLnBrk="1" hangingPunct="1"/>
            <a:r>
              <a:rPr lang="en-US" altLang="zh-CN" sz="2400" dirty="0" smtClean="0"/>
              <a:t>Home Appliances Information Model evolvement (new WI?)</a:t>
            </a:r>
          </a:p>
          <a:p>
            <a:pPr lvl="1" eaLnBrk="1" hangingPunct="1"/>
            <a:r>
              <a:rPr lang="en-US" altLang="zh-CN" sz="2000" dirty="0" smtClean="0"/>
              <a:t>More input on metering (water, gas), assisted living, …</a:t>
            </a:r>
          </a:p>
          <a:p>
            <a:pPr lvl="1" eaLnBrk="1" hangingPunct="1"/>
            <a:r>
              <a:rPr lang="en-US" altLang="zh-CN" sz="2000" dirty="0" smtClean="0"/>
              <a:t>Mapping to external models (</a:t>
            </a:r>
            <a:r>
              <a:rPr lang="en-US" altLang="zh-CN" sz="2000" dirty="0" err="1" smtClean="0"/>
              <a:t>allJoyn</a:t>
            </a:r>
            <a:r>
              <a:rPr lang="en-US" altLang="zh-CN" sz="2000" dirty="0" smtClean="0"/>
              <a:t>, OIC/OCF, </a:t>
            </a:r>
            <a:r>
              <a:rPr lang="en-US" altLang="zh-CN" sz="2000" dirty="0" err="1" smtClean="0"/>
              <a:t>Echonet</a:t>
            </a:r>
            <a:r>
              <a:rPr lang="en-US" altLang="zh-CN" sz="2000" dirty="0" smtClean="0"/>
              <a:t>…)</a:t>
            </a:r>
            <a:endParaRPr lang="en-US" altLang="zh-CN" sz="2000" dirty="0" smtClean="0"/>
          </a:p>
          <a:p>
            <a:pPr lvl="0" eaLnBrk="1" hangingPunct="1"/>
            <a:r>
              <a:rPr lang="en-US" altLang="zh-CN" sz="2400" dirty="0" smtClean="0"/>
              <a:t>Continuation </a:t>
            </a:r>
            <a:r>
              <a:rPr lang="en-US" altLang="zh-CN" sz="2400" dirty="0"/>
              <a:t>&amp; integration of HGI </a:t>
            </a:r>
            <a:r>
              <a:rPr lang="en-US" altLang="zh-CN" sz="2400" dirty="0" smtClean="0"/>
              <a:t>(WI-0043)</a:t>
            </a:r>
          </a:p>
          <a:p>
            <a:pPr lvl="1" eaLnBrk="1" hangingPunct="1"/>
            <a:r>
              <a:rPr lang="en-US" altLang="zh-CN" sz="2000" dirty="0" smtClean="0"/>
              <a:t>HGI requirement gap analysis (WI-0043 update)</a:t>
            </a:r>
          </a:p>
          <a:p>
            <a:pPr lvl="1" eaLnBrk="1" hangingPunct="1"/>
            <a:r>
              <a:rPr lang="en-US" altLang="zh-CN" sz="2000" dirty="0" smtClean="0"/>
              <a:t>Further development of SDT (new WI?)</a:t>
            </a:r>
            <a:endParaRPr lang="en-US" altLang="zh-CN" sz="2000" dirty="0" smtClean="0"/>
          </a:p>
          <a:p>
            <a:pPr eaLnBrk="1" hangingPunct="1"/>
            <a:r>
              <a:rPr lang="en-US" altLang="zh-CN" sz="2400" dirty="0" smtClean="0"/>
              <a:t>Information models and Interworking</a:t>
            </a:r>
          </a:p>
          <a:p>
            <a:pPr lvl="1" eaLnBrk="1" hangingPunct="1"/>
            <a:r>
              <a:rPr lang="en-US" altLang="zh-CN" sz="2000" dirty="0" smtClean="0"/>
              <a:t>Industrial (WI-0028)?, vehicular (WI-0046)?, </a:t>
            </a:r>
            <a:r>
              <a:rPr lang="en-US" altLang="zh-CN" sz="2000" dirty="0" err="1"/>
              <a:t>OGSi</a:t>
            </a:r>
            <a:r>
              <a:rPr lang="en-US" altLang="zh-CN" sz="2000" dirty="0"/>
              <a:t> (WI-</a:t>
            </a:r>
            <a:r>
              <a:rPr lang="en-US" altLang="zh-CN" sz="2000" dirty="0" err="1"/>
              <a:t>xxxx</a:t>
            </a:r>
            <a:r>
              <a:rPr lang="en-US" altLang="zh-CN" sz="2000" dirty="0"/>
              <a:t>), </a:t>
            </a:r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9925</TotalTime>
  <Words>611</Words>
  <Application>Microsoft Office PowerPoint</Application>
  <PresentationFormat>全屏显示(4:3)</PresentationFormat>
  <Paragraphs>137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MAS#23  Status Report</vt:lpstr>
      <vt:lpstr>Issues for DECISION in TP</vt:lpstr>
      <vt:lpstr>Issues for INFORMATION in TP</vt:lpstr>
      <vt:lpstr>Issues for INFORMATION in TP</vt:lpstr>
      <vt:lpstr>Issues for INFORMATION in TP</vt:lpstr>
      <vt:lpstr>Open Issues</vt:lpstr>
      <vt:lpstr>Open Action Items</vt:lpstr>
      <vt:lpstr>Open Action Items</vt:lpstr>
      <vt:lpstr>Next Steps – Rel3 planning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Zhangyongjing (Yongjing)</cp:lastModifiedBy>
  <cp:revision>1206</cp:revision>
  <dcterms:created xsi:type="dcterms:W3CDTF">2012-09-11T22:52:11Z</dcterms:created>
  <dcterms:modified xsi:type="dcterms:W3CDTF">2016-05-20T04:39:33Z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(3)OCCB6y5aSy/ex0x5vB2ZOcBaO6/gnQ80vrfYR0S90j8Jjal2+CuepmF6Zo9JtwuUA5CC3Y98
PDundaUkjP3iE8f9dzx8ZbN3r1Nr6waA42kkcPSqIHiE/3VCtjDq+A9uJBOgFeyudR15jdoZ
DJU/iqQVYqO1UMODlwMYnwajUPBk4/9b8/vwijUqxOozYZaPJCjizeYtrV4Tt7e0QC9Bywum
jd1Yg9KfQphJyMKpYg</vt:lpwstr>
  </property>
  <property fmtid="{D5CDD505-2E9C-101B-9397-08002B2CF9AE}" pid="18" name="_2015_ms_pID_7253431">
    <vt:lpwstr>IDcQBz19kg/JoSmeDriztKyhC49lh+SqQeZ4+0KarsFhsw7TGzihcD
hmVIDaVBRXNwymsyIU6MgxDjQkaK83GVOtQRVUHIYJcfB2T2LPyt2MPFNfRzwTwUydbMLbqV
oOP/DTrg1pkY0hSxi4X7ZJY2buSRec8X7rVTnNpD2r9uph0wDDzPAW9cQoj+zp+uGlMzWs94
tDcjkXYTJfObIlx+s5PeqfgqBz7n8OS0zHx7</vt:lpwstr>
  </property>
  <property fmtid="{D5CDD505-2E9C-101B-9397-08002B2CF9AE}" pid="19" name="_2015_ms_pID_7253432">
    <vt:lpwstr>+5zquLhJyjLbzArKXm492Y8=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1463701772</vt:lpwstr>
  </property>
</Properties>
</file>