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8"/>
  </p:handoutMasterIdLst>
  <p:sldIdLst>
    <p:sldId id="256" r:id="rId2"/>
    <p:sldId id="281" r:id="rId3"/>
    <p:sldId id="307" r:id="rId4"/>
    <p:sldId id="298" r:id="rId5"/>
    <p:sldId id="257" r:id="rId6"/>
    <p:sldId id="270" r:id="rId7"/>
    <p:sldId id="283" r:id="rId8"/>
    <p:sldId id="258" r:id="rId9"/>
    <p:sldId id="295" r:id="rId10"/>
    <p:sldId id="296" r:id="rId11"/>
    <p:sldId id="297" r:id="rId12"/>
    <p:sldId id="260" r:id="rId13"/>
    <p:sldId id="299" r:id="rId14"/>
    <p:sldId id="272" r:id="rId15"/>
    <p:sldId id="274" r:id="rId16"/>
    <p:sldId id="275" r:id="rId17"/>
    <p:sldId id="276" r:id="rId18"/>
    <p:sldId id="273" r:id="rId19"/>
    <p:sldId id="300" r:id="rId20"/>
    <p:sldId id="305" r:id="rId21"/>
    <p:sldId id="306" r:id="rId22"/>
    <p:sldId id="303" r:id="rId23"/>
    <p:sldId id="264" r:id="rId24"/>
    <p:sldId id="265" r:id="rId25"/>
    <p:sldId id="266" r:id="rId26"/>
    <p:sldId id="267" r:id="rId27"/>
    <p:sldId id="277" r:id="rId28"/>
    <p:sldId id="308" r:id="rId29"/>
    <p:sldId id="309" r:id="rId30"/>
    <p:sldId id="310" r:id="rId31"/>
    <p:sldId id="291" r:id="rId32"/>
    <p:sldId id="280" r:id="rId33"/>
    <p:sldId id="278" r:id="rId34"/>
    <p:sldId id="268" r:id="rId35"/>
    <p:sldId id="293" r:id="rId36"/>
    <p:sldId id="269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2025"/>
    <a:srgbClr val="A0A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45" autoAdjust="0"/>
    <p:restoredTop sz="94660"/>
  </p:normalViewPr>
  <p:slideViewPr>
    <p:cSldViewPr showGuides="1">
      <p:cViewPr varScale="1">
        <p:scale>
          <a:sx n="82" d="100"/>
          <a:sy n="82" d="100"/>
        </p:scale>
        <p:origin x="123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8" d="100"/>
          <a:sy n="68" d="100"/>
        </p:scale>
        <p:origin x="-325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DF16C3-BBC8-4C6F-87F2-22A371ACFAB6}" type="datetimeFigureOut">
              <a:rPr lang="en-US"/>
              <a:pPr>
                <a:defRPr/>
              </a:pPr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AFA916-746C-4871-B235-E43DC2CE283B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095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ew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57200" y="12192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C:\Documents and Settings\mcauley\Local Settings\Temp\wz83a6\oneM2M\oneM2M-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0"/>
            <a:ext cx="149701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12D8B75-26A1-4B06-B7BE-CECDFFAAEEE3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692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57200" y="12192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C:\Documents and Settings\mcauley\Local Settings\Temp\wz83a6\oneM2M\oneM2M-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0"/>
            <a:ext cx="149701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EC5A9AB-6BE8-484B-B497-EE640357382B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041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890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4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C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em2m.org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em2m.org/news-events/member-meetings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jpeg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12" Type="http://schemas.openxmlformats.org/officeDocument/2006/relationships/image" Target="../media/image13.gif"/><Relationship Id="rId2" Type="http://schemas.openxmlformats.org/officeDocument/2006/relationships/image" Target="../media/image3.png"/><Relationship Id="rId16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image" Target="../media/image6.gif"/><Relationship Id="rId15" Type="http://schemas.openxmlformats.org/officeDocument/2006/relationships/image" Target="../media/image16.JPG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gif"/><Relationship Id="rId14" Type="http://schemas.openxmlformats.org/officeDocument/2006/relationships/image" Target="../media/image1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em2m.org/technical/published-documents" TargetMode="External"/><Relationship Id="rId2" Type="http://schemas.openxmlformats.org/officeDocument/2006/relationships/hyperlink" Target="http://www.onem2m.org/membership/join-onem2m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onem2m.org/news-events/new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8575"/>
            <a:ext cx="5981700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57200" y="5256213"/>
            <a:ext cx="8229600" cy="1222375"/>
          </a:xfrm>
          <a:prstGeom prst="roundRect">
            <a:avLst/>
          </a:prstGeom>
          <a:noFill/>
          <a:ln>
            <a:solidFill>
              <a:srgbClr val="A0A0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6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685800" y="3711575"/>
            <a:ext cx="77724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6000" b="1" dirty="0" smtClean="0">
                <a:solidFill>
                  <a:srgbClr val="002060"/>
                </a:solidFill>
              </a:rPr>
              <a:t>Welcome to oneM2M!</a:t>
            </a: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611188" y="5256213"/>
            <a:ext cx="654916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B42025"/>
                </a:solidFill>
              </a:rPr>
              <a:t>Group Name: oneM2M </a:t>
            </a:r>
            <a:r>
              <a:rPr lang="en-US" altLang="en-US" dirty="0" smtClean="0">
                <a:solidFill>
                  <a:srgbClr val="B42025"/>
                </a:solidFill>
              </a:rPr>
              <a:t>Welcome Session </a:t>
            </a:r>
            <a:br>
              <a:rPr lang="en-US" altLang="en-US" dirty="0" smtClean="0">
                <a:solidFill>
                  <a:srgbClr val="B42025"/>
                </a:solidFill>
              </a:rPr>
            </a:br>
            <a:r>
              <a:rPr lang="en-US" altLang="en-US" dirty="0" smtClean="0">
                <a:solidFill>
                  <a:srgbClr val="B42025"/>
                </a:solidFill>
              </a:rPr>
              <a:t>Source</a:t>
            </a:r>
            <a:r>
              <a:rPr lang="en-US" altLang="en-US" dirty="0">
                <a:solidFill>
                  <a:srgbClr val="B42025"/>
                </a:solidFill>
              </a:rPr>
              <a:t>: </a:t>
            </a:r>
            <a:r>
              <a:rPr lang="en-US" altLang="en-US" dirty="0" smtClean="0">
                <a:solidFill>
                  <a:srgbClr val="B42025"/>
                </a:solidFill>
              </a:rPr>
              <a:t>	Mitch </a:t>
            </a:r>
            <a:r>
              <a:rPr lang="en-US" altLang="en-US" dirty="0">
                <a:solidFill>
                  <a:srgbClr val="B42025"/>
                </a:solidFill>
              </a:rPr>
              <a:t>Tseng, ARC WG Vice </a:t>
            </a:r>
            <a:r>
              <a:rPr lang="en-US" altLang="en-US" dirty="0" smtClean="0">
                <a:solidFill>
                  <a:srgbClr val="B42025"/>
                </a:solidFill>
              </a:rPr>
              <a:t>Chair, </a:t>
            </a:r>
            <a:br>
              <a:rPr lang="en-US" altLang="en-US" dirty="0" smtClean="0">
                <a:solidFill>
                  <a:srgbClr val="B42025"/>
                </a:solidFill>
              </a:rPr>
            </a:br>
            <a:r>
              <a:rPr lang="en-US" altLang="en-US" dirty="0" smtClean="0">
                <a:solidFill>
                  <a:srgbClr val="B42025"/>
                </a:solidFill>
              </a:rPr>
              <a:t>	Roland Hechwartner, TP Vice Chair </a:t>
            </a:r>
            <a:r>
              <a:rPr lang="en-US" altLang="en-US" dirty="0" smtClean="0">
                <a:solidFill>
                  <a:srgbClr val="B42025"/>
                </a:solidFill>
              </a:rPr>
              <a:t>&amp; oneM2M Secretariat</a:t>
            </a:r>
            <a:endParaRPr lang="en-US" altLang="en-US" dirty="0">
              <a:solidFill>
                <a:srgbClr val="B4202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042" y="6553201"/>
            <a:ext cx="6399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2017-01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800" dirty="0" smtClean="0"/>
              <a:t>Steering Committee</a:t>
            </a:r>
            <a:r>
              <a:rPr lang="en-US" altLang="en-US" sz="4800" b="1" dirty="0" smtClean="0"/>
              <a:t>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90878"/>
            <a:ext cx="8077200" cy="48289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 smtClean="0"/>
              <a:t>SC Participation:</a:t>
            </a:r>
          </a:p>
          <a:p>
            <a:pPr lvl="1" eaLnBrk="1" hangingPunct="1"/>
            <a:r>
              <a:rPr lang="en-US" altLang="en-US" sz="2000" dirty="0" smtClean="0"/>
              <a:t>Representatives of each Partner as identified by that Partner</a:t>
            </a:r>
          </a:p>
          <a:p>
            <a:pPr lvl="1" eaLnBrk="1" hangingPunct="1"/>
            <a:r>
              <a:rPr lang="en-US" altLang="en-US" sz="2000" dirty="0" smtClean="0"/>
              <a:t>Chair and Vice Chairs of the Technical Plenary</a:t>
            </a:r>
          </a:p>
          <a:p>
            <a:pPr eaLnBrk="1" hangingPunct="1"/>
            <a:r>
              <a:rPr lang="en-US" altLang="en-US" sz="2800" dirty="0"/>
              <a:t>SC </a:t>
            </a:r>
            <a:r>
              <a:rPr lang="en-US" altLang="en-US" sz="2800" dirty="0" smtClean="0"/>
              <a:t>Attendance:</a:t>
            </a:r>
          </a:p>
          <a:p>
            <a:pPr lvl="1" eaLnBrk="1" hangingPunct="1"/>
            <a:r>
              <a:rPr lang="en-US" altLang="en-US" sz="2000" dirty="0"/>
              <a:t>One representative of each Member (exclusive of Partner representatives)</a:t>
            </a:r>
          </a:p>
          <a:p>
            <a:pPr eaLnBrk="1" hangingPunct="1"/>
            <a:r>
              <a:rPr lang="en-US" altLang="en-US" sz="2800" dirty="0" smtClean="0"/>
              <a:t>SC Leadership:</a:t>
            </a:r>
            <a:endParaRPr lang="en-US" altLang="en-US" sz="2000" i="1" u="sng" dirty="0"/>
          </a:p>
          <a:p>
            <a:pPr lvl="1" eaLnBrk="1" hangingPunct="1"/>
            <a:r>
              <a:rPr lang="en-US" altLang="en-US" sz="2000" b="1" dirty="0"/>
              <a:t>SC Chair: 	</a:t>
            </a:r>
            <a:r>
              <a:rPr lang="en-US" altLang="en-US" sz="2000" b="1" dirty="0">
                <a:solidFill>
                  <a:schemeClr val="tx1"/>
                </a:solidFill>
              </a:rPr>
              <a:t>Fran O’Brian </a:t>
            </a:r>
            <a:r>
              <a:rPr lang="en-US" altLang="en-US" sz="2000" dirty="0">
                <a:solidFill>
                  <a:schemeClr val="tx1"/>
                </a:solidFill>
              </a:rPr>
              <a:t>- Cisco </a:t>
            </a:r>
            <a:r>
              <a:rPr lang="en-US" altLang="en-US" sz="2000" dirty="0"/>
              <a:t>(TIA)</a:t>
            </a:r>
          </a:p>
          <a:p>
            <a:pPr lvl="1" eaLnBrk="1" hangingPunct="1"/>
            <a:r>
              <a:rPr lang="en-US" altLang="en-US" sz="2000" b="1" dirty="0"/>
              <a:t>SC Vice Chair: </a:t>
            </a:r>
            <a:r>
              <a:rPr lang="en-US" sz="2000" b="1" dirty="0" err="1">
                <a:solidFill>
                  <a:schemeClr val="tx1"/>
                </a:solidFill>
              </a:rPr>
              <a:t>Rouzbeh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Farhoumand</a:t>
            </a:r>
            <a:r>
              <a:rPr lang="en-US" altLang="en-US" sz="2400" b="1" dirty="0">
                <a:solidFill>
                  <a:schemeClr val="tx1"/>
                </a:solidFill>
              </a:rPr>
              <a:t> </a:t>
            </a:r>
            <a:r>
              <a:rPr lang="en-US" altLang="en-US" sz="2000" dirty="0">
                <a:solidFill>
                  <a:schemeClr val="tx1"/>
                </a:solidFill>
              </a:rPr>
              <a:t>- Huawei </a:t>
            </a:r>
            <a:r>
              <a:rPr lang="en-US" altLang="en-US" sz="2000" dirty="0"/>
              <a:t>(ATIS)</a:t>
            </a:r>
          </a:p>
          <a:p>
            <a:pPr lvl="1" eaLnBrk="1" hangingPunct="1"/>
            <a:r>
              <a:rPr lang="en-US" altLang="en-US" sz="2000" b="1" dirty="0"/>
              <a:t>SC Vice Chair: </a:t>
            </a:r>
            <a:r>
              <a:rPr lang="en-US" sz="2000" b="1" dirty="0">
                <a:solidFill>
                  <a:schemeClr val="tx1"/>
                </a:solidFill>
              </a:rPr>
              <a:t>Nick Yamasaki </a:t>
            </a:r>
            <a:r>
              <a:rPr lang="en-US" sz="2000" dirty="0" smtClean="0">
                <a:solidFill>
                  <a:schemeClr val="tx1"/>
                </a:solidFill>
              </a:rPr>
              <a:t>- </a:t>
            </a:r>
            <a:r>
              <a:rPr lang="en-US" sz="2000" dirty="0">
                <a:solidFill>
                  <a:schemeClr val="tx1"/>
                </a:solidFill>
              </a:rPr>
              <a:t>KDDI</a:t>
            </a:r>
            <a:r>
              <a:rPr lang="en-US" sz="2000" dirty="0"/>
              <a:t> ( TTC)</a:t>
            </a:r>
            <a:r>
              <a:rPr lang="en-US" altLang="en-US" sz="2000" dirty="0"/>
              <a:t> </a:t>
            </a:r>
          </a:p>
          <a:p>
            <a:pPr lvl="1" eaLnBrk="1" hangingPunct="1"/>
            <a:r>
              <a:rPr lang="en-GB" altLang="en-US" sz="2000" b="1" dirty="0"/>
              <a:t>SC Vice Chair: </a:t>
            </a:r>
            <a:r>
              <a:rPr lang="en-GB" altLang="en-US" sz="2000" b="1" dirty="0">
                <a:solidFill>
                  <a:schemeClr val="tx1"/>
                </a:solidFill>
              </a:rPr>
              <a:t>Enrico </a:t>
            </a:r>
            <a:r>
              <a:rPr lang="en-GB" altLang="en-US" sz="2000" b="1" dirty="0" err="1" smtClean="0">
                <a:solidFill>
                  <a:schemeClr val="tx1"/>
                </a:solidFill>
              </a:rPr>
              <a:t>Scarrone</a:t>
            </a:r>
            <a:r>
              <a:rPr lang="en-GB" altLang="en-US" sz="2000" b="1" dirty="0" smtClean="0">
                <a:solidFill>
                  <a:schemeClr val="tx1"/>
                </a:solidFill>
              </a:rPr>
              <a:t> </a:t>
            </a:r>
            <a:r>
              <a:rPr lang="en-GB" altLang="en-US" sz="2000" dirty="0" smtClean="0">
                <a:solidFill>
                  <a:schemeClr val="tx1"/>
                </a:solidFill>
              </a:rPr>
              <a:t>- </a:t>
            </a:r>
            <a:r>
              <a:rPr lang="en-GB" altLang="en-US" sz="1800" dirty="0" smtClean="0">
                <a:solidFill>
                  <a:schemeClr val="tx1"/>
                </a:solidFill>
              </a:rPr>
              <a:t>Telecom </a:t>
            </a:r>
            <a:r>
              <a:rPr lang="en-GB" altLang="en-US" sz="1800" dirty="0">
                <a:solidFill>
                  <a:schemeClr val="tx1"/>
                </a:solidFill>
              </a:rPr>
              <a:t>Italia</a:t>
            </a:r>
            <a:r>
              <a:rPr lang="en-GB" altLang="en-US" sz="1800" b="1" dirty="0">
                <a:solidFill>
                  <a:schemeClr val="tx1"/>
                </a:solidFill>
              </a:rPr>
              <a:t> </a:t>
            </a:r>
            <a:r>
              <a:rPr lang="en-GB" altLang="en-US" sz="2000" dirty="0"/>
              <a:t>(ETSI)</a:t>
            </a:r>
            <a:endParaRPr lang="en-US" altLang="en-US" sz="2000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2017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fld id="{6987183B-E101-4AD9-967E-579053E619BA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/>
              <a:t>10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03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Steering Committee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C00000"/>
                </a:solidFill>
              </a:rPr>
              <a:t>Key Steering Committee responsibilities:</a:t>
            </a:r>
            <a:endParaRPr lang="en-US" b="1" dirty="0" smtClean="0">
              <a:solidFill>
                <a:srgbClr val="C00000"/>
              </a:solidFill>
            </a:endParaRPr>
          </a:p>
          <a:p>
            <a:pPr lvl="2" eaLnBrk="1" hangingPunct="1">
              <a:defRPr/>
            </a:pPr>
            <a:r>
              <a:rPr lang="en-US" dirty="0" smtClean="0"/>
              <a:t>Developing, approving, and maintaining  the oneM2M </a:t>
            </a:r>
            <a:r>
              <a:rPr lang="en-US" dirty="0" smtClean="0">
                <a:solidFill>
                  <a:srgbClr val="B42025"/>
                </a:solidFill>
              </a:rPr>
              <a:t>purpose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B42025"/>
                </a:solidFill>
              </a:rPr>
              <a:t>scope </a:t>
            </a:r>
            <a:r>
              <a:rPr lang="en-US" dirty="0" smtClean="0"/>
              <a:t>and oneM2M </a:t>
            </a:r>
            <a:r>
              <a:rPr lang="en-US" dirty="0" smtClean="0">
                <a:solidFill>
                  <a:srgbClr val="B42025"/>
                </a:solidFill>
              </a:rPr>
              <a:t>Working Procedures</a:t>
            </a:r>
            <a:r>
              <a:rPr lang="en-US" dirty="0" smtClean="0"/>
              <a:t>;</a:t>
            </a:r>
          </a:p>
          <a:p>
            <a:pPr lvl="2" eaLnBrk="1" hangingPunct="1">
              <a:defRPr/>
            </a:pPr>
            <a:r>
              <a:rPr lang="en-US" dirty="0" smtClean="0"/>
              <a:t>Approving applications from organizations wishing to join oneM2M as </a:t>
            </a:r>
            <a:r>
              <a:rPr lang="en-US" dirty="0" smtClean="0">
                <a:solidFill>
                  <a:srgbClr val="B42025"/>
                </a:solidFill>
              </a:rPr>
              <a:t>new Partners</a:t>
            </a:r>
            <a:r>
              <a:rPr lang="en-US" dirty="0" smtClean="0"/>
              <a:t>;</a:t>
            </a:r>
          </a:p>
          <a:p>
            <a:pPr lvl="2" eaLnBrk="1" hangingPunct="1">
              <a:defRPr/>
            </a:pPr>
            <a:r>
              <a:rPr lang="en-US" dirty="0" smtClean="0"/>
              <a:t>Managing the oneM2M Secretariat;</a:t>
            </a:r>
          </a:p>
          <a:p>
            <a:pPr lvl="2" eaLnBrk="1" hangingPunct="1">
              <a:defRPr/>
            </a:pPr>
            <a:r>
              <a:rPr lang="en-US" dirty="0" smtClean="0"/>
              <a:t>Handling appeals from Partners and Members on procedural matters; and</a:t>
            </a:r>
          </a:p>
          <a:p>
            <a:pPr lvl="2" eaLnBrk="1" hangingPunct="1">
              <a:defRPr/>
            </a:pPr>
            <a:r>
              <a:rPr lang="en-US" dirty="0" smtClean="0"/>
              <a:t>Approving liaison relationships</a:t>
            </a:r>
          </a:p>
          <a:p>
            <a:pPr lvl="2" eaLnBrk="1" hangingPunct="1">
              <a:defRPr/>
            </a:pPr>
            <a:r>
              <a:rPr lang="en-US" dirty="0" smtClean="0"/>
              <a:t>Overseeing subcommittees: Finance committee, Legal Group, Marcom, and Methods and Procedures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2017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fld id="{B4019D12-1C8D-41FE-9869-6107F7D1AFC0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/>
              <a:t>11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21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800" dirty="0" smtClean="0">
                <a:solidFill>
                  <a:srgbClr val="B42025"/>
                </a:solidFill>
              </a:rPr>
              <a:t>Technical Plenary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Key Technical Plenary responsibilities: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B42025"/>
                </a:solidFill>
              </a:rPr>
              <a:t>Creating Working Groups (WGs);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B42025"/>
                </a:solidFill>
              </a:rPr>
              <a:t>Resolving deadlocks within and between WGs and handling of appeals on technical matters;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B42025"/>
                </a:solidFill>
              </a:rPr>
              <a:t>Managing and approving work items (WIs) and study items;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B42025"/>
                </a:solidFill>
              </a:rPr>
              <a:t>Providing coordination of the technical Work Program and its management;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B42025"/>
                </a:solidFill>
              </a:rPr>
              <a:t>Handling the document release and change management process; and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B42025"/>
                </a:solidFill>
              </a:rPr>
              <a:t>Liaising with other organizations on technical matters. </a:t>
            </a:r>
          </a:p>
          <a:p>
            <a:pPr eaLnBrk="1" hangingPunct="1">
              <a:defRPr/>
            </a:pPr>
            <a:r>
              <a:rPr lang="en-US" dirty="0" smtClean="0"/>
              <a:t>Technical Plenary leadership: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B42025"/>
                </a:solidFill>
              </a:rPr>
              <a:t>TP Chair : 	        </a:t>
            </a:r>
            <a:r>
              <a:rPr lang="en-US" dirty="0" smtClean="0">
                <a:solidFill>
                  <a:schemeClr val="tx1"/>
                </a:solidFill>
              </a:rPr>
              <a:t>Omar </a:t>
            </a:r>
            <a:r>
              <a:rPr lang="en-US" dirty="0">
                <a:solidFill>
                  <a:schemeClr val="tx1"/>
                </a:solidFill>
              </a:rPr>
              <a:t>Elloumi, </a:t>
            </a:r>
            <a:r>
              <a:rPr lang="en-US" dirty="0" smtClean="0">
                <a:solidFill>
                  <a:schemeClr val="tx1"/>
                </a:solidFill>
              </a:rPr>
              <a:t>Nokia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B42025"/>
                </a:solidFill>
              </a:rPr>
              <a:t>TP Vice Chair : </a:t>
            </a:r>
            <a:r>
              <a:rPr lang="de-DE" dirty="0">
                <a:solidFill>
                  <a:schemeClr val="tx1"/>
                </a:solidFill>
              </a:rPr>
              <a:t>Roland Hechwartner, Deutsche </a:t>
            </a:r>
            <a:r>
              <a:rPr lang="de-DE" dirty="0" smtClean="0">
                <a:solidFill>
                  <a:schemeClr val="tx1"/>
                </a:solidFill>
              </a:rPr>
              <a:t>Telekom</a:t>
            </a:r>
            <a:endParaRPr lang="en-US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dirty="0">
                <a:solidFill>
                  <a:srgbClr val="B42025"/>
                </a:solidFill>
              </a:rPr>
              <a:t>TP Vice Chair : </a:t>
            </a:r>
            <a:r>
              <a:rPr lang="en-US" dirty="0">
                <a:solidFill>
                  <a:schemeClr val="tx1"/>
                </a:solidFill>
              </a:rPr>
              <a:t>Ki Young Kim, </a:t>
            </a:r>
            <a:r>
              <a:rPr lang="en-US" dirty="0" smtClean="0">
                <a:solidFill>
                  <a:schemeClr val="tx1"/>
                </a:solidFill>
              </a:rPr>
              <a:t>LGE</a:t>
            </a:r>
            <a:endParaRPr lang="en-US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B42025"/>
                </a:solidFill>
              </a:rPr>
              <a:t>TP Vice Chair : </a:t>
            </a:r>
            <a:r>
              <a:rPr lang="en-US" dirty="0" smtClean="0">
                <a:solidFill>
                  <a:schemeClr val="tx1"/>
                </a:solidFill>
              </a:rPr>
              <a:t>Josef </a:t>
            </a:r>
            <a:r>
              <a:rPr lang="en-US" dirty="0" err="1" smtClean="0">
                <a:solidFill>
                  <a:schemeClr val="tx1"/>
                </a:solidFill>
              </a:rPr>
              <a:t>Blanz</a:t>
            </a:r>
            <a:r>
              <a:rPr lang="en-US" dirty="0" smtClean="0">
                <a:solidFill>
                  <a:schemeClr val="tx1"/>
                </a:solidFill>
              </a:rPr>
              <a:t>, Qualcomm</a:t>
            </a:r>
          </a:p>
          <a:p>
            <a:pPr lvl="2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endParaRPr lang="en-US" dirty="0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2017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56BEF726-AF0C-4F30-A72B-1695905B7E0A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12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TP/WG Work Areas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8686800" cy="4906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300"/>
              </a:spcBef>
            </a:pPr>
            <a:r>
              <a:rPr lang="en-US" sz="2800" dirty="0"/>
              <a:t>REQ – Requirements </a:t>
            </a:r>
            <a:endParaRPr lang="en-US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/>
              <a:t>Use Case development, accept and process service requirements</a:t>
            </a:r>
          </a:p>
          <a:p>
            <a:pPr>
              <a:spcBef>
                <a:spcPts val="300"/>
              </a:spcBef>
            </a:pPr>
            <a:r>
              <a:rPr lang="en-US" sz="2800" dirty="0" smtClean="0"/>
              <a:t>ARC – Architecture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S</a:t>
            </a:r>
            <a:r>
              <a:rPr lang="en-US" sz="2000" b="1" dirty="0" smtClean="0"/>
              <a:t>ervice-layer architectural options</a:t>
            </a:r>
          </a:p>
          <a:p>
            <a:pPr>
              <a:spcBef>
                <a:spcPts val="300"/>
              </a:spcBef>
            </a:pPr>
            <a:r>
              <a:rPr lang="en-US" sz="2800" dirty="0" smtClean="0"/>
              <a:t>PRO – Protocols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P</a:t>
            </a:r>
            <a:r>
              <a:rPr lang="en-US" sz="2000" b="1" dirty="0" smtClean="0"/>
              <a:t>rotocols for service layer, and  interoperability</a:t>
            </a:r>
          </a:p>
          <a:p>
            <a:pPr>
              <a:spcBef>
                <a:spcPts val="300"/>
              </a:spcBef>
            </a:pPr>
            <a:r>
              <a:rPr lang="en-US" sz="2800" dirty="0" smtClean="0"/>
              <a:t>SEC  – Security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/>
              <a:t>Ensuring Security and Privacy aspects are considered </a:t>
            </a:r>
          </a:p>
          <a:p>
            <a:pPr>
              <a:spcBef>
                <a:spcPts val="300"/>
              </a:spcBef>
            </a:pPr>
            <a:r>
              <a:rPr lang="en-US" sz="2800" dirty="0" smtClean="0"/>
              <a:t>MAS </a:t>
            </a:r>
            <a:r>
              <a:rPr lang="en-US" sz="2800" dirty="0"/>
              <a:t>– Management</a:t>
            </a:r>
            <a:r>
              <a:rPr lang="en-US" sz="2800" dirty="0" smtClean="0"/>
              <a:t>, Abstraction, &amp; Semantics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/>
              <a:t>Providing device management;  Working on semantic library</a:t>
            </a:r>
          </a:p>
          <a:p>
            <a:pPr>
              <a:spcBef>
                <a:spcPts val="300"/>
              </a:spcBef>
            </a:pPr>
            <a:r>
              <a:rPr lang="en-US" sz="2800" dirty="0"/>
              <a:t>T</a:t>
            </a:r>
            <a:r>
              <a:rPr lang="en-US" sz="2800" dirty="0" smtClean="0"/>
              <a:t>ST – Testing </a:t>
            </a: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/>
              <a:t>Test Requirements, Methods, and Specifications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2017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08A47654-F3DA-456C-B068-F98972BC9BB4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13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07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REQ Working Group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95400"/>
            <a:ext cx="8229600" cy="495300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Requirements (</a:t>
            </a:r>
            <a:r>
              <a:rPr lang="en-US" dirty="0" err="1" smtClean="0"/>
              <a:t>REQ</a:t>
            </a:r>
            <a:r>
              <a:rPr lang="en-US" dirty="0" smtClean="0"/>
              <a:t>)</a:t>
            </a:r>
          </a:p>
          <a:p>
            <a:pPr lvl="1" eaLnBrk="1" hangingPunct="1">
              <a:defRPr/>
            </a:pPr>
            <a:r>
              <a:rPr lang="en-US" dirty="0" smtClean="0"/>
              <a:t>Key </a:t>
            </a:r>
            <a:r>
              <a:rPr lang="en-US" dirty="0" err="1" smtClean="0"/>
              <a:t>REQ</a:t>
            </a:r>
            <a:r>
              <a:rPr lang="en-US" dirty="0" smtClean="0"/>
              <a:t> Responsibilities:</a:t>
            </a:r>
          </a:p>
          <a:p>
            <a:pPr lvl="2" eaLnBrk="1" hangingPunct="1">
              <a:defRPr/>
            </a:pPr>
            <a:r>
              <a:rPr lang="en-US" dirty="0" smtClean="0"/>
              <a:t>Identify and document </a:t>
            </a:r>
            <a:r>
              <a:rPr lang="en-US" b="1" dirty="0" smtClean="0">
                <a:solidFill>
                  <a:srgbClr val="B42025"/>
                </a:solidFill>
              </a:rPr>
              <a:t>use cases </a:t>
            </a:r>
            <a:r>
              <a:rPr lang="en-US" dirty="0" smtClean="0"/>
              <a:t>that are relevant for oneM2M; </a:t>
            </a:r>
          </a:p>
          <a:p>
            <a:pPr lvl="2" eaLnBrk="1" hangingPunct="1">
              <a:defRPr/>
            </a:pPr>
            <a:r>
              <a:rPr lang="en-US" dirty="0" smtClean="0"/>
              <a:t>Identify and specify </a:t>
            </a:r>
            <a:r>
              <a:rPr lang="en-US" b="1" dirty="0" smtClean="0">
                <a:solidFill>
                  <a:srgbClr val="B42025"/>
                </a:solidFill>
              </a:rPr>
              <a:t>service and system requirements</a:t>
            </a:r>
            <a:r>
              <a:rPr lang="en-US" dirty="0" smtClean="0">
                <a:solidFill>
                  <a:srgbClr val="B42025"/>
                </a:solidFill>
              </a:rPr>
              <a:t> </a:t>
            </a:r>
            <a:r>
              <a:rPr lang="en-US" dirty="0" smtClean="0"/>
              <a:t>that are relevant for oneM2M scope, including interworking aspects to other systems;</a:t>
            </a:r>
          </a:p>
          <a:p>
            <a:pPr lvl="2" eaLnBrk="1" hangingPunct="1">
              <a:defRPr/>
            </a:pPr>
            <a:r>
              <a:rPr lang="en-US" dirty="0" smtClean="0"/>
              <a:t>Gather M2M service requirements specific to the vertical ecosystem contexts obtained from vertical industry groups and fora; and</a:t>
            </a:r>
          </a:p>
          <a:p>
            <a:pPr lvl="2" eaLnBrk="1" hangingPunct="1">
              <a:defRPr/>
            </a:pPr>
            <a:r>
              <a:rPr lang="en-US" dirty="0" smtClean="0"/>
              <a:t>Conduct studies leading to deliverables pertaining the aggregation and analysis of requirements necessary for development of the M2M system according to the scope of oneM2M.</a:t>
            </a:r>
          </a:p>
          <a:p>
            <a:pPr lvl="1" eaLnBrk="1" hangingPunct="1">
              <a:defRPr/>
            </a:pPr>
            <a:r>
              <a:rPr lang="en-US" dirty="0" err="1" smtClean="0"/>
              <a:t>REQ</a:t>
            </a:r>
            <a:r>
              <a:rPr lang="en-US" dirty="0" smtClean="0"/>
              <a:t> Leadership:</a:t>
            </a:r>
          </a:p>
          <a:p>
            <a:pPr lvl="2" eaLnBrk="1" hangingPunct="1">
              <a:defRPr/>
            </a:pPr>
            <a:r>
              <a:rPr lang="en-US" sz="2500" dirty="0">
                <a:solidFill>
                  <a:srgbClr val="FF0000"/>
                </a:solidFill>
              </a:rPr>
              <a:t>REQ WG Chair :</a:t>
            </a:r>
            <a:r>
              <a:rPr lang="en-US" sz="2500" dirty="0"/>
              <a:t> Shelby </a:t>
            </a:r>
            <a:r>
              <a:rPr lang="en-US" sz="2500" dirty="0" err="1"/>
              <a:t>Kiewel</a:t>
            </a:r>
            <a:r>
              <a:rPr lang="en-US" sz="2500" dirty="0"/>
              <a:t> - </a:t>
            </a:r>
            <a:r>
              <a:rPr lang="en-US" sz="2500" dirty="0" err="1"/>
              <a:t>iconectiv</a:t>
            </a:r>
            <a:endParaRPr lang="en-US" sz="2500" dirty="0"/>
          </a:p>
          <a:p>
            <a:pPr lvl="2" eaLnBrk="1" hangingPunct="1">
              <a:defRPr/>
            </a:pPr>
            <a:r>
              <a:rPr lang="en-US" sz="2500" dirty="0">
                <a:solidFill>
                  <a:srgbClr val="FF0000"/>
                </a:solidFill>
              </a:rPr>
              <a:t>REQ WG Vice Chair : </a:t>
            </a:r>
            <a:r>
              <a:rPr lang="en-US" sz="2500" dirty="0"/>
              <a:t>Victor Kueh- </a:t>
            </a:r>
            <a:r>
              <a:rPr lang="en-US" sz="2500" dirty="0" smtClean="0"/>
              <a:t>Huawei</a:t>
            </a:r>
            <a:endParaRPr lang="en-US" sz="2500" dirty="0"/>
          </a:p>
          <a:p>
            <a:pPr lvl="2" eaLnBrk="1" hangingPunct="1">
              <a:defRPr/>
            </a:pPr>
            <a:r>
              <a:rPr lang="en-US" sz="2500" dirty="0">
                <a:solidFill>
                  <a:srgbClr val="FF0000"/>
                </a:solidFill>
              </a:rPr>
              <a:t>REQ WG Vice Chair :</a:t>
            </a:r>
            <a:r>
              <a:rPr lang="en-US" sz="2500" dirty="0"/>
              <a:t> </a:t>
            </a:r>
            <a:r>
              <a:rPr lang="en-US" sz="2500" dirty="0"/>
              <a:t>Catalina Mladin- </a:t>
            </a:r>
            <a:r>
              <a:rPr lang="en-US" sz="2500" dirty="0" err="1"/>
              <a:t>Convida</a:t>
            </a:r>
            <a:r>
              <a:rPr lang="en-US" sz="2500" dirty="0"/>
              <a:t> </a:t>
            </a:r>
            <a:r>
              <a:rPr lang="en-US" sz="2500" dirty="0" smtClean="0"/>
              <a:t>Wireless</a:t>
            </a:r>
            <a:endParaRPr lang="en-US" dirty="0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2017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7377C3B5-725F-4761-BD1D-24F6BB360623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14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ARC Working Group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95400"/>
            <a:ext cx="8229600" cy="495300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Architecture (ARC)</a:t>
            </a:r>
          </a:p>
          <a:p>
            <a:pPr lvl="1" eaLnBrk="1" hangingPunct="1">
              <a:defRPr/>
            </a:pPr>
            <a:r>
              <a:rPr lang="en-US" dirty="0" smtClean="0"/>
              <a:t>Key ARC Responsibilities:</a:t>
            </a:r>
          </a:p>
          <a:p>
            <a:pPr lvl="2" eaLnBrk="1" hangingPunct="1">
              <a:defRPr/>
            </a:pPr>
            <a:r>
              <a:rPr lang="en-US" dirty="0" smtClean="0"/>
              <a:t>Specify </a:t>
            </a:r>
            <a:r>
              <a:rPr lang="en-US" b="1" dirty="0" smtClean="0">
                <a:solidFill>
                  <a:srgbClr val="B42025"/>
                </a:solidFill>
              </a:rPr>
              <a:t>architecture</a:t>
            </a:r>
            <a:r>
              <a:rPr lang="en-US" dirty="0" smtClean="0">
                <a:solidFill>
                  <a:srgbClr val="B42025"/>
                </a:solidFill>
              </a:rPr>
              <a:t> </a:t>
            </a:r>
            <a:r>
              <a:rPr lang="en-US" dirty="0" smtClean="0"/>
              <a:t>for M2M system according to oneM2M scope; </a:t>
            </a:r>
          </a:p>
          <a:p>
            <a:pPr lvl="2" eaLnBrk="1" hangingPunct="1">
              <a:defRPr/>
            </a:pPr>
            <a:r>
              <a:rPr lang="en-US" dirty="0" smtClean="0"/>
              <a:t>Develop specifications that meet requirements and choose whether to reuse/reference existing standards and specifications or parts thereof;</a:t>
            </a:r>
          </a:p>
          <a:p>
            <a:pPr lvl="2" eaLnBrk="1" hangingPunct="1">
              <a:defRPr/>
            </a:pPr>
            <a:r>
              <a:rPr lang="en-US" dirty="0" smtClean="0"/>
              <a:t>Coordinate M2M architecture activity with that of other oneM2M WGs as well as other specification groups and fora; and</a:t>
            </a:r>
          </a:p>
          <a:p>
            <a:pPr lvl="2" eaLnBrk="1" hangingPunct="1">
              <a:defRPr/>
            </a:pPr>
            <a:r>
              <a:rPr lang="en-US" dirty="0" smtClean="0"/>
              <a:t>Conduct studies leading to deliverables pertaining to the evolution of the M2M system.</a:t>
            </a:r>
          </a:p>
          <a:p>
            <a:pPr lvl="1" eaLnBrk="1" hangingPunct="1">
              <a:defRPr/>
            </a:pPr>
            <a:r>
              <a:rPr lang="en-US" dirty="0"/>
              <a:t>ARC Leadership:</a:t>
            </a:r>
          </a:p>
          <a:p>
            <a:pPr lvl="2" eaLnBrk="1" hangingPunct="1">
              <a:defRPr/>
            </a:pPr>
            <a:r>
              <a:rPr lang="en-US" sz="2200" dirty="0">
                <a:solidFill>
                  <a:srgbClr val="FF0000"/>
                </a:solidFill>
              </a:rPr>
              <a:t>ARC WG Chair :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dirty="0"/>
              <a:t>Nicolas </a:t>
            </a:r>
            <a:r>
              <a:rPr lang="en-US" sz="2200" dirty="0" err="1" smtClean="0"/>
              <a:t>Damour</a:t>
            </a:r>
            <a:r>
              <a:rPr lang="en-US" sz="2200" dirty="0" smtClean="0"/>
              <a:t> - Sierra </a:t>
            </a:r>
            <a:r>
              <a:rPr lang="en-US" sz="2200" dirty="0"/>
              <a:t>Wireless</a:t>
            </a:r>
          </a:p>
          <a:p>
            <a:pPr lvl="2" eaLnBrk="1" hangingPunct="1">
              <a:defRPr/>
            </a:pPr>
            <a:r>
              <a:rPr lang="en-US" sz="2200" dirty="0">
                <a:solidFill>
                  <a:srgbClr val="FF0000"/>
                </a:solidFill>
              </a:rPr>
              <a:t>ARC WG Vice Chair : </a:t>
            </a:r>
            <a:r>
              <a:rPr lang="en-US" sz="2200" dirty="0" smtClean="0"/>
              <a:t>Dale Seed </a:t>
            </a:r>
            <a:r>
              <a:rPr lang="en-US" sz="2200" dirty="0"/>
              <a:t>- </a:t>
            </a:r>
            <a:r>
              <a:rPr lang="en-US" sz="2200" dirty="0" err="1"/>
              <a:t>Convida</a:t>
            </a:r>
            <a:r>
              <a:rPr lang="en-US" sz="2200" dirty="0"/>
              <a:t> </a:t>
            </a:r>
            <a:r>
              <a:rPr lang="en-US" sz="2200" dirty="0" smtClean="0"/>
              <a:t>Wireless</a:t>
            </a:r>
          </a:p>
          <a:p>
            <a:pPr lvl="2" eaLnBrk="1" hangingPunct="1">
              <a:defRPr/>
            </a:pPr>
            <a:r>
              <a:rPr lang="en-US" sz="2200" dirty="0" smtClean="0">
                <a:solidFill>
                  <a:srgbClr val="FF0000"/>
                </a:solidFill>
              </a:rPr>
              <a:t>ARC </a:t>
            </a:r>
            <a:r>
              <a:rPr lang="en-US" sz="2200" dirty="0">
                <a:solidFill>
                  <a:srgbClr val="FF0000"/>
                </a:solidFill>
              </a:rPr>
              <a:t>WG Vice Chair : </a:t>
            </a:r>
            <a:r>
              <a:rPr lang="en-US" sz="2200" dirty="0"/>
              <a:t>SeungMyeong  </a:t>
            </a:r>
            <a:r>
              <a:rPr lang="en-US" sz="2200" dirty="0" smtClean="0"/>
              <a:t>Jeong</a:t>
            </a:r>
            <a:r>
              <a:rPr lang="en-US" sz="2200" dirty="0"/>
              <a:t> </a:t>
            </a:r>
            <a:r>
              <a:rPr lang="en-US" sz="2200" dirty="0" smtClean="0"/>
              <a:t>- KETI</a:t>
            </a:r>
            <a:endParaRPr lang="en-US" sz="2200" dirty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2017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282848DA-6E7A-463E-99F9-6938D052F223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15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PRO Working Group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8229600" cy="4906963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Protocols (PRO)</a:t>
            </a:r>
          </a:p>
          <a:p>
            <a:pPr lvl="1" eaLnBrk="1" hangingPunct="1">
              <a:defRPr/>
            </a:pPr>
            <a:r>
              <a:rPr lang="en-US" sz="2400" dirty="0" smtClean="0"/>
              <a:t>Key PRO Responsibilities:</a:t>
            </a:r>
          </a:p>
          <a:p>
            <a:pPr lvl="2" eaLnBrk="1" hangingPunct="1">
              <a:defRPr/>
            </a:pPr>
            <a:r>
              <a:rPr lang="en-US" b="1" dirty="0" smtClean="0">
                <a:solidFill>
                  <a:srgbClr val="B42025"/>
                </a:solidFill>
              </a:rPr>
              <a:t>Protocols, APIs and information representation</a:t>
            </a:r>
            <a:r>
              <a:rPr lang="en-US" dirty="0" smtClean="0">
                <a:solidFill>
                  <a:srgbClr val="B42025"/>
                </a:solidFill>
              </a:rPr>
              <a:t> </a:t>
            </a:r>
            <a:r>
              <a:rPr lang="en-US" dirty="0" smtClean="0"/>
              <a:t>that cross defined interfaces, considering interoperability;</a:t>
            </a:r>
          </a:p>
          <a:p>
            <a:pPr lvl="2" eaLnBrk="1" hangingPunct="1">
              <a:defRPr/>
            </a:pPr>
            <a:r>
              <a:rPr lang="en-US" b="1" dirty="0" smtClean="0">
                <a:solidFill>
                  <a:srgbClr val="B42025"/>
                </a:solidFill>
              </a:rPr>
              <a:t>Message formats and procedures</a:t>
            </a:r>
            <a:r>
              <a:rPr lang="en-US" dirty="0" smtClean="0"/>
              <a:t> for normal and error cases;</a:t>
            </a:r>
          </a:p>
          <a:p>
            <a:pPr lvl="2" eaLnBrk="1" hangingPunct="1">
              <a:defRPr/>
            </a:pPr>
            <a:r>
              <a:rPr lang="en-US" dirty="0" smtClean="0"/>
              <a:t>Inter-working for protocols including consideration of mapping and encapsulation; and</a:t>
            </a:r>
          </a:p>
          <a:p>
            <a:pPr lvl="2" eaLnBrk="1" hangingPunct="1">
              <a:defRPr/>
            </a:pPr>
            <a:r>
              <a:rPr lang="en-US" dirty="0" smtClean="0"/>
              <a:t>Guidelines for testing.</a:t>
            </a:r>
          </a:p>
          <a:p>
            <a:pPr lvl="1" eaLnBrk="1" hangingPunct="1">
              <a:defRPr/>
            </a:pPr>
            <a:r>
              <a:rPr lang="en-US" sz="2400" dirty="0"/>
              <a:t>PRO Leadership: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100" dirty="0" smtClean="0">
                <a:solidFill>
                  <a:srgbClr val="FF0000"/>
                </a:solidFill>
              </a:rPr>
              <a:t>PRO </a:t>
            </a:r>
            <a:r>
              <a:rPr lang="en-US" sz="2100" dirty="0">
                <a:solidFill>
                  <a:srgbClr val="FF0000"/>
                </a:solidFill>
              </a:rPr>
              <a:t>WG Chair : </a:t>
            </a:r>
            <a:r>
              <a:rPr lang="en-US" sz="2100" dirty="0"/>
              <a:t>Peter </a:t>
            </a:r>
            <a:r>
              <a:rPr lang="en-US" sz="2100" dirty="0" err="1" smtClean="0"/>
              <a:t>Niblett</a:t>
            </a:r>
            <a:r>
              <a:rPr lang="en-US" sz="2100" dirty="0" smtClean="0"/>
              <a:t> - </a:t>
            </a:r>
            <a:r>
              <a:rPr lang="en-US" sz="2100" dirty="0"/>
              <a:t>IBM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100" dirty="0" smtClean="0">
                <a:solidFill>
                  <a:srgbClr val="FF0000"/>
                </a:solidFill>
              </a:rPr>
              <a:t>PRO </a:t>
            </a:r>
            <a:r>
              <a:rPr lang="en-US" sz="2100" dirty="0">
                <a:solidFill>
                  <a:srgbClr val="FF0000"/>
                </a:solidFill>
              </a:rPr>
              <a:t>WG Vice Chair : </a:t>
            </a:r>
            <a:r>
              <a:rPr lang="en-US" sz="2100" dirty="0"/>
              <a:t>Shingo </a:t>
            </a:r>
            <a:r>
              <a:rPr lang="en-US" sz="2100" dirty="0" smtClean="0"/>
              <a:t>Fujimoto - </a:t>
            </a:r>
            <a:r>
              <a:rPr lang="en-US" sz="2100" dirty="0"/>
              <a:t>Fujitsu 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2017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82A28397-0988-48C6-B0DC-DCF839536931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16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SEC Working Group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8229600" cy="502920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Security (SEC)</a:t>
            </a:r>
          </a:p>
          <a:p>
            <a:pPr lvl="1" eaLnBrk="1" hangingPunct="1">
              <a:defRPr/>
            </a:pPr>
            <a:r>
              <a:rPr lang="en-US" dirty="0" smtClean="0"/>
              <a:t>Key SEC Responsibilities:</a:t>
            </a:r>
          </a:p>
          <a:p>
            <a:pPr lvl="2" eaLnBrk="1" hangingPunct="1">
              <a:defRPr/>
            </a:pPr>
            <a:r>
              <a:rPr lang="en-US" dirty="0"/>
              <a:t>O</a:t>
            </a:r>
            <a:r>
              <a:rPr lang="en-US" dirty="0" smtClean="0"/>
              <a:t>verall responsibility for all technical aspects related to security and privacy within oneM2M;</a:t>
            </a:r>
          </a:p>
          <a:p>
            <a:pPr lvl="2" eaLnBrk="1" hangingPunct="1">
              <a:defRPr/>
            </a:pPr>
            <a:r>
              <a:rPr lang="en-US" dirty="0" smtClean="0"/>
              <a:t>Security analysis of the oneM2M system architecture and application of best practices to derive technical solutions, including but not limited to authentication, encryption and integrity verification; </a:t>
            </a:r>
          </a:p>
          <a:p>
            <a:pPr lvl="2" eaLnBrk="1" hangingPunct="1">
              <a:defRPr/>
            </a:pPr>
            <a:r>
              <a:rPr lang="en-US" dirty="0"/>
              <a:t>D</a:t>
            </a:r>
            <a:r>
              <a:rPr lang="en-US" dirty="0" smtClean="0"/>
              <a:t>etermine the resulting requirements to integrate security into the oneM2M system architecture and specify the security protocols; and </a:t>
            </a:r>
          </a:p>
          <a:p>
            <a:pPr lvl="2" eaLnBrk="1" hangingPunct="1">
              <a:defRPr/>
            </a:pPr>
            <a:r>
              <a:rPr lang="en-US" dirty="0" smtClean="0"/>
              <a:t>Specify the means for provisioning and protecting sensitive data (e.g. security credentials) and to enable their management. </a:t>
            </a:r>
          </a:p>
          <a:p>
            <a:pPr lvl="1" eaLnBrk="1" hangingPunct="1">
              <a:defRPr/>
            </a:pPr>
            <a:r>
              <a:rPr lang="en-US" dirty="0" smtClean="0"/>
              <a:t>SEC Leadership: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Security WG Chair : </a:t>
            </a:r>
            <a:r>
              <a:rPr lang="en-US" dirty="0" smtClean="0"/>
              <a:t>Francois </a:t>
            </a:r>
            <a:r>
              <a:rPr lang="en-US" dirty="0" err="1" smtClean="0"/>
              <a:t>Ennesser</a:t>
            </a:r>
            <a:r>
              <a:rPr lang="en-US" dirty="0" smtClean="0"/>
              <a:t> - </a:t>
            </a:r>
            <a:r>
              <a:rPr lang="en-US" dirty="0" err="1" smtClean="0"/>
              <a:t>Gemalto</a:t>
            </a:r>
            <a:r>
              <a:rPr lang="en-US" dirty="0" smtClean="0"/>
              <a:t>  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Security WG Vice Chair : </a:t>
            </a:r>
            <a:r>
              <a:rPr lang="en-US" dirty="0" smtClean="0"/>
              <a:t>Dragan </a:t>
            </a:r>
            <a:r>
              <a:rPr lang="en-US" dirty="0" err="1" smtClean="0"/>
              <a:t>Vujcic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Oberthur</a:t>
            </a:r>
            <a:r>
              <a:rPr lang="en-US" dirty="0" smtClean="0"/>
              <a:t> </a:t>
            </a:r>
            <a:endParaRPr lang="en-US" dirty="0"/>
          </a:p>
          <a:p>
            <a:pPr lvl="2"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Security WG Vice Chair 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pt-BR" dirty="0"/>
              <a:t>Wei Zhou, </a:t>
            </a:r>
            <a:r>
              <a:rPr lang="pt-BR" dirty="0" smtClean="0"/>
              <a:t>Datang - Telecom</a:t>
            </a:r>
            <a:endParaRPr lang="en-US" dirty="0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2017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06544D6B-BDD3-4855-AD44-C2F5FE4B4C51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17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MAS Working Group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Management, Abstraction and Semantics (MAS)</a:t>
            </a:r>
          </a:p>
          <a:p>
            <a:pPr lvl="1" eaLnBrk="1" hangingPunct="1">
              <a:defRPr/>
            </a:pPr>
            <a:r>
              <a:rPr lang="en-US" sz="2400" dirty="0" smtClean="0"/>
              <a:t>Key MAS Responsibilities:</a:t>
            </a:r>
          </a:p>
          <a:p>
            <a:pPr lvl="2" eaLnBrk="1" hangingPunct="1">
              <a:defRPr/>
            </a:pPr>
            <a:r>
              <a:rPr lang="en-US" dirty="0"/>
              <a:t>F</a:t>
            </a:r>
            <a:r>
              <a:rPr lang="en-US" dirty="0" smtClean="0"/>
              <a:t>ocus on the technical aspects related to </a:t>
            </a:r>
            <a:r>
              <a:rPr lang="en-US" b="1" dirty="0" smtClean="0">
                <a:solidFill>
                  <a:srgbClr val="B42025"/>
                </a:solidFill>
              </a:rPr>
              <a:t>management</a:t>
            </a:r>
            <a:r>
              <a:rPr lang="en-US" dirty="0" smtClean="0">
                <a:solidFill>
                  <a:srgbClr val="B42025"/>
                </a:solidFill>
              </a:rPr>
              <a:t> </a:t>
            </a:r>
            <a:r>
              <a:rPr lang="en-US" dirty="0" smtClean="0"/>
              <a:t>of M2M entities and/or functions; and</a:t>
            </a:r>
          </a:p>
          <a:p>
            <a:pPr lvl="2" eaLnBrk="1" hangingPunct="1">
              <a:defRPr/>
            </a:pPr>
            <a:r>
              <a:rPr lang="en-US" dirty="0" smtClean="0"/>
              <a:t>Provide support to the M2M system for </a:t>
            </a:r>
            <a:r>
              <a:rPr lang="en-US" b="1" dirty="0" smtClean="0">
                <a:solidFill>
                  <a:srgbClr val="B42025"/>
                </a:solidFill>
              </a:rPr>
              <a:t>application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B42025"/>
                </a:solidFill>
              </a:rPr>
              <a:t>specific abstraction and semantics</a:t>
            </a:r>
            <a:r>
              <a:rPr lang="en-US" dirty="0" smtClean="0">
                <a:solidFill>
                  <a:srgbClr val="B42025"/>
                </a:solidFill>
              </a:rPr>
              <a:t> </a:t>
            </a:r>
            <a:r>
              <a:rPr lang="en-US" dirty="0" smtClean="0"/>
              <a:t>with regard to execution of M2M services.</a:t>
            </a:r>
          </a:p>
          <a:p>
            <a:pPr lvl="1" eaLnBrk="1" hangingPunct="1">
              <a:defRPr/>
            </a:pPr>
            <a:r>
              <a:rPr lang="en-US" sz="2400" dirty="0" smtClean="0"/>
              <a:t>MAS Leadership: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900" dirty="0">
                <a:solidFill>
                  <a:srgbClr val="FF0000"/>
                </a:solidFill>
              </a:rPr>
              <a:t>MAS WG Chair : </a:t>
            </a:r>
            <a:r>
              <a:rPr lang="en-US" sz="1900" dirty="0" err="1"/>
              <a:t>Yongjing</a:t>
            </a:r>
            <a:r>
              <a:rPr lang="en-US" sz="1900" dirty="0"/>
              <a:t> </a:t>
            </a:r>
            <a:r>
              <a:rPr lang="en-US" sz="1900" dirty="0" smtClean="0"/>
              <a:t>Zhang - </a:t>
            </a:r>
            <a:r>
              <a:rPr lang="en-US" sz="1900" dirty="0"/>
              <a:t>Huawei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900" dirty="0">
                <a:solidFill>
                  <a:srgbClr val="FF0000"/>
                </a:solidFill>
              </a:rPr>
              <a:t>MAS WG Vice Chair : </a:t>
            </a:r>
            <a:r>
              <a:rPr lang="en-US" sz="1900" dirty="0"/>
              <a:t>Timothy </a:t>
            </a:r>
            <a:r>
              <a:rPr lang="en-US" sz="1900" dirty="0" smtClean="0"/>
              <a:t>Carey - Nokia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900" dirty="0">
                <a:solidFill>
                  <a:srgbClr val="FF0000"/>
                </a:solidFill>
              </a:rPr>
              <a:t>MAS WG Vice Chair : </a:t>
            </a:r>
            <a:r>
              <a:rPr lang="en-US" sz="1900" dirty="0" err="1" smtClean="0"/>
              <a:t>Dongjoo</a:t>
            </a:r>
            <a:r>
              <a:rPr lang="en-US" sz="1900" dirty="0" smtClean="0"/>
              <a:t> Kim - LGE</a:t>
            </a:r>
            <a:endParaRPr lang="en-US" sz="1900" dirty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2017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5130F5CF-0C68-4249-9B73-B3E4E2EFF189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18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TST Working Group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Testing (</a:t>
            </a:r>
            <a:r>
              <a:rPr lang="en-US" dirty="0" err="1" smtClean="0"/>
              <a:t>TST</a:t>
            </a:r>
            <a:r>
              <a:rPr lang="en-US" dirty="0" smtClean="0"/>
              <a:t>)</a:t>
            </a:r>
          </a:p>
          <a:p>
            <a:pPr lvl="1" eaLnBrk="1" hangingPunct="1">
              <a:defRPr/>
            </a:pPr>
            <a:r>
              <a:rPr lang="en-US" sz="2400" dirty="0" smtClean="0"/>
              <a:t>Key </a:t>
            </a:r>
            <a:r>
              <a:rPr lang="en-US" sz="2400" dirty="0" err="1" smtClean="0"/>
              <a:t>TST</a:t>
            </a:r>
            <a:r>
              <a:rPr lang="en-US" sz="2400" dirty="0" smtClean="0"/>
              <a:t> Responsibilities:</a:t>
            </a:r>
          </a:p>
          <a:p>
            <a:pPr lvl="2" eaLnBrk="1" hangingPunct="1">
              <a:defRPr/>
            </a:pPr>
            <a:r>
              <a:rPr lang="en-US" dirty="0"/>
              <a:t>Prepare </a:t>
            </a:r>
            <a:r>
              <a:rPr lang="en-US" b="1" dirty="0">
                <a:solidFill>
                  <a:srgbClr val="B42025"/>
                </a:solidFill>
              </a:rPr>
              <a:t>Test Requirements, Methods, and </a:t>
            </a:r>
            <a:r>
              <a:rPr lang="en-US" b="1" dirty="0" smtClean="0">
                <a:solidFill>
                  <a:srgbClr val="B42025"/>
                </a:solidFill>
              </a:rPr>
              <a:t>Specifications</a:t>
            </a:r>
            <a:r>
              <a:rPr lang="en-US" dirty="0" smtClean="0">
                <a:solidFill>
                  <a:srgbClr val="B42025"/>
                </a:solidFill>
              </a:rPr>
              <a:t> </a:t>
            </a:r>
            <a:r>
              <a:rPr lang="en-US" dirty="0" smtClean="0"/>
              <a:t>in support of oneM2M Protocols and implementations</a:t>
            </a:r>
            <a:endParaRPr lang="en-US" dirty="0"/>
          </a:p>
          <a:p>
            <a:pPr lvl="1" eaLnBrk="1" hangingPunct="1">
              <a:defRPr/>
            </a:pPr>
            <a:r>
              <a:rPr lang="en-US" sz="2400" dirty="0" smtClean="0"/>
              <a:t>TST Leadership:</a:t>
            </a:r>
          </a:p>
          <a:p>
            <a:pPr lvl="2" eaLnBrk="1" hangingPunct="1">
              <a:defRPr/>
            </a:pPr>
            <a:r>
              <a:rPr lang="en-US" sz="1900" dirty="0">
                <a:solidFill>
                  <a:srgbClr val="FF0000"/>
                </a:solidFill>
              </a:rPr>
              <a:t>TST WG Chair : </a:t>
            </a:r>
            <a:r>
              <a:rPr lang="en-US" sz="1900" dirty="0" err="1"/>
              <a:t>JaeSeung</a:t>
            </a:r>
            <a:r>
              <a:rPr lang="en-US" sz="1900" dirty="0"/>
              <a:t> </a:t>
            </a:r>
            <a:r>
              <a:rPr lang="en-US" sz="1900" dirty="0" smtClean="0"/>
              <a:t>Song - </a:t>
            </a:r>
            <a:r>
              <a:rPr lang="en-US" sz="1900" dirty="0"/>
              <a:t>KETI</a:t>
            </a:r>
          </a:p>
          <a:p>
            <a:pPr lvl="2" eaLnBrk="1" hangingPunct="1">
              <a:defRPr/>
            </a:pPr>
            <a:r>
              <a:rPr lang="en-US" sz="1900" dirty="0">
                <a:solidFill>
                  <a:srgbClr val="FF0000"/>
                </a:solidFill>
              </a:rPr>
              <a:t>TST WG Vice Chair : </a:t>
            </a:r>
            <a:r>
              <a:rPr lang="en-US" sz="1900" dirty="0" err="1"/>
              <a:t>Madhi</a:t>
            </a:r>
            <a:r>
              <a:rPr lang="en-US" sz="1900" dirty="0"/>
              <a:t> Ben </a:t>
            </a:r>
            <a:r>
              <a:rPr lang="en-US" sz="1900" dirty="0" err="1" smtClean="0"/>
              <a:t>Alaya</a:t>
            </a:r>
            <a:r>
              <a:rPr lang="en-US" sz="1900" dirty="0"/>
              <a:t> </a:t>
            </a:r>
            <a:r>
              <a:rPr lang="en-US" sz="1900" dirty="0" smtClean="0"/>
              <a:t>- </a:t>
            </a:r>
            <a:r>
              <a:rPr lang="en-US" sz="1900" dirty="0" err="1"/>
              <a:t>Sensinov</a:t>
            </a:r>
            <a:endParaRPr lang="en-US" sz="1900" dirty="0"/>
          </a:p>
          <a:p>
            <a:pPr lvl="2" eaLnBrk="1" hangingPunct="1">
              <a:defRPr/>
            </a:pPr>
            <a:r>
              <a:rPr lang="en-US" sz="1900" dirty="0">
                <a:solidFill>
                  <a:srgbClr val="FF0000"/>
                </a:solidFill>
              </a:rPr>
              <a:t>TST WG Vice Chair : </a:t>
            </a:r>
            <a:r>
              <a:rPr lang="en-US" sz="1900" dirty="0"/>
              <a:t>Jason </a:t>
            </a:r>
            <a:r>
              <a:rPr lang="en-US" sz="1900" dirty="0" smtClean="0"/>
              <a:t>Yin - Huawei</a:t>
            </a:r>
            <a:endParaRPr lang="en-US" sz="1900" dirty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2017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5130F5CF-0C68-4249-9B73-B3E4E2EFF189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19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18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4800" dirty="0" smtClean="0"/>
              <a:t>Introduction</a:t>
            </a:r>
            <a:endParaRPr lang="en-US" altLang="en-US" sz="4800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sz="2800" dirty="0" smtClean="0"/>
              <a:t>On July 24, 2012 a number of the world’s leading </a:t>
            </a:r>
            <a:br>
              <a:rPr lang="en-US" altLang="en-US" sz="2800" dirty="0" smtClean="0"/>
            </a:br>
            <a:r>
              <a:rPr lang="en-US" altLang="en-US" sz="2800" dirty="0" smtClean="0"/>
              <a:t>ICT Standards Development Organizations (SDOs) launched a new global organization: the oneM2M Partnership Project: </a:t>
            </a:r>
            <a:r>
              <a:rPr lang="en-US" altLang="en-US" sz="2800" dirty="0" smtClean="0">
                <a:hlinkClick r:id="rId2"/>
              </a:rPr>
              <a:t>http://www.oneM2M.org</a:t>
            </a:r>
            <a:r>
              <a:rPr lang="en-US" altLang="en-US" sz="2800" dirty="0" smtClean="0"/>
              <a:t> to:  </a:t>
            </a:r>
          </a:p>
          <a:p>
            <a:pPr lvl="1"/>
            <a:r>
              <a:rPr lang="en-US" altLang="en-US" sz="2400" dirty="0" smtClean="0"/>
              <a:t>cooperate in the production of globally applicable, access-independent M2M Service Layer specifications, including Technical Specifications and Technical Reports related to M2M Solutions and</a:t>
            </a:r>
          </a:p>
          <a:p>
            <a:pPr lvl="1"/>
            <a:r>
              <a:rPr lang="en-US" altLang="en-US" sz="2400" dirty="0" smtClean="0"/>
              <a:t>ensure the most efficient deployment of machine to machine (M2M) communications systems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2017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11F02D79-01FB-4689-A6D2-AEDB3FDC1F58}" type="slidenum">
              <a:rPr lang="en-US" altLang="en-US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2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TP/WG Work Program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906963"/>
          </a:xfrm>
        </p:spPr>
        <p:txBody>
          <a:bodyPr/>
          <a:lstStyle/>
          <a:p>
            <a:r>
              <a:rPr lang="en-US" sz="2800" dirty="0" smtClean="0"/>
              <a:t>Work Items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Proposed to TP (Technical Plenary)</a:t>
            </a:r>
            <a:br>
              <a:rPr lang="en-US" sz="2000" dirty="0" smtClean="0"/>
            </a:br>
            <a:r>
              <a:rPr lang="en-US" sz="2000" dirty="0" smtClean="0"/>
              <a:t>Scope / Rapporteur / 4 Supporting Companies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Defines one or more deliverables</a:t>
            </a:r>
          </a:p>
          <a:p>
            <a:r>
              <a:rPr lang="en-US" sz="2800" dirty="0" smtClean="0"/>
              <a:t>Deliverable</a:t>
            </a:r>
          </a:p>
          <a:p>
            <a:pPr lvl="1"/>
            <a:r>
              <a:rPr lang="en-US" sz="2000" dirty="0" smtClean="0"/>
              <a:t>Intended </a:t>
            </a:r>
            <a:r>
              <a:rPr lang="en-US" sz="2000" dirty="0"/>
              <a:t>to be made available for distribution beyond the membership of the Technical Plenary, such as to the Partners Type 1.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 </a:t>
            </a:r>
            <a:r>
              <a:rPr lang="en-US" sz="2000" dirty="0"/>
              <a:t>deliverable may be one </a:t>
            </a:r>
            <a:r>
              <a:rPr lang="en-US" sz="2000" dirty="0" smtClean="0"/>
              <a:t>of: </a:t>
            </a:r>
            <a:endParaRPr lang="en-US" sz="2000" dirty="0" smtClean="0"/>
          </a:p>
          <a:p>
            <a:pPr lvl="1"/>
            <a:r>
              <a:rPr lang="en-US" sz="2000" dirty="0" smtClean="0"/>
              <a:t>TR (Technical Report) or TS (Technical Specification)</a:t>
            </a:r>
          </a:p>
          <a:p>
            <a:pPr lvl="1"/>
            <a:r>
              <a:rPr lang="en-US" sz="2000" dirty="0" smtClean="0"/>
              <a:t>ADM (Administrative Document) </a:t>
            </a:r>
            <a:r>
              <a:rPr lang="en-US" sz="1400" dirty="0" smtClean="0"/>
              <a:t>e.g. Method of Work and Work Program Management</a:t>
            </a:r>
            <a:endParaRPr lang="en-US" sz="1400" dirty="0" smtClean="0"/>
          </a:p>
          <a:p>
            <a:r>
              <a:rPr lang="en-US" sz="2800" dirty="0" smtClean="0"/>
              <a:t>Release</a:t>
            </a:r>
          </a:p>
          <a:p>
            <a:pPr lvl="1"/>
            <a:r>
              <a:rPr lang="en-US" sz="2000" dirty="0" smtClean="0"/>
              <a:t>A set </a:t>
            </a:r>
            <a:r>
              <a:rPr lang="en-US" sz="2000" dirty="0"/>
              <a:t>of </a:t>
            </a:r>
            <a:r>
              <a:rPr lang="en-US" sz="2000" dirty="0" smtClean="0"/>
              <a:t>Deliverables </a:t>
            </a:r>
            <a:r>
              <a:rPr lang="en-US" sz="2000" dirty="0"/>
              <a:t>that are technically consistent at the time of the freeze of the </a:t>
            </a:r>
            <a:r>
              <a:rPr lang="en-US" sz="2000" dirty="0" smtClean="0"/>
              <a:t>Release and </a:t>
            </a:r>
            <a:r>
              <a:rPr lang="en-US" sz="2000" dirty="0" smtClean="0"/>
              <a:t>which are made available to each Partner for </a:t>
            </a:r>
            <a:r>
              <a:rPr lang="en-US" sz="2000" dirty="0" smtClean="0"/>
              <a:t>publication (ratified).</a:t>
            </a:r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2017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08A47654-F3DA-456C-B068-F98972BC9BB4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20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153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4800" dirty="0" smtClean="0"/>
              <a:t>TP/WG Working </a:t>
            </a:r>
            <a:r>
              <a:rPr lang="en-US" sz="4800" dirty="0" smtClean="0"/>
              <a:t>Process*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4300"/>
            <a:ext cx="8229600" cy="4741863"/>
          </a:xfrm>
        </p:spPr>
        <p:txBody>
          <a:bodyPr/>
          <a:lstStyle/>
          <a:p>
            <a:r>
              <a:rPr lang="en-US" sz="2800" dirty="0" smtClean="0"/>
              <a:t>Meeting Notice / Invitation  </a:t>
            </a:r>
            <a:r>
              <a:rPr lang="en-US" sz="2000" i="1" dirty="0" smtClean="0"/>
              <a:t>(Regular or ad-hoc)</a:t>
            </a:r>
          </a:p>
          <a:p>
            <a:r>
              <a:rPr lang="en-US" sz="2800" dirty="0" smtClean="0"/>
              <a:t>Agenda</a:t>
            </a:r>
          </a:p>
          <a:p>
            <a:r>
              <a:rPr lang="en-US" sz="2800" dirty="0" smtClean="0"/>
              <a:t>Contributions</a:t>
            </a:r>
          </a:p>
          <a:p>
            <a:r>
              <a:rPr lang="en-US" sz="2800" dirty="0" smtClean="0"/>
              <a:t>Discussion </a:t>
            </a:r>
            <a:r>
              <a:rPr lang="en-US" sz="2800" dirty="0" smtClean="0"/>
              <a:t>– </a:t>
            </a:r>
            <a:r>
              <a:rPr lang="en-US" sz="2800" i="1" dirty="0" smtClean="0"/>
              <a:t>as required</a:t>
            </a:r>
            <a:endParaRPr lang="en-US" sz="2800" dirty="0" smtClean="0"/>
          </a:p>
          <a:p>
            <a:r>
              <a:rPr lang="en-US" sz="2800" dirty="0" smtClean="0"/>
              <a:t>Revisions </a:t>
            </a:r>
            <a:r>
              <a:rPr lang="en-US" sz="2800" dirty="0" smtClean="0"/>
              <a:t>– </a:t>
            </a:r>
            <a:r>
              <a:rPr lang="en-US" sz="2800" i="1" dirty="0" smtClean="0"/>
              <a:t>as required</a:t>
            </a:r>
            <a:endParaRPr lang="en-US" sz="2800" i="1" dirty="0" smtClean="0"/>
          </a:p>
          <a:p>
            <a:r>
              <a:rPr lang="en-US" sz="2800" dirty="0" smtClean="0"/>
              <a:t>Agreement  </a:t>
            </a:r>
            <a:r>
              <a:rPr lang="en-US" sz="2800" i="1" dirty="0" smtClean="0"/>
              <a:t>(or noted, withdrawn, etc.)</a:t>
            </a:r>
            <a:endParaRPr lang="en-US" sz="2800" dirty="0" smtClean="0"/>
          </a:p>
          <a:p>
            <a:r>
              <a:rPr lang="en-US" sz="2800" dirty="0" smtClean="0"/>
              <a:t>Added to draft deliverable </a:t>
            </a:r>
            <a:r>
              <a:rPr lang="en-US" sz="2800" i="1" dirty="0" smtClean="0"/>
              <a:t>(by Rapporteur)</a:t>
            </a:r>
          </a:p>
          <a:p>
            <a:r>
              <a:rPr lang="en-US" sz="2800" u="sng" dirty="0" smtClean="0"/>
              <a:t>Approval </a:t>
            </a:r>
            <a:r>
              <a:rPr lang="en-US" sz="2800" dirty="0" smtClean="0"/>
              <a:t>of final Draft (by the TP)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2017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08A47654-F3DA-456C-B068-F98972BC9BB4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21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767754" y="5356284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Process and procedures are defined 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ADM-0005-Working </a:t>
            </a:r>
            <a:r>
              <a:rPr lang="en-US" sz="1200" dirty="0"/>
              <a:t>Procedures V7.0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ADM-0003-oneM2M Drafting Rules V1.0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ADM-0004-Method of work </a:t>
            </a:r>
            <a:r>
              <a:rPr lang="en-US" sz="1200" dirty="0" smtClean="0"/>
              <a:t>V1.4.1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71426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FRAND-based IPR Policies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6071"/>
            <a:ext cx="8686800" cy="5105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F</a:t>
            </a:r>
            <a:r>
              <a:rPr lang="en-US" b="1" dirty="0" smtClean="0"/>
              <a:t>air, </a:t>
            </a:r>
            <a:r>
              <a:rPr lang="en-US" b="1" dirty="0" smtClean="0">
                <a:solidFill>
                  <a:srgbClr val="C00000"/>
                </a:solidFill>
              </a:rPr>
              <a:t>R</a:t>
            </a:r>
            <a:r>
              <a:rPr lang="en-US" b="1" dirty="0" smtClean="0"/>
              <a:t>easonable, </a:t>
            </a:r>
            <a:r>
              <a:rPr lang="en-US" b="1" dirty="0" smtClean="0">
                <a:solidFill>
                  <a:srgbClr val="C00000"/>
                </a:solidFill>
              </a:rPr>
              <a:t>a</a:t>
            </a:r>
            <a:r>
              <a:rPr lang="en-US" b="1" dirty="0" smtClean="0"/>
              <a:t>nd </a:t>
            </a:r>
            <a:r>
              <a:rPr lang="en-US" b="1" dirty="0" smtClean="0">
                <a:solidFill>
                  <a:srgbClr val="C00000"/>
                </a:solidFill>
              </a:rPr>
              <a:t>N</a:t>
            </a:r>
            <a:r>
              <a:rPr lang="en-US" b="1" dirty="0" smtClean="0"/>
              <a:t>on-</a:t>
            </a:r>
            <a:r>
              <a:rPr lang="en-US" b="1" dirty="0" smtClean="0">
                <a:solidFill>
                  <a:srgbClr val="C00000"/>
                </a:solidFill>
              </a:rPr>
              <a:t>D</a:t>
            </a:r>
            <a:r>
              <a:rPr lang="en-US" b="1" dirty="0" smtClean="0"/>
              <a:t>iscriminatory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All </a:t>
            </a:r>
            <a:r>
              <a:rPr lang="en-US" sz="2000" dirty="0"/>
              <a:t>the </a:t>
            </a:r>
            <a:r>
              <a:rPr lang="en-US" sz="2000" b="1" dirty="0">
                <a:solidFill>
                  <a:srgbClr val="C00000"/>
                </a:solidFill>
              </a:rPr>
              <a:t>Partners Type 1 </a:t>
            </a:r>
            <a:r>
              <a:rPr lang="en-US" sz="2000" dirty="0"/>
              <a:t>of oneM2M have IPR policies </a:t>
            </a:r>
            <a:r>
              <a:rPr lang="en-US" sz="2000" dirty="0" smtClean="0"/>
              <a:t>that support </a:t>
            </a:r>
            <a:r>
              <a:rPr lang="en-US" sz="2000" dirty="0"/>
              <a:t>a FRAND IPR regime. The IPR policies of each of the Partners Type 1 of </a:t>
            </a:r>
            <a:r>
              <a:rPr lang="en-US" sz="2000" dirty="0" smtClean="0"/>
              <a:t>oneM2M </a:t>
            </a:r>
            <a:r>
              <a:rPr lang="en-US" sz="2000" dirty="0"/>
              <a:t>also recognize the importance of respecting the rights of owners </a:t>
            </a:r>
            <a:r>
              <a:rPr lang="en-US" sz="2000" dirty="0" smtClean="0"/>
              <a:t>of essential/potentially </a:t>
            </a:r>
            <a:r>
              <a:rPr lang="en-US" sz="2000" dirty="0"/>
              <a:t>essential IPRs. Thus, the IPR policies seek to balance such </a:t>
            </a:r>
            <a:r>
              <a:rPr lang="en-US" sz="2000" dirty="0" smtClean="0"/>
              <a:t>rights with </a:t>
            </a:r>
            <a:r>
              <a:rPr lang="en-US" sz="2000" dirty="0"/>
              <a:t>the ability of implementers to access essential IPRs under Fair, Reasonable </a:t>
            </a:r>
            <a:r>
              <a:rPr lang="en-US" sz="2000" dirty="0" smtClean="0"/>
              <a:t>and Non-Discriminatory </a:t>
            </a:r>
            <a:r>
              <a:rPr lang="en-US" sz="2000" dirty="0"/>
              <a:t>(FRAND) terms and conditions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Each </a:t>
            </a:r>
            <a:r>
              <a:rPr lang="en-US" sz="2000" b="1" dirty="0">
                <a:solidFill>
                  <a:srgbClr val="C00000"/>
                </a:solidFill>
              </a:rPr>
              <a:t>oneM2M Member </a:t>
            </a:r>
            <a:r>
              <a:rPr lang="en-US" sz="2000" dirty="0" smtClean="0"/>
              <a:t>is required </a:t>
            </a:r>
            <a:r>
              <a:rPr lang="en-US" sz="2000" dirty="0"/>
              <a:t>to comply with the </a:t>
            </a:r>
            <a:r>
              <a:rPr lang="en-US" sz="2000" dirty="0" smtClean="0"/>
              <a:t>disclosure obligations </a:t>
            </a:r>
            <a:r>
              <a:rPr lang="en-US" sz="2000" dirty="0"/>
              <a:t>of that admitting Partner’s IPR policies, procedures and guidelines </a:t>
            </a:r>
            <a:r>
              <a:rPr lang="en-US" sz="2000" dirty="0" smtClean="0"/>
              <a:t>with respect </a:t>
            </a:r>
            <a:r>
              <a:rPr lang="en-US" sz="2000" dirty="0"/>
              <a:t>to IPRs that are or may be essential to Technical Specifications </a:t>
            </a:r>
            <a:r>
              <a:rPr lang="en-US" sz="2000" dirty="0" smtClean="0"/>
              <a:t>and/or Technical </a:t>
            </a:r>
            <a:r>
              <a:rPr lang="en-US" sz="2000" dirty="0"/>
              <a:t>Reports developed in oneM2M. If a Member engages in oneM2M </a:t>
            </a:r>
            <a:r>
              <a:rPr lang="en-US" sz="2000" dirty="0" smtClean="0"/>
              <a:t>activities through </a:t>
            </a:r>
            <a:r>
              <a:rPr lang="en-US" sz="2000" dirty="0"/>
              <a:t>more than one Partner, then the Member shall be required to comply with </a:t>
            </a:r>
            <a:r>
              <a:rPr lang="en-US" sz="2000" dirty="0" smtClean="0"/>
              <a:t>the IPR </a:t>
            </a:r>
            <a:r>
              <a:rPr lang="en-US" sz="2000" dirty="0"/>
              <a:t>policies, procedures and guidelines of all Partners which have admitted such </a:t>
            </a:r>
            <a:r>
              <a:rPr lang="en-US" sz="2000" dirty="0" smtClean="0"/>
              <a:t>a Member</a:t>
            </a:r>
            <a:r>
              <a:rPr lang="en-US" sz="2000" dirty="0"/>
              <a:t>.</a:t>
            </a:r>
            <a:endParaRPr lang="en-US" sz="2000" dirty="0" smtClean="0"/>
          </a:p>
          <a:p>
            <a:endParaRPr lang="en-US" sz="24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2017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08A47654-F3DA-456C-B068-F98972BC9BB4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22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01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Face-to-Face Meetings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Held </a:t>
            </a:r>
            <a:r>
              <a:rPr lang="en-US" dirty="0" smtClean="0">
                <a:solidFill>
                  <a:srgbClr val="B42025"/>
                </a:solidFill>
              </a:rPr>
              <a:t>six </a:t>
            </a:r>
            <a:r>
              <a:rPr lang="en-US" dirty="0" smtClean="0"/>
              <a:t>times a calendar year</a:t>
            </a:r>
          </a:p>
          <a:p>
            <a:pPr lvl="1" eaLnBrk="1" hangingPunct="1">
              <a:defRPr/>
            </a:pPr>
            <a:r>
              <a:rPr lang="en-US" dirty="0" smtClean="0"/>
              <a:t>Coordination meeting for leaders and Rapporteurs</a:t>
            </a:r>
          </a:p>
          <a:p>
            <a:pPr lvl="1" eaLnBrk="1" hangingPunct="1">
              <a:defRPr/>
            </a:pPr>
            <a:r>
              <a:rPr lang="en-US" dirty="0" smtClean="0"/>
              <a:t>Technical Plenary and Working Group meetings run from Monday morning until Friday evening.</a:t>
            </a:r>
          </a:p>
          <a:p>
            <a:pPr lvl="1" eaLnBrk="1" hangingPunct="1">
              <a:defRPr/>
            </a:pPr>
            <a:r>
              <a:rPr lang="en-US" dirty="0" smtClean="0"/>
              <a:t>oneM2M Meeting Calendar:</a:t>
            </a:r>
          </a:p>
          <a:p>
            <a:pPr lvl="2" eaLnBrk="1" hangingPunct="1">
              <a:defRPr/>
            </a:pPr>
            <a:r>
              <a:rPr lang="en-US" dirty="0">
                <a:hlinkClick r:id="rId2"/>
              </a:rPr>
              <a:t>http://www.onem2m.org/news-events/member-meetings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Meeting invitations issued a minimum of 60 days prior to the meeting and may be found on the meeting calendar page or in the document portal.</a:t>
            </a:r>
          </a:p>
          <a:p>
            <a:pPr lvl="1" eaLnBrk="1" hangingPunct="1">
              <a:defRPr/>
            </a:pPr>
            <a:r>
              <a:rPr lang="en-US" dirty="0" smtClean="0"/>
              <a:t>Depending on the need, interim face-to-face meetings or TP or WGs can be called with proper notices.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2017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E7D0A41A-D730-4E9B-971C-E639843A117C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23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Virtual Meetings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Each WG sets their own virtual meeting schedule which is then agreed in TP. </a:t>
            </a:r>
          </a:p>
          <a:p>
            <a:pPr lvl="1" eaLnBrk="1" hangingPunct="1">
              <a:defRPr/>
            </a:pPr>
            <a:r>
              <a:rPr lang="en-US" dirty="0" smtClean="0"/>
              <a:t>A </a:t>
            </a:r>
            <a:r>
              <a:rPr lang="en-US" dirty="0"/>
              <a:t>v</a:t>
            </a:r>
            <a:r>
              <a:rPr lang="en-US" dirty="0" smtClean="0"/>
              <a:t>irtual meeting is a formal meeting, in which decisions can be made and can be counted into voting eligibility. </a:t>
            </a:r>
          </a:p>
          <a:p>
            <a:pPr lvl="1" eaLnBrk="1" hangingPunct="1">
              <a:defRPr/>
            </a:pPr>
            <a:r>
              <a:rPr lang="en-US" dirty="0" smtClean="0"/>
              <a:t>Virtual meetings will be announced 14 days in advance.</a:t>
            </a:r>
          </a:p>
          <a:p>
            <a:pPr lvl="1" eaLnBrk="1" hangingPunct="1">
              <a:defRPr/>
            </a:pPr>
            <a:r>
              <a:rPr lang="en-US" dirty="0" smtClean="0"/>
              <a:t>Virtual meetings are typically two hours in duration, and detailed agendas will be posted prior to each meeting.</a:t>
            </a:r>
          </a:p>
          <a:p>
            <a:pPr lvl="1" eaLnBrk="1" hangingPunct="1">
              <a:defRPr/>
            </a:pPr>
            <a:r>
              <a:rPr lang="en-US" dirty="0" smtClean="0"/>
              <a:t>Individual meeting invites can be found via the WG meeting calendars in the document portal.</a:t>
            </a:r>
          </a:p>
          <a:p>
            <a:pPr lvl="1" eaLnBrk="1" hangingPunct="1">
              <a:defRPr/>
            </a:pPr>
            <a:r>
              <a:rPr lang="en-US" dirty="0" smtClean="0"/>
              <a:t>Virtual meetings are held using </a:t>
            </a:r>
            <a:r>
              <a:rPr lang="en-US" dirty="0" err="1" smtClean="0"/>
              <a:t>GoToMeeting</a:t>
            </a:r>
            <a:r>
              <a:rPr lang="en-US" dirty="0" smtClean="0"/>
              <a:t> or </a:t>
            </a:r>
            <a:r>
              <a:rPr lang="en-US" dirty="0" err="1" smtClean="0"/>
              <a:t>GoToWebinar</a:t>
            </a:r>
            <a:r>
              <a:rPr lang="en-US" dirty="0" smtClean="0"/>
              <a:t> tools.</a:t>
            </a:r>
          </a:p>
          <a:p>
            <a:pPr lvl="2" eaLnBrk="1" hangingPunct="1">
              <a:defRPr/>
            </a:pPr>
            <a:r>
              <a:rPr lang="en-US" dirty="0" smtClean="0"/>
              <a:t>These tools require a software download, which you will be prompted to begin the first time you log-on to a meeting.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2017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377AAD5F-585E-4BC0-810C-AE4F2C35365D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24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0" y="533400"/>
            <a:ext cx="8686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Contributions to oneM2M Meetings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B42025"/>
                </a:solidFill>
              </a:rPr>
              <a:t>Agendas</a:t>
            </a:r>
            <a:r>
              <a:rPr lang="en-US" dirty="0" smtClean="0">
                <a:solidFill>
                  <a:srgbClr val="B42025"/>
                </a:solidFill>
              </a:rPr>
              <a:t> </a:t>
            </a:r>
            <a:r>
              <a:rPr lang="en-US" dirty="0" smtClean="0"/>
              <a:t>will be formed by the leadership to help outline the primary goals and topics of a given meeting.  </a:t>
            </a:r>
          </a:p>
          <a:p>
            <a:pPr eaLnBrk="1" hangingPunct="1">
              <a:defRPr/>
            </a:pPr>
            <a:r>
              <a:rPr lang="en-US" dirty="0" smtClean="0"/>
              <a:t>All contributions to be submitted </a:t>
            </a:r>
            <a:r>
              <a:rPr lang="en-US" b="1" dirty="0" smtClean="0">
                <a:solidFill>
                  <a:srgbClr val="B42025"/>
                </a:solidFill>
              </a:rPr>
              <a:t>seven calendar days in advance</a:t>
            </a:r>
            <a:r>
              <a:rPr lang="en-US" dirty="0" smtClean="0">
                <a:solidFill>
                  <a:srgbClr val="B42025"/>
                </a:solidFill>
              </a:rPr>
              <a:t> </a:t>
            </a:r>
            <a:r>
              <a:rPr lang="en-US" dirty="0" smtClean="0"/>
              <a:t>of the meeting to which they are to be addressed.</a:t>
            </a:r>
          </a:p>
          <a:p>
            <a:pPr marL="852488" lvl="1" indent="-457200" eaLnBrk="1" hangingPunct="1">
              <a:defRPr/>
            </a:pPr>
            <a:r>
              <a:rPr lang="en-US" dirty="0" smtClean="0"/>
              <a:t>Contributions will generally be discussed during the meeting in order of their relationship to the outlined agenda topics, not necessarily in the order which they are received.</a:t>
            </a:r>
          </a:p>
          <a:p>
            <a:pPr eaLnBrk="1" hangingPunct="1">
              <a:defRPr/>
            </a:pPr>
            <a:r>
              <a:rPr lang="en-US" dirty="0" smtClean="0"/>
              <a:t>Late contributions can be considered with the consensus of the group.</a:t>
            </a:r>
          </a:p>
          <a:p>
            <a:pPr eaLnBrk="1" hangingPunct="1">
              <a:defRPr/>
            </a:pPr>
            <a:r>
              <a:rPr lang="en-US" dirty="0" smtClean="0"/>
              <a:t>Meeting notes and the document portal will capture the disposition of each contribution discussed.</a:t>
            </a:r>
          </a:p>
          <a:p>
            <a:pPr lvl="1" eaLnBrk="1" hangingPunct="1">
              <a:defRPr/>
            </a:pPr>
            <a:r>
              <a:rPr lang="en-US" dirty="0" smtClean="0"/>
              <a:t> Draft, Noted, Agreed, or Withdrawn 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2017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9C097B41-F43D-42BC-9F04-2C44BF194B98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25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Consensus and Objections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sz="2800" dirty="0" smtClean="0"/>
              <a:t>Consensus </a:t>
            </a:r>
            <a:r>
              <a:rPr lang="en-US" sz="2000" dirty="0" smtClean="0"/>
              <a:t>(from the oneM2M Working Procedures)</a:t>
            </a:r>
            <a:r>
              <a:rPr lang="en-US" sz="2800" dirty="0" smtClean="0"/>
              <a:t>: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B42025"/>
                </a:solidFill>
              </a:rPr>
              <a:t>General agreement</a:t>
            </a:r>
            <a:r>
              <a:rPr lang="en-US" sz="2400" dirty="0" smtClean="0">
                <a:solidFill>
                  <a:schemeClr val="tx1"/>
                </a:solidFill>
              </a:rPr>
              <a:t>, characterized by the </a:t>
            </a:r>
            <a:r>
              <a:rPr lang="en-US" sz="2400" b="1" dirty="0" smtClean="0">
                <a:solidFill>
                  <a:srgbClr val="B42025"/>
                </a:solidFill>
              </a:rPr>
              <a:t>absence of sustained opposition</a:t>
            </a:r>
            <a:r>
              <a:rPr lang="en-US" sz="2400" dirty="0" smtClean="0">
                <a:solidFill>
                  <a:srgbClr val="B42025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to substantial issues by any important part of the concerned interest and by a process that involves seeking to take into account the views of all parties concerned and to reconcile any conflicting arguments. 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Note that </a:t>
            </a:r>
            <a:r>
              <a:rPr lang="en-US" sz="2400" b="1" dirty="0" smtClean="0">
                <a:solidFill>
                  <a:srgbClr val="B42025"/>
                </a:solidFill>
              </a:rPr>
              <a:t>“consensus” </a:t>
            </a:r>
            <a:r>
              <a:rPr lang="en-US" sz="2400" dirty="0" smtClean="0">
                <a:solidFill>
                  <a:schemeClr val="tx1"/>
                </a:solidFill>
              </a:rPr>
              <a:t>does not imply </a:t>
            </a:r>
            <a:r>
              <a:rPr lang="en-US" sz="2400" b="1" dirty="0" smtClean="0">
                <a:solidFill>
                  <a:srgbClr val="B42025"/>
                </a:solidFill>
              </a:rPr>
              <a:t>“unanimity”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eaLnBrk="1" hangingPunct="1">
              <a:defRPr/>
            </a:pPr>
            <a:r>
              <a:rPr lang="en-US" sz="2800" dirty="0" smtClean="0"/>
              <a:t>Objections: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Attempts shall be made to </a:t>
            </a:r>
            <a:r>
              <a:rPr lang="en-US" sz="2400" dirty="0" smtClean="0">
                <a:solidFill>
                  <a:srgbClr val="B42025"/>
                </a:solidFill>
              </a:rPr>
              <a:t>understand </a:t>
            </a:r>
            <a:r>
              <a:rPr lang="en-US" sz="2400" dirty="0" smtClean="0">
                <a:solidFill>
                  <a:schemeClr val="tx1"/>
                </a:solidFill>
              </a:rPr>
              <a:t>and </a:t>
            </a:r>
            <a:r>
              <a:rPr lang="en-US" sz="2400" dirty="0" smtClean="0">
                <a:solidFill>
                  <a:srgbClr val="B42025"/>
                </a:solidFill>
              </a:rPr>
              <a:t>address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B42025"/>
                </a:solidFill>
              </a:rPr>
              <a:t>objections </a:t>
            </a:r>
            <a:r>
              <a:rPr lang="en-US" sz="2400" dirty="0" smtClean="0">
                <a:solidFill>
                  <a:schemeClr val="tx1"/>
                </a:solidFill>
              </a:rPr>
              <a:t>made by members.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2017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C4D6A0AB-8D9E-40E1-950C-A26B08E687B6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26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Document Disposition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8229600" cy="4906963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sz="4000" dirty="0" smtClean="0"/>
              <a:t>Draft</a:t>
            </a:r>
          </a:p>
          <a:p>
            <a:pPr lvl="1" eaLnBrk="1" hangingPunct="1">
              <a:defRPr/>
            </a:pPr>
            <a:r>
              <a:rPr lang="en-US" sz="3400" dirty="0" smtClean="0"/>
              <a:t>All contributions posted 7 days or more in advance of a meeting.</a:t>
            </a:r>
          </a:p>
          <a:p>
            <a:pPr eaLnBrk="1" hangingPunct="1">
              <a:defRPr/>
            </a:pPr>
            <a:r>
              <a:rPr lang="en-US" sz="4000" dirty="0" smtClean="0"/>
              <a:t>Noted</a:t>
            </a:r>
          </a:p>
          <a:p>
            <a:pPr lvl="1" eaLnBrk="1" hangingPunct="1">
              <a:defRPr/>
            </a:pPr>
            <a:r>
              <a:rPr lang="en-US" sz="3400" dirty="0" smtClean="0"/>
              <a:t>A contribution not agreed to by the group, out of scope of the work, expected to be revised, or presented for information.</a:t>
            </a:r>
          </a:p>
          <a:p>
            <a:pPr eaLnBrk="1" hangingPunct="1">
              <a:defRPr/>
            </a:pPr>
            <a:r>
              <a:rPr lang="en-US" sz="4000" dirty="0" smtClean="0"/>
              <a:t>Agreed</a:t>
            </a:r>
          </a:p>
          <a:p>
            <a:pPr lvl="1" eaLnBrk="1" hangingPunct="1">
              <a:defRPr/>
            </a:pPr>
            <a:r>
              <a:rPr lang="en-US" sz="3400" dirty="0" smtClean="0"/>
              <a:t>A contribution that is agreed to by the group. </a:t>
            </a:r>
          </a:p>
          <a:p>
            <a:pPr eaLnBrk="1" hangingPunct="1">
              <a:defRPr/>
            </a:pPr>
            <a:r>
              <a:rPr lang="en-US" sz="4000" dirty="0" smtClean="0"/>
              <a:t>Withdrawn</a:t>
            </a:r>
          </a:p>
          <a:p>
            <a:pPr lvl="1" eaLnBrk="1" hangingPunct="1">
              <a:defRPr/>
            </a:pPr>
            <a:r>
              <a:rPr lang="en-US" sz="3400" dirty="0" smtClean="0"/>
              <a:t>Assigned at any time by the request of a contributor.</a:t>
            </a:r>
            <a:endParaRPr lang="en-US" sz="2600" dirty="0" smtClean="0"/>
          </a:p>
          <a:p>
            <a:pPr marL="57150" indent="0" eaLnBrk="1" hangingPunct="1">
              <a:buNone/>
              <a:defRPr/>
            </a:pPr>
            <a:r>
              <a:rPr lang="en-US" sz="2600" dirty="0" smtClean="0"/>
              <a:t>NOTE: Document dispositions are only updated by the Secretariat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2017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3E3D18E5-A329-40D9-AFA4-6BCF19751FE7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27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oneM2M Releases</a:t>
            </a:r>
            <a:r>
              <a:rPr lang="en-US" sz="4800" b="1" dirty="0" smtClean="0">
                <a:solidFill>
                  <a:schemeClr val="bg1"/>
                </a:solidFill>
              </a:rPr>
              <a:t>.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Release </a:t>
            </a:r>
            <a:r>
              <a:rPr lang="en-US" b="1" u="sng" dirty="0">
                <a:solidFill>
                  <a:srgbClr val="FF0000"/>
                </a:solidFill>
              </a:rPr>
              <a:t>1</a:t>
            </a:r>
            <a:r>
              <a:rPr lang="en-US" b="1" u="sng" dirty="0" smtClean="0">
                <a:solidFill>
                  <a:srgbClr val="FF0000"/>
                </a:solidFill>
              </a:rPr>
              <a:t> Ratification</a:t>
            </a:r>
            <a:r>
              <a:rPr lang="en-US" sz="2400" b="1" dirty="0" smtClean="0">
                <a:solidFill>
                  <a:srgbClr val="FF0000"/>
                </a:solidFill>
              </a:rPr>
              <a:t/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C00000"/>
                </a:solidFill>
              </a:rPr>
              <a:t>30 January, 2015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Release </a:t>
            </a:r>
            <a:r>
              <a:rPr lang="en-US" b="1" u="sng" dirty="0" smtClean="0">
                <a:solidFill>
                  <a:srgbClr val="FF0000"/>
                </a:solidFill>
              </a:rPr>
              <a:t>2 </a:t>
            </a:r>
            <a:r>
              <a:rPr lang="en-US" b="1" u="sng" dirty="0">
                <a:solidFill>
                  <a:srgbClr val="FF0000"/>
                </a:solidFill>
              </a:rPr>
              <a:t>Ratification</a:t>
            </a:r>
            <a:r>
              <a:rPr lang="en-US" sz="2400" b="1" dirty="0">
                <a:solidFill>
                  <a:srgbClr val="FF0000"/>
                </a:solidFill>
              </a:rPr>
              <a:t/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C00000"/>
                </a:solidFill>
              </a:rPr>
              <a:t>30 </a:t>
            </a:r>
            <a:r>
              <a:rPr lang="en-US" sz="2000" b="1" dirty="0" smtClean="0">
                <a:solidFill>
                  <a:srgbClr val="C00000"/>
                </a:solidFill>
              </a:rPr>
              <a:t>August, 2016</a:t>
            </a:r>
            <a:endParaRPr lang="en-US" sz="1600" b="1" dirty="0" smtClean="0"/>
          </a:p>
          <a:p>
            <a:r>
              <a:rPr lang="en-US" sz="2800" dirty="0" smtClean="0"/>
              <a:t>Deliverables available to all </a:t>
            </a:r>
            <a:r>
              <a:rPr lang="en-US" sz="2800" dirty="0" smtClean="0"/>
              <a:t>oneM2M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/>
              <a:t>Partner Type 1 </a:t>
            </a:r>
            <a:r>
              <a:rPr lang="en-US" sz="2800" dirty="0" smtClean="0"/>
              <a:t>for their Publication on a </a:t>
            </a:r>
            <a:br>
              <a:rPr lang="en-US" sz="2800" dirty="0" smtClean="0"/>
            </a:br>
            <a:r>
              <a:rPr lang="en-US" sz="2800" dirty="0" smtClean="0"/>
              <a:t>Regional basis</a:t>
            </a:r>
          </a:p>
          <a:p>
            <a:r>
              <a:rPr lang="en-US" sz="2800" dirty="0" smtClean="0"/>
              <a:t>Partners choose to publish according to their individual process and timing</a:t>
            </a:r>
            <a:endParaRPr lang="en-US" sz="2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2017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08A47654-F3DA-456C-B068-F98972BC9BB4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28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0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oneM2M Specifications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134257"/>
              </p:ext>
            </p:extLst>
          </p:nvPr>
        </p:nvGraphicFramePr>
        <p:xfrm>
          <a:off x="914400" y="1295400"/>
          <a:ext cx="7467600" cy="497683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871220"/>
                <a:gridCol w="1244600"/>
                <a:gridCol w="5351780"/>
              </a:tblGrid>
              <a:tr h="576220"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WG</a:t>
                      </a:r>
                      <a:endParaRPr lang="en-US" sz="2400" noProof="0" dirty="0"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/>
                        <a:t>ID</a:t>
                      </a:r>
                      <a:endParaRPr lang="en-US" sz="2400" noProof="0" dirty="0"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90513" indent="0" algn="l"/>
                      <a:r>
                        <a:rPr lang="en-US" sz="2400" noProof="0" dirty="0" smtClean="0"/>
                        <a:t>Name</a:t>
                      </a:r>
                      <a:endParaRPr lang="en-US" sz="2400" noProof="0" dirty="0"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25209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000" u="none" strike="noStrike" kern="1200" noProof="0" dirty="0" smtClean="0">
                          <a:effectLst/>
                        </a:rPr>
                        <a:t>REQ</a:t>
                      </a:r>
                      <a:endParaRPr lang="en-US" sz="20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8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000" u="none" strike="noStrike" kern="1200" noProof="0" dirty="0" smtClean="0">
                          <a:effectLst/>
                        </a:rPr>
                        <a:t>TS-0002</a:t>
                      </a:r>
                      <a:endParaRPr lang="en-US" sz="20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8" marB="0"/>
                </a:tc>
                <a:tc>
                  <a:txBody>
                    <a:bodyPr/>
                    <a:lstStyle/>
                    <a:p>
                      <a:pPr marL="231775" indent="0" algn="l" defTabSz="914400" rtl="0" eaLnBrk="1" fontAlgn="t" latinLnBrk="0" hangingPunct="1"/>
                      <a:r>
                        <a:rPr lang="en-US" sz="2000" u="none" strike="noStrike" kern="1200" noProof="0" dirty="0" smtClean="0">
                          <a:effectLst/>
                        </a:rPr>
                        <a:t>Requirements</a:t>
                      </a:r>
                      <a:endParaRPr lang="en-US" sz="20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9528" marB="0"/>
                </a:tc>
              </a:tr>
              <a:tr h="2520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REQ</a:t>
                      </a:r>
                      <a:endParaRPr lang="en-US" sz="20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2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noProof="0" dirty="0" smtClean="0">
                          <a:effectLst/>
                        </a:rPr>
                        <a:t>TS-0011</a:t>
                      </a:r>
                      <a:endParaRPr lang="en-US" sz="20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28" marB="0" anchor="ctr"/>
                </a:tc>
                <a:tc>
                  <a:txBody>
                    <a:bodyPr/>
                    <a:lstStyle/>
                    <a:p>
                      <a:pPr marL="231775" indent="0" algn="l" fontAlgn="t"/>
                      <a:r>
                        <a:rPr lang="en-US" sz="2000" u="none" strike="noStrike" noProof="0" dirty="0" smtClean="0">
                          <a:effectLst/>
                        </a:rPr>
                        <a:t>Common Terminology</a:t>
                      </a:r>
                      <a:endParaRPr lang="en-US" sz="20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28" marB="0" anchor="ctr"/>
                </a:tc>
              </a:tr>
              <a:tr h="2520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ARC</a:t>
                      </a:r>
                      <a:endParaRPr lang="en-US" sz="20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2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noProof="0" dirty="0" smtClean="0">
                          <a:effectLst/>
                        </a:rPr>
                        <a:t>TS-0001</a:t>
                      </a:r>
                      <a:endParaRPr lang="en-US" sz="20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28" marB="0" anchor="ctr"/>
                </a:tc>
                <a:tc>
                  <a:txBody>
                    <a:bodyPr/>
                    <a:lstStyle/>
                    <a:p>
                      <a:pPr marL="231775" indent="0" algn="l" fontAlgn="t"/>
                      <a:r>
                        <a:rPr lang="en-US" sz="2000" u="none" strike="noStrike" noProof="0" dirty="0" smtClean="0">
                          <a:effectLst/>
                        </a:rPr>
                        <a:t>Functional Architecture</a:t>
                      </a:r>
                      <a:endParaRPr lang="en-US" sz="20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28" marB="0" anchor="ctr"/>
                </a:tc>
              </a:tr>
              <a:tr h="2520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ARC</a:t>
                      </a:r>
                      <a:endParaRPr lang="en-US" sz="20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2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TS-0007</a:t>
                      </a:r>
                      <a:endParaRPr lang="en-US" sz="20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28" marB="0" anchor="ctr"/>
                </a:tc>
                <a:tc>
                  <a:txBody>
                    <a:bodyPr/>
                    <a:lstStyle/>
                    <a:p>
                      <a:pPr marL="231775" indent="0" algn="l" fontAlgn="t"/>
                      <a:r>
                        <a:rPr lang="en-US" sz="20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Service Component Architecture (only Rel. 2)</a:t>
                      </a:r>
                      <a:endParaRPr lang="en-US" sz="20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28" marB="0" anchor="ctr"/>
                </a:tc>
              </a:tr>
              <a:tr h="2520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ARC</a:t>
                      </a:r>
                      <a:endParaRPr lang="en-US" sz="20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2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TS-0014</a:t>
                      </a:r>
                      <a:endParaRPr lang="en-US" sz="20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28" marB="0" anchor="ctr"/>
                </a:tc>
                <a:tc>
                  <a:txBody>
                    <a:bodyPr/>
                    <a:lstStyle/>
                    <a:p>
                      <a:pPr marL="231775" indent="0" algn="l" fontAlgn="t"/>
                      <a:r>
                        <a:rPr lang="en-US" sz="20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LWM2M Interworking (only Rel.2)</a:t>
                      </a:r>
                      <a:endParaRPr lang="en-US" sz="20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28" marB="0" anchor="ctr"/>
                </a:tc>
              </a:tr>
              <a:tr h="2520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</a:t>
                      </a:r>
                      <a:endParaRPr lang="en-US" sz="2000" b="0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3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noProof="0" dirty="0" smtClean="0">
                          <a:effectLst/>
                        </a:rPr>
                        <a:t>TS-0004</a:t>
                      </a:r>
                      <a:endParaRPr lang="en-US" sz="20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30" marB="0" anchor="ctr"/>
                </a:tc>
                <a:tc>
                  <a:txBody>
                    <a:bodyPr/>
                    <a:lstStyle/>
                    <a:p>
                      <a:pPr marL="231775" indent="0" algn="l" fontAlgn="t"/>
                      <a:r>
                        <a:rPr lang="en-US" sz="2000" u="none" strike="noStrike" noProof="0" dirty="0" smtClean="0">
                          <a:effectLst/>
                        </a:rPr>
                        <a:t>Service Layer </a:t>
                      </a:r>
                      <a:r>
                        <a:rPr lang="en-US" sz="2000" u="none" strike="noStrike" kern="1200" noProof="0" dirty="0" smtClean="0">
                          <a:effectLst/>
                        </a:rPr>
                        <a:t>Core Protocol</a:t>
                      </a:r>
                      <a:endParaRPr lang="en-US" sz="20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30" marB="0" anchor="ctr"/>
                </a:tc>
              </a:tr>
              <a:tr h="2520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</a:t>
                      </a:r>
                      <a:endParaRPr lang="en-US" sz="20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3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noProof="0" dirty="0" smtClean="0">
                          <a:effectLst/>
                        </a:rPr>
                        <a:t>TS-0008</a:t>
                      </a:r>
                      <a:endParaRPr lang="en-US" sz="20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30" marB="0" anchor="ctr"/>
                </a:tc>
                <a:tc>
                  <a:txBody>
                    <a:bodyPr/>
                    <a:lstStyle/>
                    <a:p>
                      <a:pPr marL="231775" indent="0" algn="l" fontAlgn="t"/>
                      <a:r>
                        <a:rPr lang="en-US" sz="2000" u="none" strike="noStrike" noProof="0" dirty="0" err="1" smtClean="0">
                          <a:effectLst/>
                        </a:rPr>
                        <a:t>CoAP</a:t>
                      </a:r>
                      <a:r>
                        <a:rPr lang="en-US" sz="2000" u="none" strike="noStrike" noProof="0" dirty="0" smtClean="0">
                          <a:effectLst/>
                        </a:rPr>
                        <a:t> Protocol Binding</a:t>
                      </a:r>
                      <a:endParaRPr lang="en-US" sz="20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30" marB="0" anchor="ctr"/>
                </a:tc>
              </a:tr>
              <a:tr h="2520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</a:t>
                      </a:r>
                      <a:endParaRPr lang="en-US" sz="20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3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noProof="0" dirty="0" smtClean="0">
                          <a:effectLst/>
                        </a:rPr>
                        <a:t>TS-0009</a:t>
                      </a:r>
                      <a:endParaRPr lang="en-US" sz="20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30" marB="0" anchor="ctr"/>
                </a:tc>
                <a:tc>
                  <a:txBody>
                    <a:bodyPr/>
                    <a:lstStyle/>
                    <a:p>
                      <a:pPr marL="231775" indent="0" algn="l" fontAlgn="t"/>
                      <a:r>
                        <a:rPr lang="en-US" sz="2000" u="none" strike="noStrike" noProof="0" dirty="0" smtClean="0">
                          <a:effectLst/>
                        </a:rPr>
                        <a:t>HTTP Protocol Binding</a:t>
                      </a:r>
                      <a:endParaRPr lang="en-US" sz="20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30" marB="0" anchor="ctr"/>
                </a:tc>
              </a:tr>
              <a:tr h="2520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</a:t>
                      </a:r>
                      <a:endParaRPr lang="en-US" sz="20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3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noProof="0" dirty="0" smtClean="0">
                          <a:effectLst/>
                        </a:rPr>
                        <a:t>TS-0010</a:t>
                      </a:r>
                      <a:endParaRPr lang="en-US" sz="20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30" marB="0" anchor="ctr"/>
                </a:tc>
                <a:tc>
                  <a:txBody>
                    <a:bodyPr/>
                    <a:lstStyle/>
                    <a:p>
                      <a:pPr marL="231775" indent="0" algn="l" fontAlgn="t"/>
                      <a:r>
                        <a:rPr lang="en-US" sz="2000" u="none" strike="noStrike" noProof="0" dirty="0" smtClean="0">
                          <a:effectLst/>
                        </a:rPr>
                        <a:t>MQTT Protocol Binding</a:t>
                      </a:r>
                      <a:endParaRPr lang="en-US" sz="20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30" marB="0" anchor="ctr"/>
                </a:tc>
              </a:tr>
              <a:tr h="2520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</a:t>
                      </a:r>
                      <a:endParaRPr lang="en-US" sz="20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3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noProof="0" dirty="0" smtClean="0">
                          <a:effectLst/>
                        </a:rPr>
                        <a:t>TS-0003</a:t>
                      </a:r>
                      <a:endParaRPr lang="en-US" sz="20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30" marB="0" anchor="ctr"/>
                </a:tc>
                <a:tc>
                  <a:txBody>
                    <a:bodyPr/>
                    <a:lstStyle/>
                    <a:p>
                      <a:pPr marL="231775" indent="0" algn="l" fontAlgn="t"/>
                      <a:r>
                        <a:rPr lang="en-US" sz="2000" u="none" strike="noStrike" noProof="0" dirty="0" smtClean="0">
                          <a:effectLst/>
                        </a:rPr>
                        <a:t>Security solutions</a:t>
                      </a:r>
                      <a:endParaRPr lang="en-US" sz="20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30" marB="0" anchor="ctr"/>
                </a:tc>
              </a:tr>
              <a:tr h="2520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MAS</a:t>
                      </a:r>
                      <a:endParaRPr lang="en-US" sz="20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3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noProof="0" dirty="0" smtClean="0">
                          <a:effectLst/>
                        </a:rPr>
                        <a:t>TS-0005</a:t>
                      </a:r>
                      <a:endParaRPr lang="en-US" sz="20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30" marB="0" anchor="ctr"/>
                </a:tc>
                <a:tc>
                  <a:txBody>
                    <a:bodyPr/>
                    <a:lstStyle/>
                    <a:p>
                      <a:pPr marL="231775" indent="0" algn="l" fontAlgn="t"/>
                      <a:r>
                        <a:rPr lang="en-US" sz="2000" u="none" strike="noStrike" noProof="0" dirty="0" smtClean="0">
                          <a:effectLst/>
                        </a:rPr>
                        <a:t>Management enablement (OMA)</a:t>
                      </a:r>
                      <a:endParaRPr lang="en-US" sz="20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30" marB="0" anchor="ctr"/>
                </a:tc>
              </a:tr>
              <a:tr h="2520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MAS</a:t>
                      </a:r>
                      <a:endParaRPr lang="en-US" sz="20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3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noProof="0" dirty="0" smtClean="0">
                          <a:effectLst/>
                        </a:rPr>
                        <a:t>TS-0006</a:t>
                      </a:r>
                      <a:endParaRPr lang="en-US" sz="20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30" marB="0" anchor="ctr"/>
                </a:tc>
                <a:tc>
                  <a:txBody>
                    <a:bodyPr/>
                    <a:lstStyle/>
                    <a:p>
                      <a:pPr marL="231775" indent="0" algn="l" fontAlgn="t"/>
                      <a:r>
                        <a:rPr lang="en-US" sz="2000" u="none" strike="noStrike" noProof="0" dirty="0" smtClean="0">
                          <a:effectLst/>
                        </a:rPr>
                        <a:t>Management enablement (BBF)</a:t>
                      </a:r>
                      <a:endParaRPr lang="en-US" sz="20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30" marB="0" anchor="ctr"/>
                </a:tc>
              </a:tr>
              <a:tr h="2520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MAS</a:t>
                      </a:r>
                      <a:endParaRPr lang="en-US" sz="20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3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TS-0012</a:t>
                      </a:r>
                      <a:endParaRPr lang="en-US" sz="20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30" marB="0" anchor="ctr"/>
                </a:tc>
                <a:tc>
                  <a:txBody>
                    <a:bodyPr/>
                    <a:lstStyle/>
                    <a:p>
                      <a:pPr marL="231775" indent="0" algn="l" fontAlgn="t"/>
                      <a:r>
                        <a:rPr lang="en-US" sz="20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Base Ontology (only Rel. 2)</a:t>
                      </a:r>
                      <a:endParaRPr lang="en-US" sz="20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30" marB="0" anchor="ctr"/>
                </a:tc>
              </a:tr>
              <a:tr h="2520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TST</a:t>
                      </a:r>
                      <a:endParaRPr lang="en-US" sz="20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3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TS-0015</a:t>
                      </a:r>
                      <a:endParaRPr lang="en-US" sz="20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30" marB="0" anchor="ctr"/>
                </a:tc>
                <a:tc>
                  <a:txBody>
                    <a:bodyPr/>
                    <a:lstStyle/>
                    <a:p>
                      <a:pPr marL="231775" indent="0" algn="l" fontAlgn="t"/>
                      <a:r>
                        <a:rPr lang="en-US" sz="20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Testing </a:t>
                      </a:r>
                      <a:r>
                        <a:rPr lang="en-US" sz="2000" b="1" i="0" u="none" strike="noStrike" noProof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Framwork</a:t>
                      </a:r>
                      <a:r>
                        <a:rPr lang="en-US" sz="20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(only Rel. 2)</a:t>
                      </a:r>
                      <a:endParaRPr lang="en-US" sz="20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9530" marB="0" anchor="ctr"/>
                </a:tc>
              </a:tr>
            </a:tbl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2017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08A47654-F3DA-456C-B068-F98972BC9BB4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29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277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800" dirty="0" smtClean="0"/>
              <a:t>Global Partners</a:t>
            </a:r>
          </a:p>
        </p:txBody>
      </p:sp>
      <p:pic>
        <p:nvPicPr>
          <p:cNvPr id="512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168" y="2170070"/>
            <a:ext cx="3111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594" y="1349633"/>
            <a:ext cx="1676400" cy="5487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244" y="1143000"/>
            <a:ext cx="1653112" cy="962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288135"/>
            <a:ext cx="1390650" cy="67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02" y="2399018"/>
            <a:ext cx="1696096" cy="649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3617955"/>
            <a:ext cx="866775" cy="9429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66" y="2246865"/>
            <a:ext cx="1622943" cy="9535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701004"/>
            <a:ext cx="1457325" cy="799016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914400" y="5029200"/>
            <a:ext cx="72850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354" y="4284253"/>
            <a:ext cx="1691640" cy="648389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2017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08A47654-F3DA-456C-B068-F98972BC9BB4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3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610080"/>
            <a:ext cx="1628222" cy="3335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487319"/>
            <a:ext cx="1425097" cy="40967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896" y="5124046"/>
            <a:ext cx="1439704" cy="97668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654248"/>
            <a:ext cx="1989296" cy="2893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524500"/>
            <a:ext cx="809625" cy="6477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543550"/>
            <a:ext cx="11620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4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work in oneM2M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Details can be found in:</a:t>
            </a:r>
          </a:p>
          <a:p>
            <a:r>
              <a:rPr lang="en-US" sz="2400" dirty="0" smtClean="0"/>
              <a:t>ADM-0002-oneM2M Partnership Agreement V2.0</a:t>
            </a:r>
            <a:endParaRPr lang="en-US" sz="2400" dirty="0"/>
          </a:p>
          <a:p>
            <a:r>
              <a:rPr lang="en-US" sz="2400" dirty="0" smtClean="0"/>
              <a:t>ADM-0005-Working Procedures V7.0</a:t>
            </a:r>
          </a:p>
          <a:p>
            <a:r>
              <a:rPr lang="en-US" sz="2400" dirty="0" smtClean="0"/>
              <a:t>ADM-0003-oneM2M Drafting Rules V1.0</a:t>
            </a:r>
          </a:p>
          <a:p>
            <a:r>
              <a:rPr lang="en-US" sz="2400" dirty="0" smtClean="0"/>
              <a:t>ADM-0004-Method of work V1.4.1</a:t>
            </a:r>
          </a:p>
          <a:p>
            <a:pPr lvl="1"/>
            <a:r>
              <a:rPr lang="en-US" sz="1800" dirty="0"/>
              <a:t>Annex A - Rapporteurs Checklist for Draft Deliverables</a:t>
            </a:r>
            <a:endParaRPr lang="en-US" sz="1800" dirty="0" smtClean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3379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Portal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2017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9D79EDE9-4B88-48DD-B572-1B0513EE236B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31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8876"/>
            <a:ext cx="9144000" cy="43709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12954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http://member.onem2m.org/website/homepage.aspx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mtClean="0"/>
              <a:t>Meetings</a:t>
            </a:r>
            <a:endParaRPr lang="en-US" altLang="en-US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2016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D0453F83-8AE7-43E3-BE2B-D0918A0C08E0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32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76113"/>
            <a:ext cx="7696200" cy="5505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mtClean="0"/>
              <a:t>Documents</a:t>
            </a:r>
            <a:endParaRPr lang="en-US" altLang="en-US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2017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76FC8E9E-B9AA-4FB4-8556-D7EB545A7E6E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33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8488"/>
            <a:ext cx="9144000" cy="4081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Mailing lists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2017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C3438B00-77CB-48D5-BBC1-8C2746F7C120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34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6609" y="1600200"/>
            <a:ext cx="6050781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7800" y="12192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http://member.onem2m.org/WebSite/private/mailing_lists.aspx.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mtClean="0"/>
              <a:t>Portal</a:t>
            </a:r>
            <a:endParaRPr lang="en-US" altLang="en-US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2017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9D10392E-139C-4B64-90BE-FCE9334BA897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35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1052"/>
            <a:ext cx="6781799" cy="497651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800" dirty="0" smtClean="0"/>
              <a:t>Q&amp;A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475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endParaRPr lang="en-US" altLang="en-US" sz="4800" b="1" smtClean="0">
              <a:solidFill>
                <a:srgbClr val="B42025"/>
              </a:solidFill>
            </a:endParaRPr>
          </a:p>
          <a:p>
            <a:pPr marL="0" indent="0" algn="ctr" eaLnBrk="1" hangingPunct="1">
              <a:buNone/>
            </a:pPr>
            <a:r>
              <a:rPr lang="en-US" altLang="en-US" sz="4800" b="1" smtClean="0">
                <a:solidFill>
                  <a:srgbClr val="B42025"/>
                </a:solidFill>
              </a:rPr>
              <a:t>Welcome </a:t>
            </a:r>
            <a:r>
              <a:rPr lang="en-US" altLang="en-US" sz="4800" b="1" dirty="0" smtClean="0">
                <a:solidFill>
                  <a:srgbClr val="B42025"/>
                </a:solidFill>
              </a:rPr>
              <a:t>to oneM2M!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2017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08A47654-F3DA-456C-B068-F98972BC9BB4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36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4800" dirty="0" smtClean="0"/>
              <a:t>Scope &amp; Objectives</a:t>
            </a:r>
            <a:endParaRPr lang="en-US" sz="4800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648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To develop: </a:t>
            </a:r>
            <a:r>
              <a:rPr lang="en-US" sz="2000" b="1" dirty="0" smtClean="0"/>
              <a:t>Global M2M end-to-end specifications -</a:t>
            </a:r>
            <a:br>
              <a:rPr lang="en-US" sz="2000" b="1" dirty="0" smtClean="0"/>
            </a:br>
            <a:r>
              <a:rPr lang="en-US" sz="2000" b="1" dirty="0" smtClean="0"/>
              <a:t>using common use cases and architecture principles across multiple M2M applications to connect M2M devices with application servers worldwide with an access independent view of end-to-end services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To define: </a:t>
            </a:r>
            <a:r>
              <a:rPr lang="en-US" sz="2000" dirty="0" smtClean="0"/>
              <a:t> </a:t>
            </a:r>
            <a:r>
              <a:rPr lang="en-US" sz="2000" b="1" dirty="0" smtClean="0"/>
              <a:t>Service Layer platform with high level / detailed service architecture including:</a:t>
            </a:r>
            <a:br>
              <a:rPr lang="en-US" sz="2000" b="1" dirty="0" smtClean="0"/>
            </a:br>
            <a:r>
              <a:rPr lang="en-US" sz="2000" b="1" dirty="0" smtClean="0"/>
              <a:t>- Protocols/APIs/standard objects (open interfaces &amp; protocols)</a:t>
            </a:r>
            <a:br>
              <a:rPr lang="en-US" sz="2000" b="1" dirty="0" smtClean="0"/>
            </a:br>
            <a:r>
              <a:rPr lang="en-US" sz="2000" b="1" dirty="0" smtClean="0"/>
              <a:t>- Interoperability, test and conformance specifications </a:t>
            </a:r>
            <a:br>
              <a:rPr lang="en-US" sz="2000" b="1" dirty="0" smtClean="0"/>
            </a:br>
            <a:r>
              <a:rPr lang="en-US" sz="2000" b="1" dirty="0" smtClean="0"/>
              <a:t>- Common use cases, terminal/module aspects</a:t>
            </a:r>
            <a:br>
              <a:rPr lang="en-US" sz="2000" b="1" dirty="0" smtClean="0"/>
            </a:br>
            <a:r>
              <a:rPr lang="en-US" sz="2000" b="1" dirty="0" smtClean="0"/>
              <a:t>- Service Layer interfaces/APIs between:                    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600" dirty="0" smtClean="0"/>
              <a:t>Application and Service Layers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600" dirty="0" smtClean="0"/>
              <a:t>Service Layer and communication functions </a:t>
            </a:r>
          </a:p>
          <a:p>
            <a:pPr marL="393700" lvl="1" indent="0">
              <a:buNone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- Security and privacy aspects </a:t>
            </a:r>
          </a:p>
          <a:p>
            <a:pPr marL="747713" lvl="1" indent="-284163">
              <a:buFontTx/>
              <a:buChar char="-"/>
              <a:defRPr/>
            </a:pPr>
            <a:r>
              <a:rPr lang="en-US" sz="1600" dirty="0" smtClean="0"/>
              <a:t>authentication, encryption, integrity verification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2017 </a:t>
            </a:r>
            <a:r>
              <a:rPr lang="en-GB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6B5022C1-B1E1-42FB-9B89-556650952975}" type="slidenum">
              <a:rPr lang="en-US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4</a:t>
            </a:fld>
            <a:endParaRPr 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44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Mission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 smtClean="0"/>
              <a:t>The goal of oneM2M is to develop technical specifications which address the need for a </a:t>
            </a:r>
            <a:r>
              <a:rPr lang="en-US" b="1" dirty="0" smtClean="0">
                <a:solidFill>
                  <a:srgbClr val="B42025"/>
                </a:solidFill>
              </a:rPr>
              <a:t>common M2M Service Layer </a:t>
            </a:r>
            <a:r>
              <a:rPr lang="en-US" dirty="0" smtClean="0"/>
              <a:t>that can be readily embedded within various hardware and software, and be relied upon to connect the myriad of devices in the field with M2M application servers worldwide.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 smtClean="0"/>
              <a:t>A critical objective of oneM2M is to attract and actively involve organizations from M2M-related business domains such as: telematics and intelligent transportation, healthcare, utilities, industrial automation, smart homes, etc.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2017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oneM2M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436D06F2-E30C-40E9-AB3D-00FDDAEED335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5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Scope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95400"/>
            <a:ext cx="8229600" cy="4830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800" dirty="0" smtClean="0"/>
              <a:t>Initially, oneM2M shall prepare, approve and maintain the necessary set of Technical Specifications and Technical Reports for:</a:t>
            </a:r>
          </a:p>
          <a:p>
            <a:pPr lvl="1" eaLnBrk="1" hangingPunct="1"/>
            <a:r>
              <a:rPr lang="en-US" altLang="en-US" sz="1400" dirty="0" smtClean="0">
                <a:solidFill>
                  <a:srgbClr val="B42025"/>
                </a:solidFill>
              </a:rPr>
              <a:t>Use cases and requirements for a common set of Service Layer capabilities;</a:t>
            </a:r>
          </a:p>
          <a:p>
            <a:pPr lvl="1" eaLnBrk="1" hangingPunct="1"/>
            <a:r>
              <a:rPr lang="en-US" altLang="en-US" sz="1400" dirty="0" smtClean="0">
                <a:solidFill>
                  <a:srgbClr val="B42025"/>
                </a:solidFill>
              </a:rPr>
              <a:t>Service Layer aspects with high level and detailed service architecture, in light of an access independent view of end-to-end services;</a:t>
            </a:r>
          </a:p>
          <a:p>
            <a:pPr lvl="1" eaLnBrk="1" hangingPunct="1"/>
            <a:r>
              <a:rPr lang="en-US" altLang="en-US" sz="1400" dirty="0" smtClean="0">
                <a:solidFill>
                  <a:srgbClr val="B42025"/>
                </a:solidFill>
              </a:rPr>
              <a:t>Protocols/APIs/standard objects based on this architecture (open interfaces &amp; protocols);</a:t>
            </a:r>
          </a:p>
          <a:p>
            <a:pPr lvl="1" eaLnBrk="1" hangingPunct="1"/>
            <a:r>
              <a:rPr lang="en-US" altLang="en-US" sz="1400" dirty="0" smtClean="0">
                <a:solidFill>
                  <a:srgbClr val="B42025"/>
                </a:solidFill>
              </a:rPr>
              <a:t>Security and privacy aspects (authentication, encryption, integrity verification);</a:t>
            </a:r>
          </a:p>
          <a:p>
            <a:pPr lvl="1" eaLnBrk="1" hangingPunct="1"/>
            <a:r>
              <a:rPr lang="en-US" altLang="en-US" sz="1400" dirty="0" smtClean="0">
                <a:solidFill>
                  <a:srgbClr val="B42025"/>
                </a:solidFill>
              </a:rPr>
              <a:t>Reachability and discovery of applications;</a:t>
            </a:r>
          </a:p>
          <a:p>
            <a:pPr lvl="1" eaLnBrk="1" hangingPunct="1"/>
            <a:r>
              <a:rPr lang="en-US" altLang="en-US" sz="1400" dirty="0" smtClean="0">
                <a:solidFill>
                  <a:srgbClr val="B42025"/>
                </a:solidFill>
              </a:rPr>
              <a:t>Interoperability, including test and conformance specifications;</a:t>
            </a:r>
          </a:p>
          <a:p>
            <a:pPr lvl="1" eaLnBrk="1" hangingPunct="1"/>
            <a:r>
              <a:rPr lang="en-US" altLang="en-US" sz="1400" dirty="0" smtClean="0">
                <a:solidFill>
                  <a:srgbClr val="B42025"/>
                </a:solidFill>
              </a:rPr>
              <a:t>Collection of data for charging records (to be used for billing and statistical purposes);</a:t>
            </a:r>
          </a:p>
          <a:p>
            <a:pPr lvl="1" eaLnBrk="1" hangingPunct="1"/>
            <a:r>
              <a:rPr lang="en-US" altLang="en-US" sz="1400" dirty="0" smtClean="0">
                <a:solidFill>
                  <a:srgbClr val="B42025"/>
                </a:solidFill>
              </a:rPr>
              <a:t>Identification and naming of devices and applications;</a:t>
            </a:r>
          </a:p>
          <a:p>
            <a:pPr lvl="1" eaLnBrk="1" hangingPunct="1"/>
            <a:r>
              <a:rPr lang="en-US" altLang="en-US" sz="1400" dirty="0" smtClean="0">
                <a:solidFill>
                  <a:srgbClr val="B42025"/>
                </a:solidFill>
              </a:rPr>
              <a:t>Information models and data management (including store and subscribe/notify functionality);</a:t>
            </a:r>
          </a:p>
          <a:p>
            <a:pPr lvl="1" eaLnBrk="1" hangingPunct="1"/>
            <a:r>
              <a:rPr lang="en-US" altLang="en-US" sz="1400" dirty="0" smtClean="0">
                <a:solidFill>
                  <a:srgbClr val="B42025"/>
                </a:solidFill>
              </a:rPr>
              <a:t>Management aspects (including remote management of entities); and</a:t>
            </a:r>
          </a:p>
          <a:p>
            <a:pPr lvl="1" eaLnBrk="1" hangingPunct="1"/>
            <a:r>
              <a:rPr lang="en-US" altLang="en-US" sz="1400" dirty="0" smtClean="0">
                <a:solidFill>
                  <a:srgbClr val="B42025"/>
                </a:solidFill>
              </a:rPr>
              <a:t>Common use cases, terminal/module aspects, including Service Layer interfaces/APIs between: Second Level</a:t>
            </a:r>
          </a:p>
          <a:p>
            <a:pPr lvl="2" eaLnBrk="1" hangingPunct="1"/>
            <a:r>
              <a:rPr lang="en-US" altLang="en-US" sz="1200" dirty="0" smtClean="0"/>
              <a:t>Application and Service Layers;</a:t>
            </a:r>
          </a:p>
          <a:p>
            <a:pPr lvl="2" eaLnBrk="1" hangingPunct="1"/>
            <a:r>
              <a:rPr lang="en-US" altLang="en-US" sz="1200" dirty="0" smtClean="0"/>
              <a:t>Service Layer and communication functions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2017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oneM2M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5101C91C-BDD9-4793-801B-569959BC8699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6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4800" dirty="0" smtClean="0"/>
              <a:t>Participation</a:t>
            </a:r>
            <a:endParaRPr lang="en-US" altLang="en-US" sz="4800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153400" cy="4525963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GB" dirty="0"/>
              <a:t>L</a:t>
            </a:r>
            <a:r>
              <a:rPr lang="en-GB" dirty="0" smtClean="0"/>
              <a:t>evels of participation:</a:t>
            </a:r>
            <a:endParaRPr lang="en-US" dirty="0" smtClean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GB" b="1" dirty="0" smtClean="0"/>
              <a:t>Partner Type 1</a:t>
            </a:r>
          </a:p>
          <a:p>
            <a:pPr lvl="2" eaLnBrk="1" hangingPunct="1">
              <a:defRPr/>
            </a:pPr>
            <a:r>
              <a:rPr lang="en-GB" b="1" dirty="0"/>
              <a:t>Member </a:t>
            </a:r>
            <a:r>
              <a:rPr lang="en-GB" b="1" dirty="0" smtClean="0"/>
              <a:t>companies participate directly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GB" b="1" dirty="0" smtClean="0"/>
              <a:t>Partner Type 2</a:t>
            </a:r>
          </a:p>
          <a:p>
            <a:pPr lvl="2" eaLnBrk="1" hangingPunct="1">
              <a:defRPr/>
            </a:pPr>
            <a:r>
              <a:rPr lang="en-GB" b="1" dirty="0" smtClean="0"/>
              <a:t>Contributes on behalf of member companies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GB" b="1" dirty="0" smtClean="0"/>
              <a:t>Member </a:t>
            </a:r>
            <a:r>
              <a:rPr lang="en-GB" sz="2400" i="1" dirty="0" smtClean="0"/>
              <a:t>(companies)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GB" b="1" dirty="0" smtClean="0"/>
              <a:t>Associate Member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GB" b="1" dirty="0" smtClean="0"/>
              <a:t>Observer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endParaRPr lang="en-GB" b="1" dirty="0" smtClean="0"/>
          </a:p>
          <a:p>
            <a:pPr marL="180000" indent="0" eaLnBrk="1" hangingPunct="1">
              <a:buFont typeface="Arial" charset="0"/>
              <a:buNone/>
              <a:defRPr/>
            </a:pPr>
            <a:r>
              <a:rPr lang="en-GB" sz="2400" b="1" dirty="0" smtClean="0">
                <a:solidFill>
                  <a:srgbClr val="B42025"/>
                </a:solidFill>
              </a:rPr>
              <a:t>Join: </a:t>
            </a:r>
            <a:r>
              <a:rPr lang="en-US" sz="2400" dirty="0">
                <a:hlinkClick r:id="rId2"/>
              </a:rPr>
              <a:t>http://www.onem2m.org/membership/join-onem2m</a:t>
            </a:r>
            <a:r>
              <a:rPr lang="en-US" sz="2400" dirty="0"/>
              <a:t> </a:t>
            </a:r>
            <a:endParaRPr lang="en-US" sz="2400" dirty="0" smtClean="0"/>
          </a:p>
          <a:p>
            <a:pPr marL="180000" indent="0">
              <a:buNone/>
              <a:defRPr/>
            </a:pPr>
            <a:r>
              <a:rPr lang="en-US" sz="2400" b="1" dirty="0" smtClean="0">
                <a:solidFill>
                  <a:srgbClr val="B42025"/>
                </a:solidFill>
              </a:rPr>
              <a:t>Published docs:</a:t>
            </a:r>
            <a:r>
              <a:rPr lang="en-US" sz="2400" dirty="0" smtClean="0">
                <a:solidFill>
                  <a:srgbClr val="B42025"/>
                </a:solidFill>
              </a:rPr>
              <a:t> 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www.onem2m.org/technical/published-documents</a:t>
            </a:r>
            <a:endParaRPr lang="en-US" sz="2400" dirty="0" smtClean="0"/>
          </a:p>
          <a:p>
            <a:pPr marL="180000" indent="0">
              <a:buNone/>
              <a:defRPr/>
            </a:pPr>
            <a:r>
              <a:rPr lang="en-US" sz="2400" b="1" dirty="0" smtClean="0">
                <a:solidFill>
                  <a:srgbClr val="B42025"/>
                </a:solidFill>
              </a:rPr>
              <a:t>News: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hlinkClick r:id="rId4"/>
              </a:rPr>
              <a:t>http://www.onem2m.org/news-events/news</a:t>
            </a:r>
            <a:r>
              <a:rPr lang="en-US" sz="2400" dirty="0"/>
              <a:t>  </a:t>
            </a:r>
            <a:endParaRPr lang="en-US" sz="2400" dirty="0" smtClean="0"/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2017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D7B7655F-1916-41BE-8F43-337E4368516F}" type="slidenum">
              <a:rPr lang="en-US" altLang="en-US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7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Membership Structure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oneM2M Member</a:t>
            </a:r>
          </a:p>
          <a:p>
            <a:pPr lvl="1" eaLnBrk="1" hangingPunct="1">
              <a:defRPr/>
            </a:pPr>
            <a:r>
              <a:rPr lang="en-US" dirty="0" smtClean="0"/>
              <a:t>Members are admitted through affiliation with a Partner Type 1 &amp; they may:</a:t>
            </a:r>
          </a:p>
          <a:p>
            <a:pPr lvl="2" eaLnBrk="1" hangingPunct="1">
              <a:defRPr/>
            </a:pPr>
            <a:r>
              <a:rPr lang="en-US" dirty="0"/>
              <a:t>a</a:t>
            </a:r>
            <a:r>
              <a:rPr lang="en-US" dirty="0" smtClean="0"/>
              <a:t>ttend &amp; provide input to the </a:t>
            </a:r>
            <a:r>
              <a:rPr lang="en-US" dirty="0" smtClean="0">
                <a:solidFill>
                  <a:srgbClr val="B42025"/>
                </a:solidFill>
              </a:rPr>
              <a:t>Technical Plenary </a:t>
            </a:r>
            <a:r>
              <a:rPr lang="en-US" dirty="0" smtClean="0"/>
              <a:t>and its subgroups;  &amp;</a:t>
            </a:r>
          </a:p>
          <a:p>
            <a:pPr lvl="2" eaLnBrk="1" hangingPunct="1">
              <a:defRPr/>
            </a:pPr>
            <a:r>
              <a:rPr lang="en-US" dirty="0"/>
              <a:t>h</a:t>
            </a:r>
            <a:r>
              <a:rPr lang="en-US" dirty="0" smtClean="0"/>
              <a:t>ave </a:t>
            </a:r>
            <a:r>
              <a:rPr lang="en-US" dirty="0" smtClean="0">
                <a:solidFill>
                  <a:srgbClr val="B42025"/>
                </a:solidFill>
              </a:rPr>
              <a:t>one vote per admitting Partner Type 1 </a:t>
            </a:r>
            <a:r>
              <a:rPr lang="en-US" dirty="0" smtClean="0"/>
              <a:t>in meetings of the Technical Plenary and its subgroups, as appropriate. </a:t>
            </a:r>
          </a:p>
          <a:p>
            <a:pPr eaLnBrk="1" hangingPunct="1">
              <a:defRPr/>
            </a:pPr>
            <a:r>
              <a:rPr lang="en-US" dirty="0" smtClean="0"/>
              <a:t>oneM2M Associate</a:t>
            </a:r>
          </a:p>
          <a:p>
            <a:pPr lvl="1" eaLnBrk="1" hangingPunct="1">
              <a:defRPr/>
            </a:pPr>
            <a:r>
              <a:rPr lang="en-US" dirty="0" smtClean="0"/>
              <a:t>Associates are any government or regulatory agency with interest in oneM2M work, and they may:</a:t>
            </a:r>
          </a:p>
          <a:p>
            <a:pPr lvl="2" eaLnBrk="1" hangingPunct="1">
              <a:defRPr/>
            </a:pPr>
            <a:r>
              <a:rPr lang="en-US" dirty="0"/>
              <a:t>A</a:t>
            </a:r>
            <a:r>
              <a:rPr lang="en-US" dirty="0" smtClean="0"/>
              <a:t>ttend and provide input to meetings of the Technical Plenary and its subgroups. However, such input shall be </a:t>
            </a:r>
            <a:r>
              <a:rPr lang="en-US" dirty="0" smtClean="0">
                <a:solidFill>
                  <a:srgbClr val="B42025"/>
                </a:solidFill>
              </a:rPr>
              <a:t>limited to clarifications regarding regulatory matters and informational contributions</a:t>
            </a:r>
            <a:r>
              <a:rPr lang="en-US" dirty="0" smtClean="0"/>
              <a:t>.</a:t>
            </a:r>
          </a:p>
          <a:p>
            <a:pPr eaLnBrk="1" hangingPunct="1">
              <a:defRPr/>
            </a:pPr>
            <a:r>
              <a:rPr lang="en-US" dirty="0" smtClean="0"/>
              <a:t>oneM2M Observers</a:t>
            </a:r>
          </a:p>
          <a:p>
            <a:pPr lvl="1" eaLnBrk="1" hangingPunct="1">
              <a:defRPr/>
            </a:pPr>
            <a:r>
              <a:rPr lang="en-US" dirty="0" smtClean="0"/>
              <a:t>Invited to attend for a limited duration and they may not provide any technical input to the Technical Plenary of its subgroups</a:t>
            </a:r>
          </a:p>
          <a:p>
            <a:pPr lvl="2" eaLnBrk="1" hangingPunct="1">
              <a:defRPr/>
            </a:pPr>
            <a:endParaRPr lang="en-US" dirty="0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2017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3E7FF382-F07C-4E39-A681-219F6BB78CEB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8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5646057" y="2438400"/>
            <a:ext cx="2126343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133600" y="2362200"/>
            <a:ext cx="2133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34" idx="1"/>
          </p:cNvCxnSpPr>
          <p:nvPr/>
        </p:nvCxnSpPr>
        <p:spPr>
          <a:xfrm>
            <a:off x="4593771" y="3494823"/>
            <a:ext cx="2256064" cy="100097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14" idx="3"/>
          </p:cNvCxnSpPr>
          <p:nvPr/>
        </p:nvCxnSpPr>
        <p:spPr>
          <a:xfrm flipH="1">
            <a:off x="2514600" y="3429000"/>
            <a:ext cx="2057400" cy="10668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69" name="Straight Connector 7168"/>
          <p:cNvCxnSpPr/>
          <p:nvPr/>
        </p:nvCxnSpPr>
        <p:spPr>
          <a:xfrm flipH="1">
            <a:off x="2504983" y="3429000"/>
            <a:ext cx="2067017" cy="171449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2" name="Straight Connector 7171"/>
          <p:cNvCxnSpPr>
            <a:endCxn id="13" idx="0"/>
          </p:cNvCxnSpPr>
          <p:nvPr/>
        </p:nvCxnSpPr>
        <p:spPr>
          <a:xfrm flipH="1">
            <a:off x="3654878" y="3429000"/>
            <a:ext cx="231323" cy="162110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4" name="Straight Connector 7173"/>
          <p:cNvCxnSpPr/>
          <p:nvPr/>
        </p:nvCxnSpPr>
        <p:spPr>
          <a:xfrm>
            <a:off x="4572000" y="3429000"/>
            <a:ext cx="1074057" cy="171449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6" name="Straight Connector 7175"/>
          <p:cNvCxnSpPr/>
          <p:nvPr/>
        </p:nvCxnSpPr>
        <p:spPr>
          <a:xfrm>
            <a:off x="4572000" y="3409185"/>
            <a:ext cx="2307771" cy="173431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133600" y="3505200"/>
            <a:ext cx="4876800" cy="179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096000" y="2057400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133600" y="1524000"/>
            <a:ext cx="4876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1619065" y="220708"/>
            <a:ext cx="592473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800" dirty="0" smtClean="0"/>
              <a:t>Organization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762065" y="1458601"/>
            <a:ext cx="3581400" cy="11795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prstClr val="black"/>
                </a:solidFill>
              </a:rPr>
              <a:t>Steering Committee</a:t>
            </a:r>
            <a:br>
              <a:rPr lang="en-US" sz="2800" b="1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(Partners)</a:t>
            </a:r>
          </a:p>
        </p:txBody>
      </p:sp>
      <p:sp>
        <p:nvSpPr>
          <p:cNvPr id="5" name="Rectangle 4"/>
          <p:cNvSpPr/>
          <p:nvPr/>
        </p:nvSpPr>
        <p:spPr>
          <a:xfrm>
            <a:off x="2781300" y="3009900"/>
            <a:ext cx="3581400" cy="1524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C00000"/>
                </a:solidFill>
              </a:rPr>
              <a:t>Technical Plenary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(Members / Partners)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740478" y="5050107"/>
            <a:ext cx="1828800" cy="838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prstClr val="black"/>
                </a:solidFill>
              </a:rPr>
              <a:t>Protocols</a:t>
            </a:r>
            <a:br>
              <a:rPr lang="en-US" sz="2000" b="1" dirty="0">
                <a:solidFill>
                  <a:prstClr val="black"/>
                </a:solidFill>
              </a:rPr>
            </a:br>
            <a:r>
              <a:rPr lang="en-US" sz="2000" b="1" dirty="0" smtClean="0">
                <a:solidFill>
                  <a:prstClr val="black"/>
                </a:solidFill>
              </a:rPr>
              <a:t>(PRO)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85800" y="4076700"/>
            <a:ext cx="1828800" cy="838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prstClr val="black"/>
                </a:solidFill>
              </a:rPr>
              <a:t>Requirements</a:t>
            </a:r>
            <a:br>
              <a:rPr lang="en-US" sz="2000" b="1" dirty="0">
                <a:solidFill>
                  <a:prstClr val="black"/>
                </a:solidFill>
              </a:rPr>
            </a:br>
            <a:r>
              <a:rPr lang="en-US" sz="2000" b="1" dirty="0" smtClean="0">
                <a:solidFill>
                  <a:prstClr val="black"/>
                </a:solidFill>
              </a:rPr>
              <a:t>(</a:t>
            </a:r>
            <a:r>
              <a:rPr lang="en-US" sz="2000" b="1" dirty="0" err="1" smtClean="0">
                <a:solidFill>
                  <a:prstClr val="black"/>
                </a:solidFill>
              </a:rPr>
              <a:t>REQ</a:t>
            </a:r>
            <a:r>
              <a:rPr lang="en-US" sz="2000" b="1" dirty="0">
                <a:solidFill>
                  <a:prstClr val="black"/>
                </a:solidFill>
              </a:rPr>
              <a:t>)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5800" y="5050107"/>
            <a:ext cx="1828800" cy="838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prstClr val="black"/>
                </a:solidFill>
              </a:rPr>
              <a:t>Architecture</a:t>
            </a:r>
            <a:br>
              <a:rPr lang="en-US" sz="2000" b="1" dirty="0">
                <a:solidFill>
                  <a:prstClr val="black"/>
                </a:solidFill>
              </a:rPr>
            </a:br>
            <a:r>
              <a:rPr lang="en-US" sz="2000" b="1" dirty="0" smtClean="0">
                <a:solidFill>
                  <a:prstClr val="black"/>
                </a:solidFill>
              </a:rPr>
              <a:t>(ARC)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95156" y="5050107"/>
            <a:ext cx="1828800" cy="838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prstClr val="black"/>
                </a:solidFill>
              </a:rPr>
              <a:t>Security</a:t>
            </a:r>
            <a:br>
              <a:rPr lang="en-US" sz="2000" b="1" dirty="0">
                <a:solidFill>
                  <a:prstClr val="black"/>
                </a:solidFill>
              </a:rPr>
            </a:br>
            <a:r>
              <a:rPr lang="en-US" sz="2000" b="1" dirty="0" smtClean="0">
                <a:solidFill>
                  <a:prstClr val="black"/>
                </a:solidFill>
              </a:rPr>
              <a:t>(SEC)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849835" y="5105399"/>
            <a:ext cx="1828800" cy="106680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prstClr val="black"/>
                </a:solidFill>
              </a:rPr>
              <a:t>Management,</a:t>
            </a:r>
            <a:br>
              <a:rPr lang="en-US" b="1" dirty="0">
                <a:solidFill>
                  <a:prstClr val="black"/>
                </a:solidFill>
              </a:rPr>
            </a:br>
            <a:r>
              <a:rPr lang="en-US" b="1" dirty="0">
                <a:solidFill>
                  <a:prstClr val="black"/>
                </a:solidFill>
              </a:rPr>
              <a:t>Abstraction,</a:t>
            </a:r>
            <a:br>
              <a:rPr lang="en-US" b="1" dirty="0">
                <a:solidFill>
                  <a:prstClr val="black"/>
                </a:solidFill>
              </a:rPr>
            </a:br>
            <a:r>
              <a:rPr lang="en-US" b="1" dirty="0">
                <a:solidFill>
                  <a:prstClr val="black"/>
                </a:solidFill>
              </a:rPr>
              <a:t>Semantics 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sz="2000" b="1" dirty="0" smtClean="0">
                <a:solidFill>
                  <a:prstClr val="black"/>
                </a:solidFill>
              </a:rPr>
              <a:t>(MAS)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85800" y="1371600"/>
            <a:ext cx="14478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 eaLnBrk="1" hangingPunct="1">
              <a:defRPr/>
            </a:pPr>
            <a:r>
              <a:rPr lang="en-US" b="1" dirty="0">
                <a:solidFill>
                  <a:prstClr val="black"/>
                </a:solidFill>
              </a:rPr>
              <a:t>Legal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85800" y="2133600"/>
            <a:ext cx="14478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prstClr val="black"/>
                </a:solidFill>
              </a:rPr>
              <a:t>Methods &amp;</a:t>
            </a:r>
            <a:br>
              <a:rPr lang="en-US" b="1" dirty="0">
                <a:solidFill>
                  <a:prstClr val="black"/>
                </a:solidFill>
              </a:rPr>
            </a:br>
            <a:r>
              <a:rPr lang="en-US" b="1" dirty="0">
                <a:solidFill>
                  <a:prstClr val="black"/>
                </a:solidFill>
              </a:rPr>
              <a:t>Processes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85800" y="3162300"/>
            <a:ext cx="1447800" cy="53340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prstClr val="black"/>
                </a:solidFill>
              </a:rPr>
              <a:t>Method </a:t>
            </a:r>
            <a:br>
              <a:rPr lang="en-US" b="1" dirty="0">
                <a:solidFill>
                  <a:prstClr val="black"/>
                </a:solidFill>
              </a:rPr>
            </a:br>
            <a:r>
              <a:rPr lang="en-US" b="1" dirty="0">
                <a:solidFill>
                  <a:prstClr val="black"/>
                </a:solidFill>
              </a:rPr>
              <a:t>of Work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85800" y="2133600"/>
            <a:ext cx="1447800" cy="15621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040335" y="1219200"/>
            <a:ext cx="14478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 eaLnBrk="1" hangingPunct="1">
              <a:defRPr/>
            </a:pPr>
            <a:r>
              <a:rPr lang="en-US" b="1" dirty="0">
                <a:solidFill>
                  <a:prstClr val="black"/>
                </a:solidFill>
              </a:rPr>
              <a:t>Finance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040335" y="1828800"/>
            <a:ext cx="14478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 eaLnBrk="1" hangingPunct="1">
              <a:defRPr/>
            </a:pPr>
            <a:r>
              <a:rPr lang="en-US" b="1" dirty="0">
                <a:solidFill>
                  <a:prstClr val="black"/>
                </a:solidFill>
              </a:rPr>
              <a:t>MARCOM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040335" y="3236913"/>
            <a:ext cx="1447800" cy="53340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prstClr val="black"/>
                </a:solidFill>
              </a:rPr>
              <a:t>Work</a:t>
            </a:r>
            <a:br>
              <a:rPr lang="en-US" b="1" dirty="0">
                <a:solidFill>
                  <a:prstClr val="black"/>
                </a:solidFill>
              </a:rPr>
            </a:br>
            <a:r>
              <a:rPr lang="en-US" b="1" dirty="0">
                <a:solidFill>
                  <a:prstClr val="black"/>
                </a:solidFill>
              </a:rPr>
              <a:t>Programme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849835" y="4076700"/>
            <a:ext cx="1828800" cy="838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algn="ctr" eaLnBrk="1" hangingPunct="1">
              <a:defRPr/>
            </a:pPr>
            <a:r>
              <a:rPr lang="en-US" sz="2000" b="1" dirty="0" smtClean="0">
                <a:solidFill>
                  <a:prstClr val="black"/>
                </a:solidFill>
              </a:rPr>
              <a:t>Testing</a:t>
            </a:r>
            <a:br>
              <a:rPr lang="en-US" sz="2000" b="1" dirty="0" smtClean="0">
                <a:solidFill>
                  <a:prstClr val="black"/>
                </a:solidFill>
              </a:rPr>
            </a:br>
            <a:r>
              <a:rPr lang="en-US" sz="2000" b="1" dirty="0" smtClean="0">
                <a:solidFill>
                  <a:prstClr val="black"/>
                </a:solidFill>
              </a:rPr>
              <a:t>(</a:t>
            </a:r>
            <a:r>
              <a:rPr lang="en-US" sz="2000" b="1" dirty="0" err="1" smtClean="0">
                <a:solidFill>
                  <a:prstClr val="black"/>
                </a:solidFill>
              </a:rPr>
              <a:t>TST</a:t>
            </a:r>
            <a:r>
              <a:rPr lang="en-US" sz="2000" b="1" dirty="0" smtClean="0">
                <a:solidFill>
                  <a:prstClr val="black"/>
                </a:solidFill>
              </a:rPr>
              <a:t>)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© </a:t>
            </a:r>
            <a:r>
              <a:rPr lang="en-GB" altLang="en-US" dirty="0" smtClean="0">
                <a:solidFill>
                  <a:srgbClr val="898989"/>
                </a:solidFill>
                <a:latin typeface="Myriad pro" panose="020B0503030403020204" pitchFamily="34" charset="0"/>
              </a:rPr>
              <a:t>2017 </a:t>
            </a:r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</a:t>
            </a:r>
          </a:p>
          <a:p>
            <a:pPr algn="ctr" eaLnBrk="1" hangingPunct="1"/>
            <a:r>
              <a:rPr lang="en-GB" altLang="en-US" dirty="0">
                <a:solidFill>
                  <a:srgbClr val="898989"/>
                </a:solidFill>
                <a:latin typeface="Myriad pro" panose="020B0503030403020204" pitchFamily="34" charset="0"/>
              </a:rPr>
              <a:t>oneM2M Partnership Project</a:t>
            </a:r>
          </a:p>
          <a:p>
            <a:pPr eaLnBrk="1" hangingPunct="1"/>
            <a:fld id="{08A47654-F3DA-456C-B068-F98972BC9BB4}" type="slidenum">
              <a:rPr lang="en-US" altLang="en-US" smtClean="0">
                <a:solidFill>
                  <a:srgbClr val="898989"/>
                </a:solidFill>
                <a:latin typeface="Myriad pro" panose="020B0503030403020204" pitchFamily="34" charset="0"/>
              </a:rPr>
              <a:pPr eaLnBrk="1" hangingPunct="1"/>
              <a:t>9</a:t>
            </a:fld>
            <a:endParaRPr lang="en-US" altLang="en-US" dirty="0">
              <a:solidFill>
                <a:srgbClr val="898989"/>
              </a:solidFill>
              <a:latin typeface="Myriad pro" panose="020B0503030403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40335" y="2438400"/>
            <a:ext cx="14478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prstClr val="black"/>
                </a:solidFill>
              </a:rPr>
              <a:t>Certification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87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2415</Words>
  <Application>Microsoft Office PowerPoint</Application>
  <PresentationFormat>Bildschirmpräsentation (4:3)</PresentationFormat>
  <Paragraphs>415</Paragraphs>
  <Slides>36</Slides>
  <Notes>0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0" baseType="lpstr">
      <vt:lpstr>Arial</vt:lpstr>
      <vt:lpstr>Calibri</vt:lpstr>
      <vt:lpstr>Myriad pro</vt:lpstr>
      <vt:lpstr>Office Theme</vt:lpstr>
      <vt:lpstr>Welcome to oneM2M!</vt:lpstr>
      <vt:lpstr>Introduction</vt:lpstr>
      <vt:lpstr>Global Partners</vt:lpstr>
      <vt:lpstr>Scope &amp; Objectives</vt:lpstr>
      <vt:lpstr>Mission</vt:lpstr>
      <vt:lpstr>Scope</vt:lpstr>
      <vt:lpstr>Participation</vt:lpstr>
      <vt:lpstr>Membership Structure</vt:lpstr>
      <vt:lpstr>Organization</vt:lpstr>
      <vt:lpstr>Steering Committee </vt:lpstr>
      <vt:lpstr>Steering Committee</vt:lpstr>
      <vt:lpstr>Technical Plenary</vt:lpstr>
      <vt:lpstr>TP/WG Work Areas</vt:lpstr>
      <vt:lpstr>REQ Working Group</vt:lpstr>
      <vt:lpstr>ARC Working Group</vt:lpstr>
      <vt:lpstr>PRO Working Group</vt:lpstr>
      <vt:lpstr>SEC Working Group</vt:lpstr>
      <vt:lpstr>MAS Working Group</vt:lpstr>
      <vt:lpstr>TST Working Group</vt:lpstr>
      <vt:lpstr>TP/WG Work Program</vt:lpstr>
      <vt:lpstr>TP/WG Working Process*</vt:lpstr>
      <vt:lpstr>FRAND-based IPR Policies</vt:lpstr>
      <vt:lpstr>Face-to-Face Meetings</vt:lpstr>
      <vt:lpstr>Virtual Meetings</vt:lpstr>
      <vt:lpstr>Contributions to oneM2M Meetings</vt:lpstr>
      <vt:lpstr>Consensus and Objections</vt:lpstr>
      <vt:lpstr>Document Disposition</vt:lpstr>
      <vt:lpstr>oneM2M Releases.</vt:lpstr>
      <vt:lpstr>oneM2M Specifications</vt:lpstr>
      <vt:lpstr>How to work in oneM2M </vt:lpstr>
      <vt:lpstr>Portal</vt:lpstr>
      <vt:lpstr>Meetings</vt:lpstr>
      <vt:lpstr>Documents</vt:lpstr>
      <vt:lpstr>Mailing lists</vt:lpstr>
      <vt:lpstr>Portal</vt:lpstr>
      <vt:lpstr>Q&amp;A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&lt;Presentation Title&gt;</dc:title>
  <dc:creator>Victoria Mitchell</dc:creator>
  <cp:lastModifiedBy>WPM convenor</cp:lastModifiedBy>
  <cp:revision>254</cp:revision>
  <dcterms:created xsi:type="dcterms:W3CDTF">2012-09-11T22:52:11Z</dcterms:created>
  <dcterms:modified xsi:type="dcterms:W3CDTF">2017-02-14T21:46:17Z</dcterms:modified>
</cp:coreProperties>
</file>