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8" r:id="rId3"/>
    <p:sldId id="321" r:id="rId4"/>
    <p:sldId id="319" r:id="rId5"/>
    <p:sldId id="262" r:id="rId6"/>
    <p:sldId id="305" r:id="rId7"/>
    <p:sldId id="278" r:id="rId8"/>
    <p:sldId id="307" r:id="rId9"/>
    <p:sldId id="268" r:id="rId10"/>
    <p:sldId id="269" r:id="rId11"/>
    <p:sldId id="29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89982" autoAdjust="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7/22/2016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‹N°›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2016/7/22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‹N°›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4245167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7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2595729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8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71834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TP-2016-0217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‹N°›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TP-2016-0217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‹N°›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MAS#24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2016-07-18 to 2016-07-22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pt-BR" altLang="zh-CN" sz="2400" dirty="0" smtClean="0"/>
              <a:t>MAS#24.1</a:t>
            </a:r>
            <a:r>
              <a:rPr lang="pt-BR" altLang="zh-CN" sz="2400" dirty="0"/>
              <a:t>:	Aug  8 (Monday), 2016 UTC 12:30-14:00</a:t>
            </a:r>
          </a:p>
          <a:p>
            <a:pPr lvl="1" eaLnBrk="1" hangingPunct="1"/>
            <a:r>
              <a:rPr lang="pt-BR" altLang="zh-CN" sz="2400" dirty="0" smtClean="0"/>
              <a:t>MAS#24.2</a:t>
            </a:r>
            <a:r>
              <a:rPr lang="pt-BR" altLang="zh-CN" sz="2400" dirty="0"/>
              <a:t>: 	Aug 29 (Monday), 2016, UTC 12:30-14:00</a:t>
            </a:r>
          </a:p>
          <a:p>
            <a:pPr lvl="1" eaLnBrk="1" hangingPunct="1"/>
            <a:r>
              <a:rPr lang="pt-BR" altLang="zh-CN" sz="2400" dirty="0" smtClean="0"/>
              <a:t>MAS#24.3</a:t>
            </a:r>
            <a:r>
              <a:rPr lang="pt-BR" altLang="zh-CN" sz="2400" dirty="0"/>
              <a:t>: 	Sep 5 (Monday), 2016, UTC 12:30-14:00</a:t>
            </a:r>
          </a:p>
          <a:p>
            <a:pPr lvl="1" eaLnBrk="1" hangingPunct="1"/>
            <a:r>
              <a:rPr lang="pt-BR" altLang="zh-CN" sz="2400" dirty="0" smtClean="0"/>
              <a:t>Joint </a:t>
            </a:r>
            <a:r>
              <a:rPr lang="pt-BR" altLang="zh-CN" sz="2400" dirty="0"/>
              <a:t>web-conf </a:t>
            </a:r>
            <a:r>
              <a:rPr lang="pt-BR" altLang="zh-CN" sz="2400" dirty="0" smtClean="0"/>
              <a:t>between W3C WoT and oneM2M MAS: </a:t>
            </a:r>
            <a:r>
              <a:rPr lang="pt-BR" altLang="zh-CN" sz="2400" dirty="0"/>
              <a:t>Aug 31 or Sep 7 (Wednesday), 2016, UTC  12:00 (8am EDT / 2pm CEST / 9pm JST)</a:t>
            </a:r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pt-BR" altLang="zh-CN" sz="2400" dirty="0" smtClean="0"/>
              <a:t>MAS#25</a:t>
            </a:r>
            <a:r>
              <a:rPr lang="pt-BR" altLang="zh-CN" sz="2400" dirty="0"/>
              <a:t>: Oct 17-21, 2016, Europe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CR Pack for TR-0007 (R2)</a:t>
            </a:r>
          </a:p>
          <a:p>
            <a:pPr lvl="1"/>
            <a:r>
              <a:rPr lang="en-US" altLang="zh-CN" sz="2400" b="1" dirty="0"/>
              <a:t>TP-2016-0220-CR_pack_TR-0007_R2_at_TP#24, </a:t>
            </a:r>
            <a:r>
              <a:rPr lang="en-US" altLang="zh-CN" sz="2400" b="1" dirty="0" smtClean="0"/>
              <a:t>contains: </a:t>
            </a:r>
          </a:p>
          <a:p>
            <a:pPr lvl="2"/>
            <a:r>
              <a:rPr lang="en-US" altLang="zh-CN" sz="2000" b="1" dirty="0"/>
              <a:t>MAS-2016-0183R01</a:t>
            </a:r>
          </a:p>
          <a:p>
            <a:pPr lvl="2"/>
            <a:r>
              <a:rPr lang="en-US" altLang="zh-CN" sz="2000" b="1" dirty="0"/>
              <a:t>MAS-2016-0171R01</a:t>
            </a:r>
          </a:p>
          <a:p>
            <a:pPr lvl="1"/>
            <a:endParaRPr lang="en-US" altLang="zh-CN" sz="2400" b="1" dirty="0" smtClean="0"/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dirty="0" smtClean="0"/>
              <a:t>Deliverables for Rel-2 approval/publication</a:t>
            </a:r>
          </a:p>
          <a:p>
            <a:pPr lvl="1"/>
            <a:r>
              <a:rPr lang="en-US" altLang="zh-CN" sz="2400" b="1" dirty="0"/>
              <a:t>TP-2016-0194	TS-0012 </a:t>
            </a:r>
            <a:r>
              <a:rPr lang="en-US" altLang="zh-CN" sz="2400" b="1" dirty="0" err="1"/>
              <a:t>Rel</a:t>
            </a:r>
            <a:r>
              <a:rPr lang="en-US" altLang="zh-CN" sz="2400" b="1" dirty="0"/>
              <a:t> 2 for </a:t>
            </a:r>
            <a:r>
              <a:rPr lang="en-US" altLang="zh-CN" sz="2400" b="1" dirty="0" smtClean="0"/>
              <a:t>approval</a:t>
            </a:r>
          </a:p>
          <a:p>
            <a:pPr lvl="1"/>
            <a:r>
              <a:rPr lang="en-US" altLang="zh-CN" sz="2400" b="1" dirty="0" smtClean="0">
                <a:solidFill>
                  <a:srgbClr val="0070C0"/>
                </a:solidFill>
              </a:rPr>
              <a:t>TP-2016-0195</a:t>
            </a:r>
            <a:r>
              <a:rPr lang="en-US" altLang="zh-CN" sz="2400" b="1" dirty="0">
                <a:solidFill>
                  <a:srgbClr val="0070C0"/>
                </a:solidFill>
              </a:rPr>
              <a:t>	TS-0014 Release 2 for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approval</a:t>
            </a:r>
          </a:p>
          <a:p>
            <a:pPr lvl="1"/>
            <a:r>
              <a:rPr lang="en-US" altLang="zh-CN" sz="2400" b="1" dirty="0"/>
              <a:t>TP-2016-0196	TS-0023 Release 2 for </a:t>
            </a:r>
            <a:r>
              <a:rPr lang="en-US" altLang="zh-CN" sz="2400" b="1" dirty="0" smtClean="0"/>
              <a:t>approval</a:t>
            </a:r>
          </a:p>
          <a:p>
            <a:pPr lvl="2"/>
            <a:r>
              <a:rPr lang="en-US" altLang="zh-CN" sz="2000" b="1" dirty="0" smtClean="0"/>
              <a:t>XSD as attachment will be ready by next week.</a:t>
            </a:r>
          </a:p>
          <a:p>
            <a:pPr lvl="1"/>
            <a:r>
              <a:rPr lang="en-US" altLang="zh-CN" sz="2400" b="1" dirty="0" smtClean="0">
                <a:solidFill>
                  <a:srgbClr val="0070C0"/>
                </a:solidFill>
              </a:rPr>
              <a:t>TP-2016-0197</a:t>
            </a:r>
            <a:r>
              <a:rPr lang="en-US" altLang="zh-CN" sz="2400" b="1" dirty="0">
                <a:solidFill>
                  <a:srgbClr val="0070C0"/>
                </a:solidFill>
              </a:rPr>
              <a:t>	TR-0017 for </a:t>
            </a:r>
            <a:r>
              <a:rPr lang="en-US" altLang="zh-CN" sz="2400" b="1" dirty="0" smtClean="0">
                <a:solidFill>
                  <a:srgbClr val="0070C0"/>
                </a:solidFill>
              </a:rPr>
              <a:t>approval</a:t>
            </a:r>
          </a:p>
          <a:p>
            <a:pPr lvl="1"/>
            <a:r>
              <a:rPr lang="en-US" altLang="zh-CN" sz="2400" b="1" dirty="0"/>
              <a:t>TP-2016-0198	TR-0022 for </a:t>
            </a:r>
            <a:r>
              <a:rPr lang="en-US" altLang="zh-CN" sz="2400" b="1" dirty="0" smtClean="0"/>
              <a:t>approval</a:t>
            </a:r>
          </a:p>
          <a:p>
            <a:pPr lvl="2"/>
            <a:r>
              <a:rPr lang="en-US" altLang="zh-CN" sz="2000" b="1" dirty="0" smtClean="0"/>
              <a:t>Not yet reviewed by MAS</a:t>
            </a:r>
          </a:p>
          <a:p>
            <a:pPr lvl="1"/>
            <a:endParaRPr lang="en-US" altLang="zh-CN" sz="2400" b="1" dirty="0"/>
          </a:p>
          <a:p>
            <a:pPr lvl="1"/>
            <a:endParaRPr lang="en-US" altLang="zh-CN" sz="2400" b="1" dirty="0" smtClean="0"/>
          </a:p>
          <a:p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109791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5 dedicated</a:t>
            </a:r>
          </a:p>
          <a:p>
            <a:pPr lvl="1" eaLnBrk="1" hangingPunct="1"/>
            <a:r>
              <a:rPr lang="en-US" altLang="zh-CN" b="1" dirty="0" smtClean="0"/>
              <a:t>4 ad-hoc</a:t>
            </a:r>
          </a:p>
          <a:p>
            <a:pPr lvl="1" eaLnBrk="1" hangingPunct="1"/>
            <a:r>
              <a:rPr lang="en-US" altLang="zh-CN" b="1" dirty="0" smtClean="0"/>
              <a:t>3 </a:t>
            </a:r>
            <a:r>
              <a:rPr lang="en-US" altLang="zh-CN" b="1" dirty="0"/>
              <a:t>joint </a:t>
            </a:r>
            <a:r>
              <a:rPr lang="en-US" altLang="zh-CN" b="1" dirty="0" smtClean="0"/>
              <a:t>(with ARC/PRO</a:t>
            </a:r>
            <a:r>
              <a:rPr lang="en-US" altLang="zh-CN" b="1" dirty="0"/>
              <a:t>, </a:t>
            </a:r>
            <a:r>
              <a:rPr lang="en-US" altLang="zh-CN" b="1" dirty="0" smtClean="0"/>
              <a:t>SEC)</a:t>
            </a:r>
            <a:endParaRPr lang="en-US" altLang="zh-CN" b="1" dirty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>
                <a:solidFill>
                  <a:schemeClr val="tx1"/>
                </a:solidFill>
              </a:rPr>
              <a:t>See </a:t>
            </a:r>
            <a:r>
              <a:rPr lang="en-US" altLang="zh-CN" sz="1800" dirty="0" smtClean="0">
                <a:solidFill>
                  <a:schemeClr val="tx1"/>
                </a:solidFill>
              </a:rPr>
              <a:t>the latest rev of MAS-2016-0176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  <a:endParaRPr lang="en-US" altLang="zh-CN" b="1" dirty="0">
              <a:solidFill>
                <a:schemeClr val="tx1"/>
              </a:solidFill>
            </a:endParaRP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70+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revs) 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26 </a:t>
            </a:r>
            <a:r>
              <a:rPr lang="en-US" altLang="zh-CN" sz="2800" b="1" dirty="0" smtClean="0"/>
              <a:t>Agreed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17637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400" b="1" dirty="0" smtClean="0"/>
              <a:t>Meeting Objectives review</a:t>
            </a:r>
            <a:endParaRPr lang="zh-CN" altLang="zh-CN" sz="2400" b="1" dirty="0" smtClean="0"/>
          </a:p>
          <a:p>
            <a:pPr lvl="1"/>
            <a:r>
              <a:rPr lang="en-US" altLang="zh-CN" sz="2000" dirty="0"/>
              <a:t>•	APPROVE WI-0017 (TS-0023) Home domain abstraction model Release 2 </a:t>
            </a:r>
          </a:p>
          <a:p>
            <a:pPr lvl="1"/>
            <a:r>
              <a:rPr lang="en-US" altLang="zh-CN" sz="2000" dirty="0"/>
              <a:t>•	APPROVE WI-0025 (TS-0012) Generic interworking Release 2</a:t>
            </a:r>
          </a:p>
          <a:p>
            <a:pPr lvl="1"/>
            <a:r>
              <a:rPr lang="en-US" altLang="zh-CN" sz="2000" dirty="0"/>
              <a:t>•	Finalize WI-0030 (TS-0022) Field Device Configuration (Approval after TP#24</a:t>
            </a:r>
            <a:r>
              <a:rPr lang="en-US" altLang="zh-CN" sz="2000" dirty="0" smtClean="0"/>
              <a:t>)</a:t>
            </a:r>
            <a:endParaRPr lang="en-US" altLang="zh-CN" sz="1600" dirty="0"/>
          </a:p>
          <a:p>
            <a:pPr lvl="1"/>
            <a:r>
              <a:rPr lang="en-US" altLang="zh-CN" sz="2000" dirty="0"/>
              <a:t>•	Release 1/2 maintenance (with ARC/PRO)</a:t>
            </a:r>
          </a:p>
          <a:p>
            <a:pPr lvl="1"/>
            <a:r>
              <a:rPr lang="en-US" altLang="zh-CN" sz="2000" dirty="0"/>
              <a:t>•	Release 3 pre-discussion</a:t>
            </a:r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  <a:p>
            <a:pPr eaLnBrk="1" hangingPunct="1"/>
            <a:endParaRPr lang="en-US" altLang="zh-CN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876" y="4001925"/>
            <a:ext cx="232115" cy="2652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958039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589726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1877" y="3630502"/>
            <a:ext cx="232115" cy="26527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99395" y="2895600"/>
            <a:ext cx="357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?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1800" b="1" dirty="0" smtClean="0"/>
              <a:t>Deliverables/WIs progress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WI-0038 - Release 1 Maintenance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WI-0030: M2M Application &amp; Field Domain Component Configuration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TS-0022 Field Device Configuration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WI-0017: Home Domain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TR-0017, TS-0023 Home Appliances Info. Model &amp; Mapping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WI-0043: Continuation &amp; integration of HGI Smart Home activities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TR-0022 HGI Continuation &amp; Integration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WI-0024: LWM2M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TS-0014 LWM2M Interworking	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WI-0005: oneM2M Abstraction and Semantics Capability Enablement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TR-0007 Semantic Study, TS-0001 Architecture</a:t>
            </a:r>
          </a:p>
          <a:p>
            <a:pPr lvl="1" eaLnBrk="1" hangingPunct="1">
              <a:spcBef>
                <a:spcPts val="600"/>
              </a:spcBef>
            </a:pPr>
            <a:r>
              <a:rPr lang="en-US" altLang="zh-CN" sz="1800" dirty="0" smtClean="0"/>
              <a:t>WI-0025: Generic Interworking</a:t>
            </a:r>
          </a:p>
          <a:p>
            <a:pPr lvl="2" eaLnBrk="1" hangingPunct="1">
              <a:spcBef>
                <a:spcPts val="600"/>
              </a:spcBef>
            </a:pPr>
            <a:r>
              <a:rPr lang="en-US" altLang="zh-CN" sz="1400" dirty="0" smtClean="0"/>
              <a:t>TS-0012 oneM2M Base Ontology</a:t>
            </a: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2286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95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左中括号 15"/>
          <p:cNvSpPr/>
          <p:nvPr/>
        </p:nvSpPr>
        <p:spPr>
          <a:xfrm>
            <a:off x="609600" y="1752600"/>
            <a:ext cx="228600" cy="10668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 rot="16200000">
            <a:off x="21223" y="2078623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Mgmt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18" name="左中括号 17"/>
          <p:cNvSpPr/>
          <p:nvPr/>
        </p:nvSpPr>
        <p:spPr>
          <a:xfrm>
            <a:off x="533400" y="3124200"/>
            <a:ext cx="228600" cy="13716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-207377" y="3602623"/>
            <a:ext cx="1142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Abstraction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2" name="左中括号 21"/>
          <p:cNvSpPr/>
          <p:nvPr/>
        </p:nvSpPr>
        <p:spPr>
          <a:xfrm>
            <a:off x="685800" y="4114800"/>
            <a:ext cx="228600" cy="1905000"/>
          </a:xfrm>
          <a:prstGeom prst="leftBracket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-93077" y="4783723"/>
            <a:ext cx="1066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solidFill>
                  <a:srgbClr val="00B050"/>
                </a:solidFill>
              </a:rPr>
              <a:t>Semantics</a:t>
            </a:r>
            <a:endParaRPr lang="zh-CN" altLang="en-US" sz="1600" dirty="0">
              <a:solidFill>
                <a:srgbClr val="00B05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24800" y="30142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4876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924800" y="3657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924800" y="5562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24800" y="4267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n/a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794657"/>
              </p:ext>
            </p:extLst>
          </p:nvPr>
        </p:nvGraphicFramePr>
        <p:xfrm>
          <a:off x="424373" y="1295400"/>
          <a:ext cx="8414827" cy="43726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0175"/>
                <a:gridCol w="4206252"/>
                <a:gridCol w="1295400"/>
                <a:gridCol w="1143000"/>
              </a:tblGrid>
              <a:tr h="21482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 dirty="0">
                          <a:effectLst/>
                        </a:rPr>
                        <a:t>Number</a:t>
                      </a:r>
                      <a:endParaRPr lang="zh-CN" sz="16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Action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Responsible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600">
                          <a:effectLst/>
                        </a:rPr>
                        <a:t>Status</a:t>
                      </a:r>
                      <a:endParaRPr lang="zh-CN" sz="16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/>
                </a:tc>
              </a:tr>
              <a:tr h="50142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A-WG5-23.0-001</a:t>
                      </a:r>
                      <a:endParaRPr lang="zh-CN" sz="18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TR-0007 restructuring and terminology </a:t>
                      </a:r>
                      <a:r>
                        <a:rPr lang="en-US" sz="18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alignment (for</a:t>
                      </a:r>
                      <a:r>
                        <a:rPr lang="en-US" sz="18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R3)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NEC 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kern="1200" dirty="0" smtClean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ONGOING</a:t>
                      </a:r>
                      <a:endParaRPr lang="zh-CN" sz="18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73025" marR="73025" marT="18415" marB="18415" anchor="ctr"/>
                </a:tc>
              </a:tr>
              <a:tr h="501429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A-WG5-24.0-001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Confirm on the dates with W3C for a joint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Yongjing Zhang, MAS Chair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658058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A-WG5-24.0-002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intro slides on oneM2M HAIM and present at a coming W3C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WoT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LGE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501429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A-WG5-24.0-003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Prepare intro slides on oneM2M Base Ontology and an example of semantic annotation (SAREF) , and present at a coming W3C </a:t>
                      </a:r>
                      <a:r>
                        <a:rPr lang="en-GB" sz="18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WoT</a:t>
                      </a: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web-conf.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NEC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  <a:tr h="814686"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A-WG5-24.0-004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Aft>
                          <a:spcPts val="900"/>
                        </a:spcAft>
                      </a:pP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 formal LS to be sent to W3C </a:t>
                      </a:r>
                      <a:r>
                        <a:rPr lang="en-GB" sz="1800" dirty="0" err="1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WoT</a:t>
                      </a:r>
                      <a:r>
                        <a:rPr lang="en-GB" sz="18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IG once oneM2M R2 (TS-0023, TS-0012) is published.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Yongjing Zhang, MAS Chair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kern="1200" dirty="0">
                          <a:solidFill>
                            <a:srgbClr val="5B9BD5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OPEN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73025" marR="73025" marT="18415" marB="18415"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Rel3 planning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Semantics </a:t>
            </a:r>
            <a:r>
              <a:rPr lang="en-US" altLang="zh-CN" sz="2400" dirty="0"/>
              <a:t>E</a:t>
            </a:r>
            <a:r>
              <a:rPr lang="en-US" altLang="zh-CN" sz="2400" dirty="0" smtClean="0"/>
              <a:t>nhancement </a:t>
            </a:r>
          </a:p>
          <a:p>
            <a:pPr lvl="0" eaLnBrk="1" hangingPunct="1"/>
            <a:r>
              <a:rPr lang="en-US" altLang="zh-CN" sz="2400" dirty="0" smtClean="0"/>
              <a:t>Generic Interworking Enhancement</a:t>
            </a:r>
          </a:p>
          <a:p>
            <a:pPr lvl="0" eaLnBrk="1" hangingPunct="1"/>
            <a:r>
              <a:rPr lang="en-US" altLang="zh-CN" sz="2400" dirty="0" smtClean="0"/>
              <a:t>LWM2M Interworking Enhancement</a:t>
            </a:r>
          </a:p>
          <a:p>
            <a:pPr lvl="0" eaLnBrk="1" hangingPunct="1"/>
            <a:r>
              <a:rPr lang="en-US" altLang="zh-CN" sz="2400" dirty="0" smtClean="0"/>
              <a:t>Proximal IoT Technologies Interworking (including HAIM enhancement and mapping to external models)</a:t>
            </a:r>
            <a:endParaRPr lang="en-US" altLang="zh-CN" sz="2400" dirty="0"/>
          </a:p>
          <a:p>
            <a:pPr lvl="0" eaLnBrk="1" hangingPunct="1"/>
            <a:r>
              <a:rPr lang="en-US" altLang="zh-CN" sz="2400" dirty="0" smtClean="0"/>
              <a:t>Continuation </a:t>
            </a:r>
            <a:r>
              <a:rPr lang="en-US" altLang="zh-CN" sz="2400" dirty="0"/>
              <a:t>&amp; integration of HGI </a:t>
            </a:r>
            <a:r>
              <a:rPr lang="en-US" altLang="zh-CN" sz="2400" dirty="0" smtClean="0"/>
              <a:t>?</a:t>
            </a:r>
          </a:p>
          <a:p>
            <a:pPr lvl="1" eaLnBrk="1" hangingPunct="1"/>
            <a:r>
              <a:rPr lang="en-US" altLang="zh-CN" sz="2000" dirty="0" smtClean="0"/>
              <a:t>SDT evolution?</a:t>
            </a:r>
          </a:p>
          <a:p>
            <a:pPr eaLnBrk="1" hangingPunct="1"/>
            <a:r>
              <a:rPr lang="en-US" altLang="zh-CN" sz="2400" dirty="0" smtClean="0"/>
              <a:t>Information models and Interworking</a:t>
            </a:r>
          </a:p>
          <a:p>
            <a:pPr lvl="1" eaLnBrk="1" hangingPunct="1"/>
            <a:r>
              <a:rPr lang="en-US" altLang="zh-CN" sz="2000" dirty="0" smtClean="0"/>
              <a:t>Industrial/OPC-UA?, </a:t>
            </a:r>
            <a:r>
              <a:rPr lang="en-US" altLang="zh-CN" sz="2000" dirty="0" err="1" smtClean="0"/>
              <a:t>OSGi</a:t>
            </a:r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10327</TotalTime>
  <Words>381</Words>
  <Application>Microsoft Office PowerPoint</Application>
  <PresentationFormat>Affichage à l'écran (4:3)</PresentationFormat>
  <Paragraphs>126</Paragraphs>
  <Slides>11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Office Theme</vt:lpstr>
      <vt:lpstr>WG5 – MAS#24  Status Report</vt:lpstr>
      <vt:lpstr>Issues for DECISION in TP</vt:lpstr>
      <vt:lpstr>Issues for DECISION in TP</vt:lpstr>
      <vt:lpstr>Issues for INFORMATION in TP</vt:lpstr>
      <vt:lpstr>Issues for INFORMATION in TP</vt:lpstr>
      <vt:lpstr>Issues for INFORMATION in TP</vt:lpstr>
      <vt:lpstr>Open Issues</vt:lpstr>
      <vt:lpstr>Open Action Items</vt:lpstr>
      <vt:lpstr>Next Steps – Rel3 planning</vt:lpstr>
      <vt:lpstr>Next Meetings / Calls</vt:lpstr>
      <vt:lpstr>Diapositive 11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elloumio</cp:lastModifiedBy>
  <cp:revision>1239</cp:revision>
  <dcterms:created xsi:type="dcterms:W3CDTF">2012-09-11T22:52:11Z</dcterms:created>
  <dcterms:modified xsi:type="dcterms:W3CDTF">2016-07-22T21:10:30Z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(3)oTuOxI0tRNx6qq86VqHWelByqGLiAhffQEpeRfsL66uhM88Szc6dcHfn2lP5ozA83DPcUdsy
uWOcrMXNEvGT64abpRq2vvtl05T1k7LmYq0XjRKauylIF3ZT3U3POmjhlaoEei+SydrH1YKk
OoEv2ZMRcvPkOvOgZl5WmAVku8H7f17NmfstGq9XeyGhD0HieltG7UqFv2jCQ8MrWMdubstu
bFvLjjjtKNdc17Lhox</vt:lpwstr>
  </property>
  <property fmtid="{D5CDD505-2E9C-101B-9397-08002B2CF9AE}" pid="18" name="_2015_ms_pID_7253431">
    <vt:lpwstr>so+mpY42Ts32hTx+SNXb2QStsKydIdX578f8bkRoUNF2GxSTs3ppic
ZLAQO6tCJNC5oZcLHJ6AdCqOGM0mY/XXsXbUdS1aaT/zvcoi5SBslVCQXIVAgz6k83tJUrpj
ea8TSWnxRkJizDT9nHeVrwx9CUl1jKEPegJpS/7dq/0TPKt426shchJyJE6JvvP8pm8/kBq1
jgI5co49pRpcAbf6Bou7bPnjjFs8AEgGoqvs</vt:lpwstr>
  </property>
  <property fmtid="{D5CDD505-2E9C-101B-9397-08002B2CF9AE}" pid="19" name="_2015_ms_pID_7253432">
    <vt:lpwstr>Dy8CFUmaOuzGeBhCxjGwWFk=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1469191043</vt:lpwstr>
  </property>
</Properties>
</file>