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614" r:id="rId2"/>
    <p:sldId id="618" r:id="rId3"/>
    <p:sldId id="630" r:id="rId4"/>
    <p:sldId id="631" r:id="rId5"/>
    <p:sldId id="632" r:id="rId6"/>
    <p:sldId id="633" r:id="rId7"/>
    <p:sldId id="634" r:id="rId8"/>
    <p:sldId id="628" r:id="rId9"/>
    <p:sldId id="629" r:id="rId10"/>
    <p:sldId id="622" r:id="rId11"/>
    <p:sldId id="607" r:id="rId12"/>
    <p:sldId id="623" r:id="rId13"/>
    <p:sldId id="624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alcomm_JB1" initials="QC_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025"/>
    <a:srgbClr val="77933C"/>
    <a:srgbClr val="545054"/>
    <a:srgbClr val="34B233"/>
    <a:srgbClr val="376092"/>
    <a:srgbClr val="A88000"/>
    <a:srgbClr val="FF9933"/>
    <a:srgbClr val="4F81BD"/>
    <a:srgbClr val="FAC09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7" autoAdjust="0"/>
    <p:restoredTop sz="83086" autoAdjust="0"/>
  </p:normalViewPr>
  <p:slideViewPr>
    <p:cSldViewPr>
      <p:cViewPr varScale="1">
        <p:scale>
          <a:sx n="118" d="100"/>
          <a:sy n="118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401609-F54A-4009-91CF-0BEF82844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95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AF17833-FF17-4930-ACA3-4A68716B5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47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903686" y="6400800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© 2016 oneM2M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interdigital.com/downloads/onem2m-wireshark-dissecto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digital.com/downloads/onem2m-wireshark-dissect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interdigital.com/m2mconfig/users/sign_i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10400" cy="1143000"/>
          </a:xfrm>
        </p:spPr>
        <p:txBody>
          <a:bodyPr/>
          <a:lstStyle/>
          <a:p>
            <a:r>
              <a:rPr lang="en-US" sz="5400" dirty="0" smtClean="0"/>
              <a:t>Call to Action</a:t>
            </a:r>
            <a:endParaRPr lang="en-US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1143000" y="205740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54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rgbClr val="C00000"/>
                </a:solidFill>
              </a:defRPr>
            </a:lvl2pPr>
            <a:lvl3pPr algn="ctr" eaLnBrk="0" hangingPunct="0">
              <a:defRPr sz="4400">
                <a:solidFill>
                  <a:srgbClr val="C00000"/>
                </a:solidFill>
              </a:defRPr>
            </a:lvl3pPr>
            <a:lvl4pPr algn="ctr" eaLnBrk="0" hangingPunct="0">
              <a:defRPr sz="4400">
                <a:solidFill>
                  <a:srgbClr val="C00000"/>
                </a:solidFill>
              </a:defRPr>
            </a:lvl4pPr>
            <a:lvl5pPr algn="ctr" eaLnBrk="0" hangingPunct="0">
              <a:defRPr sz="4400">
                <a:solidFill>
                  <a:srgbClr val="C00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9pPr>
          </a:lstStyle>
          <a:p>
            <a:pPr algn="l"/>
            <a:r>
              <a:rPr lang="en-US" sz="3200" i="1" dirty="0"/>
              <a:t>To increase market adoption of oneM2M, more publically available </a:t>
            </a:r>
            <a:r>
              <a:rPr lang="en-US" sz="3200" i="1" dirty="0" smtClean="0"/>
              <a:t>CSEs, AEs, tools and guides are </a:t>
            </a:r>
            <a:r>
              <a:rPr lang="en-US" sz="3200" i="1" dirty="0"/>
              <a:t>needed for developers </a:t>
            </a:r>
            <a:r>
              <a:rPr lang="en-US" sz="3200" i="1" dirty="0" smtClean="0"/>
              <a:t>and systems integrators to </a:t>
            </a:r>
            <a:r>
              <a:rPr lang="en-US" sz="3200" i="1" dirty="0"/>
              <a:t>reference and test their implementations against</a:t>
            </a:r>
          </a:p>
        </p:txBody>
      </p:sp>
    </p:spTree>
    <p:extLst>
      <p:ext uri="{BB962C8B-B14F-4D97-AF65-F5344CB8AC3E}">
        <p14:creationId xmlns:p14="http://schemas.microsoft.com/office/powerpoint/2010/main" val="1365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View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and decode oneM2M protocol in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Wireshark!</a:t>
            </a:r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4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14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2400" b="1" dirty="0" smtClean="0"/>
              <a:t>Dissector can be downloaded from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800" u="sng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1800" u="sng" dirty="0">
                <a:solidFill>
                  <a:srgbClr val="00B0F0"/>
                </a:solidFill>
                <a:hlinkClick r:id="rId2"/>
              </a:rPr>
              <a:t>://www.interdigital.com/downloads/onem2m-wireshark-dissector</a:t>
            </a:r>
            <a:endParaRPr lang="en-US" sz="1800" u="sng" dirty="0" smtClean="0">
              <a:solidFill>
                <a:srgbClr val="00B0F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-7815"/>
            <a:ext cx="7239000" cy="990600"/>
          </a:xfrm>
        </p:spPr>
        <p:txBody>
          <a:bodyPr/>
          <a:lstStyle/>
          <a:p>
            <a:r>
              <a:rPr lang="en-US" sz="4000" dirty="0" smtClean="0"/>
              <a:t>oneM2M </a:t>
            </a:r>
            <a:r>
              <a:rPr lang="en-US" sz="4000" dirty="0" smtClean="0"/>
              <a:t>Message Dissector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585"/>
            <a:ext cx="838200" cy="838200"/>
          </a:xfrm>
          <a:prstGeom prst="rect">
            <a:avLst/>
          </a:prstGeom>
        </p:spPr>
      </p:pic>
      <p:pic>
        <p:nvPicPr>
          <p:cNvPr id="1026" name="img656857" descr="a4b80168-2148-410b-91ff-527da893a3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743075"/>
            <a:ext cx="5867400" cy="36671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Rounded Rectangular Callout 6"/>
          <p:cNvSpPr/>
          <p:nvPr/>
        </p:nvSpPr>
        <p:spPr>
          <a:xfrm>
            <a:off x="4133849" y="2810729"/>
            <a:ext cx="2133600" cy="765908"/>
          </a:xfrm>
          <a:prstGeom prst="wedgeRoundRectCallout">
            <a:avLst>
              <a:gd name="adj1" fmla="val -120318"/>
              <a:gd name="adj2" fmla="val -660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Dissects and displays oneM2M request and response parameters  </a:t>
            </a:r>
            <a:endParaRPr lang="en-US" sz="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0824" y="1677919"/>
            <a:ext cx="1733549" cy="1067654"/>
          </a:xfrm>
          <a:prstGeom prst="wedgeRoundRectCallout">
            <a:avLst>
              <a:gd name="adj1" fmla="val 63464"/>
              <a:gd name="adj2" fmla="val -1545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Selectively </a:t>
            </a:r>
            <a:r>
              <a:rPr lang="en-US" sz="1600" b="1" dirty="0" smtClean="0"/>
              <a:t>capture </a:t>
            </a:r>
            <a:r>
              <a:rPr lang="en-US" sz="1600" b="1" dirty="0" smtClean="0"/>
              <a:t>or filter on oneM2M </a:t>
            </a:r>
            <a:r>
              <a:rPr lang="en-US" sz="1600" b="1" dirty="0" smtClean="0"/>
              <a:t>traffic </a:t>
            </a:r>
            <a:endParaRPr lang="en-US" sz="9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14549" y="2890838"/>
            <a:ext cx="1425677" cy="45720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17006" y="3348038"/>
            <a:ext cx="2131143" cy="1981200"/>
          </a:xfrm>
          <a:prstGeom prst="roundRect">
            <a:avLst>
              <a:gd name="adj" fmla="val 6245"/>
            </a:avLst>
          </a:prstGeom>
          <a:solidFill>
            <a:schemeClr val="accent6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552949" y="3956188"/>
            <a:ext cx="2133600" cy="765908"/>
          </a:xfrm>
          <a:prstGeom prst="wedgeRoundRectCallout">
            <a:avLst>
              <a:gd name="adj1" fmla="val -120318"/>
              <a:gd name="adj2" fmla="val -660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Dissects and displays oneM2M content</a:t>
            </a:r>
            <a:endParaRPr lang="en-US" sz="800" dirty="0"/>
          </a:p>
        </p:txBody>
      </p:sp>
      <p:sp>
        <p:nvSpPr>
          <p:cNvPr id="9" name="Rounded Rectangle 8"/>
          <p:cNvSpPr/>
          <p:nvPr/>
        </p:nvSpPr>
        <p:spPr>
          <a:xfrm>
            <a:off x="7096125" y="1440787"/>
            <a:ext cx="1809750" cy="9284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Currently Supports </a:t>
            </a:r>
          </a:p>
          <a:p>
            <a:pPr algn="ctr"/>
            <a:r>
              <a:rPr lang="en-US" sz="1400" b="1" dirty="0" smtClean="0"/>
              <a:t>HTTP </a:t>
            </a:r>
            <a:r>
              <a:rPr lang="en-US" sz="1400" b="1" dirty="0"/>
              <a:t>and </a:t>
            </a:r>
            <a:r>
              <a:rPr lang="en-US" sz="1400" b="1" dirty="0" err="1"/>
              <a:t>CoAP</a:t>
            </a:r>
            <a:r>
              <a:rPr lang="en-US" sz="1400" b="1" dirty="0"/>
              <a:t> oneM2M bindings</a:t>
            </a:r>
          </a:p>
          <a:p>
            <a:pPr algn="ctr"/>
            <a:r>
              <a:rPr lang="en-US" sz="800" b="1" dirty="0"/>
              <a:t>(MQTT under development</a:t>
            </a:r>
            <a:r>
              <a:rPr lang="en-US" sz="800" b="1" dirty="0" smtClean="0"/>
              <a:t>)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8845" y="3985949"/>
            <a:ext cx="1875761" cy="13709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Dissector is implemented as a Wireshark plug-in that can be easily installed</a:t>
            </a:r>
          </a:p>
        </p:txBody>
      </p:sp>
    </p:spTree>
    <p:extLst>
      <p:ext uri="{BB962C8B-B14F-4D97-AF65-F5344CB8AC3E}">
        <p14:creationId xmlns:p14="http://schemas.microsoft.com/office/powerpoint/2010/main" val="38679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5" y="124625"/>
            <a:ext cx="7239000" cy="737639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Primitive Exerciser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56" y="2059032"/>
            <a:ext cx="6440655" cy="373216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7763" y="3048000"/>
            <a:ext cx="1832061" cy="1105469"/>
          </a:xfrm>
          <a:prstGeom prst="wedgeRoundRectCallout">
            <a:avLst>
              <a:gd name="adj1" fmla="val 68238"/>
              <a:gd name="adj2" fmla="val -2552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Tool provides a history of issued requests that can be re-issued </a:t>
            </a:r>
          </a:p>
          <a:p>
            <a:pPr algn="ctr"/>
            <a:r>
              <a:rPr lang="en-US" sz="1200" b="1" dirty="0" smtClean="0"/>
              <a:t>(similar to Postman)</a:t>
            </a:r>
            <a:endParaRPr lang="en-US" sz="7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3259519"/>
            <a:ext cx="2103664" cy="1371600"/>
          </a:xfrm>
          <a:prstGeom prst="wedgeRoundRectCallout">
            <a:avLst>
              <a:gd name="adj1" fmla="val -57770"/>
              <a:gd name="adj2" fmla="val -1412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The tool is oneM2M aware and provides a nice GUI for developers to build oneM2M requests and decode responses</a:t>
            </a:r>
            <a:endParaRPr lang="en-US" sz="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3057" y="1295400"/>
            <a:ext cx="2040543" cy="15817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The oneM2M Primitive Exerciser is a handy tool to generate  oneM2M requests (e.g. to send to a CSE)</a:t>
            </a:r>
          </a:p>
          <a:p>
            <a:pPr algn="ctr"/>
            <a:endParaRPr lang="en-US" sz="100" b="1" dirty="0" smtClean="0"/>
          </a:p>
          <a:p>
            <a:pPr algn="ctr"/>
            <a:r>
              <a:rPr lang="en-US" sz="1400" b="1" dirty="0"/>
              <a:t>Think of it as Postman on steroids </a:t>
            </a:r>
            <a:r>
              <a:rPr lang="en-US" sz="1400" b="1" dirty="0" smtClean="0">
                <a:sym typeface="Wingdings" panose="05000000000000000000" pitchFamily="2" charset="2"/>
              </a:rPr>
              <a:t>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081157" y="1142055"/>
            <a:ext cx="1809750" cy="9284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Currently </a:t>
            </a:r>
            <a:r>
              <a:rPr lang="en-US" sz="1400" b="1" dirty="0" smtClean="0"/>
              <a:t>supports 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HTTP </a:t>
            </a:r>
            <a:r>
              <a:rPr lang="en-US" sz="1400" b="1" dirty="0"/>
              <a:t>and </a:t>
            </a:r>
            <a:r>
              <a:rPr lang="en-US" sz="1400" b="1" dirty="0" err="1"/>
              <a:t>CoAP</a:t>
            </a:r>
            <a:r>
              <a:rPr lang="en-US" sz="1400" b="1" dirty="0"/>
              <a:t> oneM2M bindings</a:t>
            </a:r>
          </a:p>
          <a:p>
            <a:pPr algn="ctr"/>
            <a:r>
              <a:rPr lang="en-US" sz="800" b="1" dirty="0"/>
              <a:t>(MQTT under development</a:t>
            </a:r>
            <a:r>
              <a:rPr lang="en-US" sz="800" b="1" dirty="0" smtClean="0"/>
              <a:t>)</a:t>
            </a:r>
            <a:endParaRPr lang="en-US" sz="14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648199" y="5638800"/>
            <a:ext cx="3935543" cy="762000"/>
          </a:xfrm>
          <a:prstGeom prst="wedgeRoundRectCallout">
            <a:avLst>
              <a:gd name="adj1" fmla="val -62791"/>
              <a:gd name="adj2" fmla="val -6132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The tool also allows developers to see protocol binding and serialization level details for requests it generates and responses it receives</a:t>
            </a:r>
            <a:endParaRPr lang="en-US" sz="8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66104" y="4267200"/>
            <a:ext cx="1900352" cy="1371600"/>
          </a:xfrm>
          <a:prstGeom prst="wedgeRoundRectCallout">
            <a:avLst>
              <a:gd name="adj1" fmla="val 72884"/>
              <a:gd name="adj2" fmla="val -4859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Tool supports a sequence generator that can be used to create sequences of requests that can be issued sequentially</a:t>
            </a:r>
            <a:endParaRPr lang="en-US" sz="8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66104" y="5715001"/>
            <a:ext cx="2653296" cy="990600"/>
          </a:xfrm>
          <a:prstGeom prst="wedgeRoundRectCallout">
            <a:avLst>
              <a:gd name="adj1" fmla="val 59006"/>
              <a:gd name="adj2" fmla="val -3758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Tool supports saving requests to file that can be re-loaded into the tool and re-issued</a:t>
            </a:r>
            <a:endParaRPr lang="en-US" sz="8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286000" y="849201"/>
            <a:ext cx="4572000" cy="963946"/>
          </a:xfrm>
          <a:prstGeom prst="wedgeRoundRectCallout">
            <a:avLst>
              <a:gd name="adj1" fmla="val -35965"/>
              <a:gd name="adj2" fmla="val 8891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Tool is </a:t>
            </a:r>
            <a:r>
              <a:rPr lang="en-US" sz="1600" b="1" dirty="0" smtClean="0"/>
              <a:t>hosted in </a:t>
            </a:r>
            <a:r>
              <a:rPr lang="en-US" sz="1600" b="1" dirty="0"/>
              <a:t>the </a:t>
            </a:r>
            <a:r>
              <a:rPr lang="en-US" sz="1600" b="1" dirty="0" smtClean="0"/>
              <a:t>Cloud </a:t>
            </a:r>
          </a:p>
          <a:p>
            <a:pPr algn="ctr"/>
            <a:r>
              <a:rPr lang="en-US" sz="1000" b="1" dirty="0" smtClean="0"/>
              <a:t>No </a:t>
            </a:r>
            <a:r>
              <a:rPr lang="en-US" sz="1000" b="1" dirty="0"/>
              <a:t>SW Install Required</a:t>
            </a:r>
            <a:r>
              <a:rPr lang="en-US" sz="1000" b="1" dirty="0" smtClean="0"/>
              <a:t>!</a:t>
            </a:r>
          </a:p>
          <a:p>
            <a:pPr algn="ctr"/>
            <a:endParaRPr lang="en-US" sz="100" b="1" dirty="0"/>
          </a:p>
          <a:p>
            <a:pPr algn="ctr"/>
            <a:r>
              <a:rPr lang="en-US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URL – TBD</a:t>
            </a:r>
          </a:p>
          <a:p>
            <a:pPr algn="ctr"/>
            <a:r>
              <a:rPr lang="en-US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Username: oneM2M</a:t>
            </a:r>
          </a:p>
          <a:p>
            <a:pPr algn="ctr"/>
            <a:r>
              <a:rPr lang="en-US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Password: oneM2MForEveryone</a:t>
            </a:r>
            <a:endParaRPr lang="en-US" sz="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5" y="124625"/>
            <a:ext cx="7239000" cy="737639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</a:t>
            </a:r>
            <a:r>
              <a:rPr lang="en-US" dirty="0" smtClean="0"/>
              <a:t>curl scripts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6272" y="1066800"/>
            <a:ext cx="3661960" cy="8838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  <a:r>
              <a:rPr lang="en-US" sz="1400" b="1" dirty="0" smtClean="0"/>
              <a:t>url is a popular open source command line tool used for issuing HTTP client requests.  It ships </a:t>
            </a:r>
            <a:r>
              <a:rPr lang="en-US" sz="1400" b="1" dirty="0" smtClean="0"/>
              <a:t>with most </a:t>
            </a:r>
            <a:r>
              <a:rPr lang="en-US" sz="1400" b="1" dirty="0" smtClean="0"/>
              <a:t>operating systems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71634" y="3130071"/>
            <a:ext cx="3661960" cy="8788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InterDigital</a:t>
            </a:r>
            <a:r>
              <a:rPr lang="en-US" sz="1400" b="1" dirty="0" smtClean="0"/>
              <a:t> maintains a library of curl scripts that provide working examples of different types oneM2M requests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6272" y="2209800"/>
            <a:ext cx="3661960" cy="6611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  <a:r>
              <a:rPr lang="en-US" sz="1400" b="1" dirty="0" smtClean="0"/>
              <a:t>url is used by many hard core developers preferring a command line interface </a:t>
            </a:r>
          </a:p>
          <a:p>
            <a:pPr algn="ctr"/>
            <a:r>
              <a:rPr lang="en-US" sz="1400" b="1" dirty="0" smtClean="0"/>
              <a:t>(Yes, you know who you are </a:t>
            </a:r>
            <a:r>
              <a:rPr lang="en-US" sz="1400" b="1" dirty="0" smtClean="0">
                <a:sym typeface="Wingdings" panose="05000000000000000000" pitchFamily="2" charset="2"/>
              </a:rPr>
              <a:t>)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75988" y="4724400"/>
            <a:ext cx="414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Curl scripts can be downloaded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from:  </a:t>
            </a:r>
            <a:endParaRPr lang="en-US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u="sng" dirty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1600" u="sng" dirty="0" smtClean="0">
                <a:solidFill>
                  <a:srgbClr val="00B0F0"/>
                </a:solidFill>
                <a:hlinkClick r:id="rId2"/>
              </a:rPr>
              <a:t>://</a:t>
            </a:r>
            <a:r>
              <a:rPr lang="en-US" sz="1600" u="sng" dirty="0" smtClean="0">
                <a:solidFill>
                  <a:srgbClr val="00B0F0"/>
                </a:solidFill>
              </a:rPr>
              <a:t>TBD</a:t>
            </a:r>
            <a:endParaRPr lang="en-US" sz="1600" u="sng" dirty="0">
              <a:solidFill>
                <a:srgbClr val="00B0F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914400"/>
            <a:ext cx="3810000" cy="5562600"/>
          </a:xfrm>
          <a:prstGeom prst="roundRect">
            <a:avLst>
              <a:gd name="adj" fmla="val 556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/>
              <a:t>####################################################</a:t>
            </a:r>
          </a:p>
          <a:p>
            <a:r>
              <a:rPr lang="en-US" sz="800" dirty="0" smtClean="0"/>
              <a:t># Create AE resource using HTTP binding and JSON serialization</a:t>
            </a:r>
            <a:endParaRPr lang="en-US" sz="800" dirty="0"/>
          </a:p>
          <a:p>
            <a:r>
              <a:rPr lang="en-US" sz="800" dirty="0"/>
              <a:t>####################################################</a:t>
            </a:r>
          </a:p>
          <a:p>
            <a:r>
              <a:rPr lang="en-US" sz="800" dirty="0"/>
              <a:t>curl -v -X POST -H 'X-M2M-RI: xyz2' -H 'X-M2M-Origin: CAE001' -H 'Content-Type: application/vnd.onem2m-res+json; ty=2' -H 'Accept: application/vnd.onem2m-res+json' -d @</a:t>
            </a:r>
            <a:r>
              <a:rPr lang="en-US" sz="800" dirty="0" err="1"/>
              <a:t>payloadAe.json</a:t>
            </a:r>
            <a:r>
              <a:rPr lang="en-US" sz="800" dirty="0"/>
              <a:t> http://127.0.0.1:9011/oneMPOWER-IN-CSE</a:t>
            </a:r>
          </a:p>
          <a:p>
            <a:endParaRPr lang="en-US" sz="800" dirty="0"/>
          </a:p>
          <a:p>
            <a:r>
              <a:rPr lang="en-US" sz="800" dirty="0"/>
              <a:t>&gt; POST /oneMPOWER-IN-CSE HTTP/1.1</a:t>
            </a:r>
          </a:p>
          <a:p>
            <a:r>
              <a:rPr lang="en-US" sz="800" dirty="0"/>
              <a:t>&gt; User-Agent: curl/7.32.0</a:t>
            </a:r>
          </a:p>
          <a:p>
            <a:r>
              <a:rPr lang="en-US" sz="800" dirty="0"/>
              <a:t>&gt; Host: 127.0.0.1:9011</a:t>
            </a:r>
          </a:p>
          <a:p>
            <a:r>
              <a:rPr lang="en-US" sz="800" dirty="0"/>
              <a:t>&gt; X-M2M-RI: xyz2</a:t>
            </a:r>
          </a:p>
          <a:p>
            <a:r>
              <a:rPr lang="en-US" sz="800" dirty="0"/>
              <a:t>&gt; X-M2M-Origin: CAE001</a:t>
            </a:r>
          </a:p>
          <a:p>
            <a:r>
              <a:rPr lang="en-US" sz="800" dirty="0"/>
              <a:t>&gt; Content-Type: application/vnd.onem2m-res+json; ty=2</a:t>
            </a:r>
          </a:p>
          <a:p>
            <a:r>
              <a:rPr lang="en-US" sz="800" dirty="0"/>
              <a:t>&gt; Accept: application/vnd.onem2m-res+json</a:t>
            </a:r>
          </a:p>
          <a:p>
            <a:r>
              <a:rPr lang="en-US" sz="800" dirty="0"/>
              <a:t>&gt; Content-Length: 96</a:t>
            </a:r>
          </a:p>
          <a:p>
            <a:r>
              <a:rPr lang="en-US" sz="800" dirty="0"/>
              <a:t>&gt; 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/>
              <a:t>    "m2m:ae": {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rn</a:t>
            </a:r>
            <a:r>
              <a:rPr lang="en-US" sz="800" dirty="0"/>
              <a:t>": "</a:t>
            </a:r>
            <a:r>
              <a:rPr lang="en-US" sz="800" dirty="0" err="1"/>
              <a:t>TestAE_JSON</a:t>
            </a:r>
            <a:r>
              <a:rPr lang="en-US" sz="800" dirty="0"/>
              <a:t>",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api</a:t>
            </a:r>
            <a:r>
              <a:rPr lang="en-US" sz="800" dirty="0"/>
              <a:t>": "</a:t>
            </a:r>
            <a:r>
              <a:rPr lang="en-US" sz="800" dirty="0" err="1"/>
              <a:t>myAppId</a:t>
            </a:r>
            <a:r>
              <a:rPr lang="en-US" sz="800" dirty="0"/>
              <a:t>",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rr</a:t>
            </a:r>
            <a:r>
              <a:rPr lang="en-US" sz="800" dirty="0"/>
              <a:t>": "true"</a:t>
            </a:r>
          </a:p>
          <a:p>
            <a:r>
              <a:rPr lang="en-US" sz="800" dirty="0"/>
              <a:t>    }</a:t>
            </a:r>
          </a:p>
          <a:p>
            <a:r>
              <a:rPr lang="en-US" sz="800" dirty="0"/>
              <a:t>}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&lt; HTTP/1.1 201 Created</a:t>
            </a:r>
          </a:p>
          <a:p>
            <a:r>
              <a:rPr lang="en-US" sz="800" dirty="0"/>
              <a:t>&lt; Content-Type: application/vnd.onem2m-res+json</a:t>
            </a:r>
          </a:p>
          <a:p>
            <a:r>
              <a:rPr lang="en-US" sz="800" dirty="0"/>
              <a:t>&lt; X-M2M-RI: xyz2</a:t>
            </a:r>
          </a:p>
          <a:p>
            <a:r>
              <a:rPr lang="en-US" sz="800" dirty="0"/>
              <a:t>&lt; X-M2M-RSC: 2001</a:t>
            </a:r>
          </a:p>
          <a:p>
            <a:r>
              <a:rPr lang="en-US" sz="800" dirty="0"/>
              <a:t>&lt; Content-Location: /ID-CSE-01/CAE001</a:t>
            </a:r>
          </a:p>
          <a:p>
            <a:r>
              <a:rPr lang="en-US" sz="800" dirty="0"/>
              <a:t>&lt; Content-Length: 154 </a:t>
            </a:r>
          </a:p>
          <a:p>
            <a:r>
              <a:rPr lang="en-US" sz="800" dirty="0"/>
              <a:t>&lt; 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 smtClean="0"/>
              <a:t>      "</a:t>
            </a:r>
            <a:r>
              <a:rPr lang="en-US" sz="800" dirty="0"/>
              <a:t>m2m:ae":{</a:t>
            </a:r>
          </a:p>
          <a:p>
            <a:r>
              <a:rPr lang="en-US" sz="800" dirty="0" smtClean="0"/>
              <a:t>                               "</a:t>
            </a:r>
            <a:r>
              <a:rPr lang="en-US" sz="800" dirty="0"/>
              <a:t>aei":"CAE001",</a:t>
            </a:r>
          </a:p>
          <a:p>
            <a:r>
              <a:rPr lang="en-US" sz="800" dirty="0" smtClean="0"/>
              <a:t>                                "</a:t>
            </a:r>
            <a:r>
              <a:rPr lang="en-US" sz="800" dirty="0"/>
              <a:t>ct":"20160608T103559",</a:t>
            </a:r>
          </a:p>
          <a:p>
            <a:r>
              <a:rPr lang="en-US" sz="800" dirty="0" smtClean="0"/>
              <a:t>                                 "</a:t>
            </a:r>
            <a:r>
              <a:rPr lang="en-US" sz="800" dirty="0"/>
              <a:t>et":"20160611T215559",</a:t>
            </a:r>
          </a:p>
          <a:p>
            <a:r>
              <a:rPr lang="en-US" sz="800" dirty="0" smtClean="0"/>
              <a:t>                                 "</a:t>
            </a:r>
            <a:r>
              <a:rPr lang="en-US" sz="800" dirty="0"/>
              <a:t>lt":"20160608T103559",</a:t>
            </a:r>
          </a:p>
          <a:p>
            <a:r>
              <a:rPr lang="en-US" sz="800" dirty="0" smtClean="0"/>
              <a:t>                                 "</a:t>
            </a:r>
            <a:r>
              <a:rPr lang="en-US" sz="800" dirty="0"/>
              <a:t>pi":"ID-CSE-01",</a:t>
            </a:r>
          </a:p>
          <a:p>
            <a:r>
              <a:rPr lang="en-US" sz="800" dirty="0" smtClean="0"/>
              <a:t>                                 "</a:t>
            </a:r>
            <a:r>
              <a:rPr lang="en-US" sz="800" dirty="0"/>
              <a:t>ri":"CAE001",</a:t>
            </a:r>
          </a:p>
          <a:p>
            <a:r>
              <a:rPr lang="en-US" sz="800" dirty="0" smtClean="0"/>
              <a:t>                                  "</a:t>
            </a:r>
            <a:r>
              <a:rPr lang="en-US" sz="800" dirty="0" err="1"/>
              <a:t>rn</a:t>
            </a:r>
            <a:r>
              <a:rPr lang="en-US" sz="800" dirty="0"/>
              <a:t>":"</a:t>
            </a:r>
            <a:r>
              <a:rPr lang="en-US" sz="800" dirty="0" err="1"/>
              <a:t>TestAE_JSON</a:t>
            </a:r>
            <a:r>
              <a:rPr lang="en-US" sz="800" dirty="0"/>
              <a:t>",</a:t>
            </a:r>
          </a:p>
          <a:p>
            <a:r>
              <a:rPr lang="en-US" sz="800" dirty="0" smtClean="0"/>
              <a:t>                                   "</a:t>
            </a:r>
            <a:r>
              <a:rPr lang="en-US" sz="800" dirty="0"/>
              <a:t>ty":2</a:t>
            </a:r>
          </a:p>
          <a:p>
            <a:r>
              <a:rPr lang="en-US" sz="800" dirty="0" smtClean="0"/>
              <a:t>                             }</a:t>
            </a:r>
            <a:endParaRPr lang="en-US" sz="800" dirty="0"/>
          </a:p>
          <a:p>
            <a:r>
              <a:rPr lang="en-US" sz="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7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5" y="124625"/>
            <a:ext cx="7239000" cy="737639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</a:t>
            </a:r>
            <a:r>
              <a:rPr lang="en-US" dirty="0" smtClean="0"/>
              <a:t>test tools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6272" y="1711924"/>
            <a:ext cx="3228928" cy="8838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InterDigital</a:t>
            </a:r>
            <a:r>
              <a:rPr lang="en-US" sz="1400" b="1" dirty="0" smtClean="0"/>
              <a:t> has developed several test tools and test suites for the purposes of interop and conformance testing  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76272" y="2854924"/>
            <a:ext cx="3228928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These tools and test suites have been used to test </a:t>
            </a:r>
            <a:r>
              <a:rPr lang="en-US" sz="1400" b="1" dirty="0" smtClean="0"/>
              <a:t>InterDigital’s oneMPOWER solution as well as oneM2M solutions from other parties.</a:t>
            </a:r>
            <a:endParaRPr lang="en-US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76272" y="4104661"/>
            <a:ext cx="3228928" cy="10312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At this time, </a:t>
            </a:r>
            <a:r>
              <a:rPr lang="en-US" sz="1400" b="1" dirty="0" err="1" smtClean="0"/>
              <a:t>InterDigital</a:t>
            </a:r>
            <a:r>
              <a:rPr lang="en-US" sz="1400" b="1" dirty="0" smtClean="0"/>
              <a:t> is not making these tools publically available. </a:t>
            </a:r>
            <a:r>
              <a:rPr lang="en-US" sz="1400" b="1" dirty="0"/>
              <a:t>For more information regarding </a:t>
            </a:r>
            <a:r>
              <a:rPr lang="en-US" sz="1400" b="1" dirty="0" smtClean="0"/>
              <a:t>these </a:t>
            </a:r>
            <a:r>
              <a:rPr lang="en-US" sz="1400" b="1" dirty="0"/>
              <a:t>tools please contact us </a:t>
            </a:r>
            <a:endParaRPr lang="en-US" sz="1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21" y="1295400"/>
            <a:ext cx="5058879" cy="2828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84" y="3508155"/>
            <a:ext cx="3625516" cy="25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40" y="76200"/>
            <a:ext cx="7010400" cy="968929"/>
          </a:xfrm>
        </p:spPr>
        <p:txBody>
          <a:bodyPr/>
          <a:lstStyle/>
          <a:p>
            <a:r>
              <a:rPr lang="en-US" sz="5400" dirty="0"/>
              <a:t>Answering the Call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81200" y="2191416"/>
            <a:ext cx="5105400" cy="3218784"/>
            <a:chOff x="2172205" y="1393774"/>
            <a:chExt cx="5234435" cy="42123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205" y="1393774"/>
              <a:ext cx="977251" cy="980519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3352800" y="1393774"/>
              <a:ext cx="4053840" cy="4061460"/>
              <a:chOff x="-3049982" y="1068069"/>
              <a:chExt cx="4053840" cy="4061460"/>
            </a:xfrm>
          </p:grpSpPr>
          <p:sp>
            <p:nvSpPr>
              <p:cNvPr id="34" name="Freeform 33"/>
              <p:cNvSpPr/>
              <p:nvPr/>
            </p:nvSpPr>
            <p:spPr>
              <a:xfrm rot="21600000">
                <a:off x="-3049982" y="1068069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1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/>
                  <a:t>IN-CSE</a:t>
                </a:r>
                <a:endParaRPr lang="en-US" sz="3600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1600000">
                <a:off x="-3049982" y="2145346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/>
                  <a:t>MN-CSE</a:t>
                </a:r>
                <a:endParaRPr lang="en-US" sz="3600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21600000">
                <a:off x="-3049982" y="3222624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/>
                  <a:t>AEs</a:t>
                </a:r>
                <a:endParaRPr lang="en-US" sz="3600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21600000">
                <a:off x="-3049982" y="4299901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/>
                  <a:t>Tools </a:t>
                </a:r>
                <a:endParaRPr lang="en-US" sz="3600" kern="1200" dirty="0"/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217" y="2471051"/>
              <a:ext cx="977251" cy="98051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216" y="3548329"/>
              <a:ext cx="977251" cy="98051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205" y="4625606"/>
              <a:ext cx="977251" cy="980519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819400" y="926189"/>
            <a:ext cx="5333999" cy="1207411"/>
            <a:chOff x="2895601" y="5257800"/>
            <a:chExt cx="5333999" cy="120741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1" y="5257800"/>
              <a:ext cx="3252197" cy="120741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4572000" y="5934845"/>
              <a:ext cx="3657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 </a:t>
              </a:r>
              <a:r>
                <a:rPr lang="en-US" sz="1000" dirty="0" err="1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InterDigital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Solution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557675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Publicly </a:t>
            </a:r>
            <a:r>
              <a:rPr lang="en-US" sz="2800" dirty="0"/>
              <a:t>accessible </a:t>
            </a:r>
            <a:r>
              <a:rPr lang="en-US" sz="2800" dirty="0" smtClean="0"/>
              <a:t>to reference and test against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28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971800"/>
            <a:ext cx="7239000" cy="1143000"/>
          </a:xfrm>
        </p:spPr>
        <p:txBody>
          <a:bodyPr/>
          <a:lstStyle/>
          <a:p>
            <a:r>
              <a:rPr lang="en-GB" sz="4800" dirty="0" smtClean="0">
                <a:solidFill>
                  <a:srgbClr val="00B0F0"/>
                </a:solidFill>
              </a:rPr>
              <a:t>CSEs and AEs</a:t>
            </a:r>
            <a:endParaRPr lang="en-GB" sz="48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0" y="2057400"/>
            <a:ext cx="5715000" cy="1436011"/>
            <a:chOff x="2895601" y="5257800"/>
            <a:chExt cx="5333999" cy="1207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1" y="5257800"/>
              <a:ext cx="3252197" cy="12074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5934845"/>
              <a:ext cx="3657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 </a:t>
              </a:r>
              <a:r>
                <a:rPr lang="en-US" sz="1000" dirty="0" err="1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InterDigital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Solution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4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43000"/>
          </a:xfrm>
        </p:spPr>
        <p:txBody>
          <a:bodyPr/>
          <a:lstStyle/>
          <a:p>
            <a:r>
              <a:rPr lang="en-US" sz="5400" dirty="0" smtClean="0"/>
              <a:t>How do I get access?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316705" y="1651111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https://app.interdigital.com/m2mconfig/users/sign_in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6000"/>
            <a:ext cx="4224337" cy="393571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1524000"/>
            <a:ext cx="2743200" cy="1371600"/>
          </a:xfrm>
          <a:prstGeom prst="wedgeRoundRectCallout">
            <a:avLst>
              <a:gd name="adj1" fmla="val 62148"/>
              <a:gd name="adj2" fmla="val -2742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Go to </a:t>
            </a:r>
            <a:r>
              <a:rPr lang="en-US" sz="2000" b="1" dirty="0" err="1" smtClean="0"/>
              <a:t>InterDigital’s</a:t>
            </a:r>
            <a:r>
              <a:rPr lang="en-US" sz="2000" b="1" dirty="0" smtClean="0"/>
              <a:t> </a:t>
            </a:r>
            <a:r>
              <a:rPr lang="en-US" sz="2000" b="1" dirty="0" smtClean="0"/>
              <a:t>Developer Portal and </a:t>
            </a:r>
            <a:r>
              <a:rPr lang="en-US" sz="2000" b="1" dirty="0" smtClean="0"/>
              <a:t>sign up for a oneMPOWER account</a:t>
            </a:r>
          </a:p>
        </p:txBody>
      </p:sp>
    </p:spTree>
    <p:extLst>
      <p:ext uri="{BB962C8B-B14F-4D97-AF65-F5344CB8AC3E}">
        <p14:creationId xmlns:p14="http://schemas.microsoft.com/office/powerpoint/2010/main" val="12073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7239000" cy="888334"/>
          </a:xfrm>
        </p:spPr>
        <p:txBody>
          <a:bodyPr/>
          <a:lstStyle/>
          <a:p>
            <a:r>
              <a:rPr lang="en-US" dirty="0" smtClean="0"/>
              <a:t>How do I get access to IN-CSE?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32256"/>
            <a:ext cx="6162675" cy="35281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3556380"/>
            <a:ext cx="2286000" cy="1496168"/>
          </a:xfrm>
          <a:prstGeom prst="wedgeRoundRectCallout">
            <a:avLst>
              <a:gd name="adj1" fmla="val 87411"/>
              <a:gd name="adj2" fmla="val -384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ubmit a request for AE-ID or CSE-ID and PSK Credentials via InterDigital’s Website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181600"/>
            <a:ext cx="2438400" cy="116955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tx2">
                    <a:lumMod val="75000"/>
                  </a:schemeClr>
                </a:solidFill>
              </a:rPr>
              <a:t>IN-CSE Contact Information:</a:t>
            </a:r>
          </a:p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FQDN: cse.onem2mpub.wot.io</a:t>
            </a:r>
          </a:p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IP Address: 137.116.117.137</a:t>
            </a:r>
          </a:p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HTTPs Port: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9013</a:t>
            </a:r>
          </a:p>
          <a:p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CoAPs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Port: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9012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990600"/>
            <a:ext cx="2286000" cy="9953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IN-CSE is </a:t>
            </a:r>
            <a:r>
              <a:rPr lang="en-US" b="1" dirty="0" smtClean="0"/>
              <a:t>hosted in </a:t>
            </a:r>
            <a:r>
              <a:rPr lang="en-US" b="1" dirty="0"/>
              <a:t>the Cloud</a:t>
            </a:r>
          </a:p>
          <a:p>
            <a:pPr algn="ctr"/>
            <a:r>
              <a:rPr lang="en-US" sz="1050" b="1" dirty="0"/>
              <a:t>No SW Install Required!</a:t>
            </a:r>
            <a:endParaRPr lang="en-US" sz="5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2143767"/>
            <a:ext cx="2286000" cy="12547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Ideal for folks that want to </a:t>
            </a:r>
            <a:r>
              <a:rPr lang="en-US" b="1" dirty="0" smtClean="0"/>
              <a:t>quickly test without installing a CSE locally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" y="5222228"/>
            <a:ext cx="2286000" cy="1407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Register your AE or CSE to IN-CSE </a:t>
            </a:r>
            <a:r>
              <a:rPr lang="en-US" b="1" dirty="0"/>
              <a:t>via </a:t>
            </a:r>
            <a:r>
              <a:rPr lang="en-US" b="1" dirty="0" smtClean="0"/>
              <a:t>PSK-based </a:t>
            </a:r>
            <a:r>
              <a:rPr lang="en-US" b="1" dirty="0"/>
              <a:t>secured </a:t>
            </a:r>
            <a:r>
              <a:rPr lang="en-US" b="1" dirty="0" err="1"/>
              <a:t>Mca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 err="1" smtClean="0"/>
              <a:t>Mcc</a:t>
            </a:r>
            <a:endParaRPr lang="en-US" b="1" dirty="0"/>
          </a:p>
          <a:p>
            <a:pPr algn="ctr"/>
            <a:r>
              <a:rPr lang="en-US" sz="1400" b="1" dirty="0"/>
              <a:t>(HTTPs or </a:t>
            </a:r>
            <a:r>
              <a:rPr lang="en-US" sz="1400" b="1" dirty="0" err="1" smtClean="0"/>
              <a:t>CoAPs</a:t>
            </a:r>
            <a:r>
              <a:rPr lang="en-US" sz="1400" b="1" dirty="0" smtClean="0"/>
              <a:t>)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21196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72" y="1399674"/>
            <a:ext cx="4945028" cy="4607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947953"/>
          </a:xfrm>
        </p:spPr>
        <p:txBody>
          <a:bodyPr/>
          <a:lstStyle/>
          <a:p>
            <a:r>
              <a:rPr lang="en-US" dirty="0"/>
              <a:t>How do I get access to </a:t>
            </a:r>
            <a:r>
              <a:rPr lang="en-US" dirty="0" smtClean="0"/>
              <a:t>MN-CSE</a:t>
            </a:r>
            <a:r>
              <a:rPr lang="en-US" dirty="0"/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0063" y="4114800"/>
            <a:ext cx="2438400" cy="1100892"/>
          </a:xfrm>
          <a:prstGeom prst="wedgeRoundRectCallout">
            <a:avLst>
              <a:gd name="adj1" fmla="val 90652"/>
              <a:gd name="adj2" fmla="val 4858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Simply download, configure and run MN-CSE</a:t>
            </a:r>
            <a:endParaRPr lang="en-US" sz="105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00063" y="2514600"/>
            <a:ext cx="2438400" cy="14963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Ideal for folks that want to run locally in their own environments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063" y="1079857"/>
            <a:ext cx="2438400" cy="13309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MN-CSE is available for </a:t>
            </a:r>
            <a:r>
              <a:rPr lang="en-US" sz="2000" b="1" dirty="0" smtClean="0"/>
              <a:t>download from InterDigital’s Website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0063" y="5319522"/>
            <a:ext cx="2438400" cy="12336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Register your AE or CSE to MN-CSE via </a:t>
            </a:r>
            <a:r>
              <a:rPr lang="en-US" sz="2000" b="1" dirty="0" err="1"/>
              <a:t>Mca</a:t>
            </a:r>
            <a:r>
              <a:rPr lang="en-US" sz="2000" b="1" dirty="0"/>
              <a:t> or </a:t>
            </a:r>
            <a:r>
              <a:rPr lang="en-US" sz="2000" b="1" dirty="0" err="1"/>
              <a:t>Mcc</a:t>
            </a:r>
            <a:endParaRPr lang="en-US" sz="2000" b="1" dirty="0"/>
          </a:p>
          <a:p>
            <a:pPr algn="ctr"/>
            <a:r>
              <a:rPr lang="en-US" sz="1400" b="1" dirty="0"/>
              <a:t>(HTTP or </a:t>
            </a:r>
            <a:r>
              <a:rPr lang="en-US" sz="1400" b="1" dirty="0" err="1" smtClean="0"/>
              <a:t>CoAP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7027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79857"/>
            <a:ext cx="5443537" cy="5071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47953"/>
          </a:xfrm>
        </p:spPr>
        <p:txBody>
          <a:bodyPr/>
          <a:lstStyle/>
          <a:p>
            <a:r>
              <a:rPr lang="en-US" dirty="0"/>
              <a:t>How do I get access to </a:t>
            </a:r>
            <a:r>
              <a:rPr lang="en-US" dirty="0" smtClean="0"/>
              <a:t>AEs?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7596" y="3848419"/>
            <a:ext cx="2700336" cy="1100892"/>
          </a:xfrm>
          <a:prstGeom prst="wedgeRoundRectCallout">
            <a:avLst>
              <a:gd name="adj1" fmla="val 74554"/>
              <a:gd name="adj2" fmla="val -5064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Simply download and try them out</a:t>
            </a:r>
            <a:endParaRPr lang="en-US" sz="1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00062" y="2514600"/>
            <a:ext cx="2700337" cy="1219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These AEs are based on InterDigital’s oneM2M programmatic API library 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00063" y="1184471"/>
            <a:ext cx="2700336" cy="122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InterDigital</a:t>
            </a:r>
            <a:r>
              <a:rPr lang="en-US" b="1" dirty="0" smtClean="0"/>
              <a:t> has sample AEs available </a:t>
            </a:r>
            <a:r>
              <a:rPr lang="en-US" b="1" dirty="0"/>
              <a:t>for </a:t>
            </a:r>
            <a:r>
              <a:rPr lang="en-US" b="1" dirty="0" smtClean="0"/>
              <a:t>download from </a:t>
            </a:r>
            <a:r>
              <a:rPr lang="en-US" b="1" dirty="0"/>
              <a:t>InterDigital’s </a:t>
            </a:r>
            <a:r>
              <a:rPr lang="en-US" b="1" dirty="0" smtClean="0"/>
              <a:t>Website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6807" y="5063930"/>
            <a:ext cx="2700336" cy="12336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These AEs can be run with InterDigital’s         IN-CSE, MN-CSE or your own CSE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409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742" y="3048000"/>
            <a:ext cx="8077200" cy="1143000"/>
          </a:xfrm>
        </p:spPr>
        <p:txBody>
          <a:bodyPr/>
          <a:lstStyle/>
          <a:p>
            <a:r>
              <a:rPr lang="en-GB" sz="5400" dirty="0" smtClean="0">
                <a:solidFill>
                  <a:srgbClr val="00B0F0"/>
                </a:solidFill>
              </a:rPr>
              <a:t>Tools</a:t>
            </a:r>
            <a:endParaRPr lang="en-GB" sz="54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3200" y="2105455"/>
            <a:ext cx="5715000" cy="1436011"/>
            <a:chOff x="2895601" y="5257800"/>
            <a:chExt cx="5333999" cy="1207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1" y="5257800"/>
              <a:ext cx="3252197" cy="12074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5934845"/>
              <a:ext cx="3657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 </a:t>
              </a:r>
              <a:r>
                <a:rPr lang="en-US" sz="1000" dirty="0" err="1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InterDigital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Solution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7696200" cy="947953"/>
          </a:xfrm>
        </p:spPr>
        <p:txBody>
          <a:bodyPr/>
          <a:lstStyle/>
          <a:p>
            <a:r>
              <a:rPr lang="en-US" sz="3800" dirty="0"/>
              <a:t>Tools </a:t>
            </a:r>
            <a:r>
              <a:rPr lang="en-US" sz="3800" dirty="0" smtClean="0"/>
              <a:t>for </a:t>
            </a:r>
            <a:r>
              <a:rPr lang="en-US" sz="3800" dirty="0"/>
              <a:t>Developers and SIs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2200" y="2727513"/>
            <a:ext cx="4053840" cy="2395604"/>
            <a:chOff x="2172205" y="1393774"/>
            <a:chExt cx="5234435" cy="31350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205" y="1393774"/>
              <a:ext cx="977251" cy="98051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352800" y="1393774"/>
              <a:ext cx="4053840" cy="2984183"/>
              <a:chOff x="-3049982" y="1068069"/>
              <a:chExt cx="4053840" cy="2984183"/>
            </a:xfrm>
          </p:grpSpPr>
          <p:sp>
            <p:nvSpPr>
              <p:cNvPr id="17" name="Freeform 16"/>
              <p:cNvSpPr/>
              <p:nvPr/>
            </p:nvSpPr>
            <p:spPr>
              <a:xfrm rot="21600000">
                <a:off x="-3049982" y="1068069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1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oneM2M Wireshark Dissector</a:t>
                </a:r>
                <a:endParaRPr lang="en-US" sz="2000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21600000">
                <a:off x="-3049982" y="2145346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oneM2M Primitive Exerciser</a:t>
                </a:r>
                <a:endParaRPr lang="en-US" sz="20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21600000">
                <a:off x="-3049982" y="3222624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144781" rIns="270256" bIns="14478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oneM2M curl scripts</a:t>
                </a:r>
                <a:endParaRPr lang="en-US" sz="2000" kern="120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217" y="2471051"/>
              <a:ext cx="977251" cy="9805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216" y="3548329"/>
              <a:ext cx="977251" cy="980519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3276519" y="5194356"/>
            <a:ext cx="3139521" cy="633944"/>
          </a:xfrm>
          <a:custGeom>
            <a:avLst/>
            <a:gdLst>
              <a:gd name="connsiteX0" fmla="*/ 0 w 4053840"/>
              <a:gd name="connsiteY0" fmla="*/ 0 h 829627"/>
              <a:gd name="connsiteX1" fmla="*/ 3639027 w 4053840"/>
              <a:gd name="connsiteY1" fmla="*/ 0 h 829627"/>
              <a:gd name="connsiteX2" fmla="*/ 4053840 w 4053840"/>
              <a:gd name="connsiteY2" fmla="*/ 414814 h 829627"/>
              <a:gd name="connsiteX3" fmla="*/ 3639027 w 4053840"/>
              <a:gd name="connsiteY3" fmla="*/ 829627 h 829627"/>
              <a:gd name="connsiteX4" fmla="*/ 0 w 4053840"/>
              <a:gd name="connsiteY4" fmla="*/ 829627 h 829627"/>
              <a:gd name="connsiteX5" fmla="*/ 0 w 4053840"/>
              <a:gd name="connsiteY5" fmla="*/ 0 h 82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829627">
                <a:moveTo>
                  <a:pt x="4053840" y="829626"/>
                </a:moveTo>
                <a:lnTo>
                  <a:pt x="414813" y="829626"/>
                </a:lnTo>
                <a:lnTo>
                  <a:pt x="0" y="414813"/>
                </a:lnTo>
                <a:lnTo>
                  <a:pt x="414813" y="1"/>
                </a:lnTo>
                <a:lnTo>
                  <a:pt x="4053840" y="1"/>
                </a:lnTo>
                <a:lnTo>
                  <a:pt x="4053840" y="8296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250" tIns="144781" rIns="270256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oneM2M test tools</a:t>
            </a:r>
            <a:endParaRPr lang="en-US" sz="2000" kern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6" y="5194356"/>
            <a:ext cx="756838" cy="74924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371600" y="1355914"/>
            <a:ext cx="6476999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InterDigital</a:t>
            </a:r>
            <a:r>
              <a:rPr lang="en-US" sz="2800" b="1" dirty="0" smtClean="0"/>
              <a:t> has several useful tools </a:t>
            </a:r>
            <a:r>
              <a:rPr lang="en-US" sz="2800" b="1" dirty="0" smtClean="0"/>
              <a:t>for </a:t>
            </a:r>
            <a:r>
              <a:rPr lang="en-US" sz="2800" b="1" dirty="0" smtClean="0"/>
              <a:t>oneM2M developers</a:t>
            </a:r>
          </a:p>
        </p:txBody>
      </p:sp>
    </p:spTree>
    <p:extLst>
      <p:ext uri="{BB962C8B-B14F-4D97-AF65-F5344CB8AC3E}">
        <p14:creationId xmlns:p14="http://schemas.microsoft.com/office/powerpoint/2010/main" val="27937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50853</TotalTime>
  <Words>842</Words>
  <Application>Microsoft Office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Wingdings</vt:lpstr>
      <vt:lpstr>oneM2M Content Theme</vt:lpstr>
      <vt:lpstr>Call to Action</vt:lpstr>
      <vt:lpstr>Answering the Call!</vt:lpstr>
      <vt:lpstr>CSEs and AEs</vt:lpstr>
      <vt:lpstr>How do I get access?</vt:lpstr>
      <vt:lpstr>How do I get access to IN-CSE?</vt:lpstr>
      <vt:lpstr>How do I get access to MN-CSE?</vt:lpstr>
      <vt:lpstr>How do I get access to AEs?</vt:lpstr>
      <vt:lpstr>Tools</vt:lpstr>
      <vt:lpstr>Tools for Developers and SIs</vt:lpstr>
      <vt:lpstr>oneM2M Message Dissector</vt:lpstr>
      <vt:lpstr>oneM2M Primitive Exerciser</vt:lpstr>
      <vt:lpstr>oneM2M curl scripts</vt:lpstr>
      <vt:lpstr>oneM2M test tools</vt:lpstr>
    </vt:vector>
  </TitlesOfParts>
  <Company>oneM2M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- Taking a Look Inside</dc:title>
  <dc:creator>Dale Seed</dc:creator>
  <cp:keywords>oneM2M, M2M, IoT</cp:keywords>
  <cp:lastModifiedBy>R00</cp:lastModifiedBy>
  <cp:revision>2294</cp:revision>
  <cp:lastPrinted>2014-10-30T16:01:28Z</cp:lastPrinted>
  <dcterms:created xsi:type="dcterms:W3CDTF">2012-09-11T22:52:11Z</dcterms:created>
  <dcterms:modified xsi:type="dcterms:W3CDTF">2016-10-09T21:52:06Z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1672106458</vt:i4>
  </property>
  <property fmtid="{D5CDD505-2E9C-101B-9397-08002B2CF9AE}" pid="4" name="_EmailSubject">
    <vt:lpwstr>TIA oneM2M panel discussion </vt:lpwstr>
  </property>
  <property fmtid="{D5CDD505-2E9C-101B-9397-08002B2CF9AE}" pid="5" name="_AuthorEmail">
    <vt:lpwstr>omar.elloumi@nokia.com</vt:lpwstr>
  </property>
  <property fmtid="{D5CDD505-2E9C-101B-9397-08002B2CF9AE}" pid="6" name="_AuthorEmailDisplayName">
    <vt:lpwstr>Elloumi, Omar (Nokia - FR)</vt:lpwstr>
  </property>
  <property fmtid="{D5CDD505-2E9C-101B-9397-08002B2CF9AE}" pid="7" name="_PreviousAdHocReviewCycleID">
    <vt:i4>473736659</vt:i4>
  </property>
</Properties>
</file>