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8" r:id="rId3"/>
    <p:sldId id="319" r:id="rId4"/>
    <p:sldId id="262" r:id="rId5"/>
    <p:sldId id="307" r:id="rId6"/>
    <p:sldId id="320" r:id="rId7"/>
    <p:sldId id="268" r:id="rId8"/>
    <p:sldId id="269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89982" autoAdjust="0"/>
  </p:normalViewPr>
  <p:slideViewPr>
    <p:cSldViewPr>
      <p:cViewPr varScale="1">
        <p:scale>
          <a:sx n="79" d="100"/>
          <a:sy n="79" d="100"/>
        </p:scale>
        <p:origin x="11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10/20/2016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2016/10/20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TS-0023: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ModuleClasses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13 Device models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516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5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718341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6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54642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TP-2016-0306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TP-2016-0306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MAS#25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097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2016-10-17 to 2016-10-21</a:t>
            </a:r>
            <a:endParaRPr lang="en-US" altLang="zh-CN" dirty="0">
              <a:solidFill>
                <a:srgbClr val="B42025"/>
              </a:solidFill>
            </a:endParaRP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b="1" dirty="0" smtClean="0"/>
              <a:t>TP approval </a:t>
            </a:r>
          </a:p>
          <a:p>
            <a:pPr lvl="1"/>
            <a:r>
              <a:rPr lang="pl-PL" altLang="zh-CN" b="1" dirty="0" smtClean="0"/>
              <a:t>TP-2016-0294</a:t>
            </a:r>
            <a:r>
              <a:rPr lang="pl-PL" altLang="zh-CN" b="1" dirty="0"/>
              <a:t>	LS to W3C WoT</a:t>
            </a:r>
            <a:endParaRPr lang="en-US" altLang="zh-CN" sz="2000" b="1" dirty="0"/>
          </a:p>
          <a:p>
            <a:pPr lvl="1"/>
            <a:endParaRPr lang="en-US" altLang="zh-CN" sz="2400" b="1" dirty="0" smtClean="0"/>
          </a:p>
          <a:p>
            <a:endParaRPr lang="en-US" altLang="zh-CN" sz="2800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dirty="0" smtClean="0"/>
              <a:t>Sessions</a:t>
            </a:r>
            <a:r>
              <a:rPr lang="en-US" altLang="zh-CN" sz="2800" b="1" dirty="0"/>
              <a:t>: </a:t>
            </a:r>
            <a:endParaRPr lang="en-US" altLang="zh-CN" sz="2800" b="1" dirty="0" smtClean="0"/>
          </a:p>
          <a:p>
            <a:pPr lvl="1" eaLnBrk="1" hangingPunct="1"/>
            <a:r>
              <a:rPr lang="en-US" altLang="zh-CN" b="1" dirty="0" smtClean="0"/>
              <a:t>5 dedicated</a:t>
            </a:r>
          </a:p>
          <a:p>
            <a:pPr lvl="1" eaLnBrk="1" hangingPunct="1"/>
            <a:r>
              <a:rPr lang="en-US" altLang="zh-CN" b="1" dirty="0" smtClean="0"/>
              <a:t>2 ad-hoc</a:t>
            </a:r>
          </a:p>
          <a:p>
            <a:pPr lvl="1" eaLnBrk="1" hangingPunct="1"/>
            <a:r>
              <a:rPr lang="en-US" altLang="zh-CN" b="1" dirty="0" smtClean="0"/>
              <a:t>2 ARC/SEC/MAS joint </a:t>
            </a:r>
          </a:p>
          <a:p>
            <a:pPr lvl="1" eaLnBrk="1" hangingPunct="1"/>
            <a:r>
              <a:rPr lang="en-US" altLang="zh-CN" b="1" dirty="0" smtClean="0"/>
              <a:t>MAS-SAREF joint workshop</a:t>
            </a:r>
            <a:endParaRPr lang="en-US" altLang="zh-CN" b="1" dirty="0"/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Contributions (</a:t>
            </a:r>
            <a:r>
              <a:rPr lang="en-US" altLang="zh-CN" sz="1800" dirty="0">
                <a:solidFill>
                  <a:schemeClr val="tx1"/>
                </a:solidFill>
              </a:rPr>
              <a:t>See </a:t>
            </a:r>
            <a:r>
              <a:rPr lang="en-US" altLang="zh-CN" sz="1800" dirty="0" smtClean="0">
                <a:solidFill>
                  <a:schemeClr val="tx1"/>
                </a:solidFill>
              </a:rPr>
              <a:t>the latest rev of MAS-2016-0226</a:t>
            </a:r>
            <a:r>
              <a:rPr lang="en-US" altLang="zh-CN" b="1" dirty="0" smtClean="0">
                <a:solidFill>
                  <a:schemeClr val="tx1"/>
                </a:solidFill>
              </a:rPr>
              <a:t>)</a:t>
            </a:r>
            <a:endParaRPr lang="en-US" altLang="zh-CN" b="1" dirty="0">
              <a:solidFill>
                <a:schemeClr val="tx1"/>
              </a:solidFill>
            </a:endParaRP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~80 </a:t>
            </a:r>
            <a:r>
              <a:rPr lang="en-US" altLang="zh-CN" sz="2800" b="1" dirty="0" smtClean="0"/>
              <a:t>treated </a:t>
            </a:r>
            <a:r>
              <a:rPr lang="en-US" altLang="zh-CN" sz="2800" b="1" dirty="0" smtClean="0"/>
              <a:t>(incl</a:t>
            </a:r>
            <a:r>
              <a:rPr lang="en-US" altLang="zh-CN" sz="2800" b="1" dirty="0"/>
              <a:t>. revs) </a:t>
            </a:r>
            <a:endParaRPr lang="en-US" altLang="zh-CN" sz="2800" b="1" dirty="0" smtClean="0"/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xx </a:t>
            </a:r>
            <a:r>
              <a:rPr lang="en-US" altLang="zh-CN" sz="2800" b="1" dirty="0" smtClean="0"/>
              <a:t>Agreed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58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176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1800" b="1" dirty="0" smtClean="0"/>
              <a:t>Meeting Objectives review</a:t>
            </a:r>
            <a:endParaRPr lang="zh-CN" altLang="zh-CN" sz="1800" b="1" dirty="0" smtClean="0"/>
          </a:p>
          <a:p>
            <a:pPr lvl="1"/>
            <a:r>
              <a:rPr lang="en-US" altLang="zh-CN" sz="1800" dirty="0" smtClean="0"/>
              <a:t>WI-0030 </a:t>
            </a:r>
            <a:r>
              <a:rPr lang="en-GB" altLang="zh-CN" sz="1800" dirty="0" smtClean="0"/>
              <a:t>Field Device Configuration</a:t>
            </a:r>
            <a:endParaRPr lang="zh-CN" altLang="zh-CN" sz="1800" dirty="0" smtClean="0"/>
          </a:p>
          <a:p>
            <a:pPr lvl="2"/>
            <a:r>
              <a:rPr lang="en-US" altLang="zh-CN" sz="1600" dirty="0" smtClean="0"/>
              <a:t>TS-0022 restructuring, a few more attributes</a:t>
            </a:r>
          </a:p>
          <a:p>
            <a:pPr lvl="2"/>
            <a:r>
              <a:rPr lang="en-US" altLang="zh-CN" sz="1600" dirty="0" smtClean="0"/>
              <a:t>TS-0006 sync/update</a:t>
            </a:r>
            <a:endParaRPr lang="zh-CN" altLang="zh-CN" sz="1600" dirty="0"/>
          </a:p>
          <a:p>
            <a:pPr lvl="1"/>
            <a:r>
              <a:rPr lang="en-US" altLang="zh-CN" sz="1800" dirty="0"/>
              <a:t>WI-0056 - Evolution of Proximal IoT Interworking</a:t>
            </a:r>
            <a:endParaRPr lang="zh-CN" altLang="zh-CN" sz="1800" dirty="0"/>
          </a:p>
          <a:p>
            <a:pPr lvl="2"/>
            <a:r>
              <a:rPr lang="en-US" altLang="zh-CN" sz="1600" dirty="0"/>
              <a:t>TS-0023 HAIM </a:t>
            </a:r>
            <a:r>
              <a:rPr lang="en-US" altLang="zh-CN" sz="1600" dirty="0" smtClean="0"/>
              <a:t>enhancement (new models)</a:t>
            </a:r>
            <a:endParaRPr lang="zh-CN" altLang="zh-CN" sz="1600" dirty="0"/>
          </a:p>
          <a:p>
            <a:pPr lvl="1"/>
            <a:r>
              <a:rPr lang="en-US" altLang="zh-CN" sz="1800" dirty="0"/>
              <a:t>WI-0063 - Release 3 Enhancements on Base Ontology &amp; Generic Interworking</a:t>
            </a:r>
            <a:endParaRPr lang="zh-CN" altLang="zh-CN" sz="1800" dirty="0"/>
          </a:p>
          <a:p>
            <a:pPr lvl="2"/>
            <a:r>
              <a:rPr lang="en-US" altLang="zh-CN" sz="1600" dirty="0"/>
              <a:t>TS-0012 Base </a:t>
            </a:r>
            <a:r>
              <a:rPr lang="en-US" altLang="zh-CN" sz="1600" dirty="0" smtClean="0"/>
              <a:t>Ontology </a:t>
            </a:r>
            <a:r>
              <a:rPr lang="en-US" altLang="zh-CN" sz="1600" dirty="0" smtClean="0"/>
              <a:t>update (bug-fix)</a:t>
            </a:r>
            <a:endParaRPr lang="en-US" altLang="zh-CN" sz="1600" dirty="0" smtClean="0"/>
          </a:p>
          <a:p>
            <a:pPr lvl="2"/>
            <a:r>
              <a:rPr lang="en-US" altLang="zh-CN" sz="1600" dirty="0" smtClean="0"/>
              <a:t>Separation of Generic Interworking into TS-0030</a:t>
            </a:r>
            <a:endParaRPr lang="zh-CN" altLang="zh-CN" sz="1600" dirty="0"/>
          </a:p>
          <a:p>
            <a:pPr lvl="1"/>
            <a:r>
              <a:rPr lang="en-US" altLang="zh-CN" sz="1800" dirty="0"/>
              <a:t>WI-0053 - Rel-3 Enhancements on Semantic Support </a:t>
            </a:r>
            <a:endParaRPr lang="zh-CN" altLang="zh-CN" sz="1800" dirty="0"/>
          </a:p>
          <a:p>
            <a:pPr lvl="2"/>
            <a:r>
              <a:rPr lang="en-US" altLang="zh-CN" sz="1600" dirty="0" smtClean="0"/>
              <a:t>TR-0033 initial skeleton and </a:t>
            </a:r>
            <a:r>
              <a:rPr lang="en-US" altLang="zh-CN" sz="1600" dirty="0" smtClean="0"/>
              <a:t>input (graph scoping, semantic validation, ACP sync)</a:t>
            </a:r>
            <a:endParaRPr lang="zh-CN" altLang="zh-CN" sz="1600" dirty="0"/>
          </a:p>
          <a:p>
            <a:pPr lvl="1"/>
            <a:r>
              <a:rPr lang="en-US" altLang="zh-CN" sz="1800" dirty="0"/>
              <a:t>WI-0052 - LWM2M DM &amp; Interworking Enhancements</a:t>
            </a:r>
            <a:endParaRPr lang="zh-CN" altLang="zh-CN" sz="1800" dirty="0"/>
          </a:p>
          <a:p>
            <a:pPr lvl="2"/>
            <a:r>
              <a:rPr lang="en-US" altLang="zh-CN" sz="1600" dirty="0"/>
              <a:t>TR-0031 </a:t>
            </a:r>
            <a:r>
              <a:rPr lang="en-US" altLang="zh-CN" sz="1600" dirty="0" smtClean="0"/>
              <a:t>initial skeleton and </a:t>
            </a:r>
            <a:r>
              <a:rPr lang="en-US" altLang="zh-CN" sz="1600" dirty="0" smtClean="0"/>
              <a:t>input (e.g. analysis, potential solution)</a:t>
            </a:r>
            <a:endParaRPr lang="zh-CN" altLang="zh-CN" sz="1600" dirty="0"/>
          </a:p>
          <a:p>
            <a:pPr lvl="1"/>
            <a:r>
              <a:rPr lang="en-US" altLang="zh-CN" sz="1800" dirty="0"/>
              <a:t>Mini joint workshop with </a:t>
            </a:r>
            <a:r>
              <a:rPr lang="en-US" altLang="zh-CN" sz="1800" dirty="0" smtClean="0"/>
              <a:t>SAREF</a:t>
            </a:r>
          </a:p>
          <a:p>
            <a:pPr lvl="2"/>
            <a:r>
              <a:rPr lang="en-US" altLang="zh-CN" sz="1400" dirty="0"/>
              <a:t>See TP-2016-0305</a:t>
            </a:r>
            <a:endParaRPr lang="zh-CN" altLang="zh-CN" sz="1400" dirty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9456" y="4304812"/>
            <a:ext cx="232115" cy="2652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1828800"/>
            <a:ext cx="232115" cy="2652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2736696"/>
            <a:ext cx="232115" cy="2652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3397138"/>
            <a:ext cx="232115" cy="2652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9457" y="4888950"/>
            <a:ext cx="232115" cy="2652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6331" y="5526676"/>
            <a:ext cx="232115" cy="265275"/>
          </a:xfrm>
          <a:prstGeom prst="rect">
            <a:avLst/>
          </a:prstGeom>
        </p:spPr>
      </p:pic>
      <p:sp>
        <p:nvSpPr>
          <p:cNvPr id="12" name="TextBox 12"/>
          <p:cNvSpPr txBox="1"/>
          <p:nvPr/>
        </p:nvSpPr>
        <p:spPr>
          <a:xfrm>
            <a:off x="7924800" y="1752122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70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TextBox 23"/>
          <p:cNvSpPr txBox="1"/>
          <p:nvPr/>
        </p:nvSpPr>
        <p:spPr>
          <a:xfrm>
            <a:off x="7924800" y="30142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%?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8" name="TextBox 24"/>
          <p:cNvSpPr txBox="1"/>
          <p:nvPr/>
        </p:nvSpPr>
        <p:spPr>
          <a:xfrm>
            <a:off x="7924800" y="4876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%?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TextBox 25"/>
          <p:cNvSpPr txBox="1"/>
          <p:nvPr/>
        </p:nvSpPr>
        <p:spPr>
          <a:xfrm>
            <a:off x="7924800" y="3657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1" name="TextBox 28"/>
          <p:cNvSpPr txBox="1"/>
          <p:nvPr/>
        </p:nvSpPr>
        <p:spPr>
          <a:xfrm>
            <a:off x="7924800" y="4267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26824"/>
              </p:ext>
            </p:extLst>
          </p:nvPr>
        </p:nvGraphicFramePr>
        <p:xfrm>
          <a:off x="424373" y="1295400"/>
          <a:ext cx="8414827" cy="4604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0175"/>
                <a:gridCol w="4130052"/>
                <a:gridCol w="1371600"/>
                <a:gridCol w="1143000"/>
              </a:tblGrid>
              <a:tr h="25890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dirty="0">
                          <a:effectLst/>
                        </a:rPr>
                        <a:t>Number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>
                          <a:effectLst/>
                        </a:rPr>
                        <a:t>Action</a:t>
                      </a:r>
                      <a:endParaRPr lang="zh-CN" sz="18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>
                          <a:effectLst/>
                        </a:rPr>
                        <a:t>Responsible</a:t>
                      </a:r>
                      <a:endParaRPr lang="zh-CN" sz="18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>
                          <a:effectLst/>
                        </a:rPr>
                        <a:t>Status</a:t>
                      </a:r>
                      <a:endParaRPr lang="zh-CN" sz="18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</a:tr>
              <a:tr h="55042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A-WG5-23.0-001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TR-0007 restructuring and terminology </a:t>
                      </a: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alignment (for</a:t>
                      </a:r>
                      <a:r>
                        <a:rPr lang="en-US" sz="18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R3)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NEC 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800" kern="1200" dirty="0" smtClean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CLOSED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</a:tr>
              <a:tr h="808327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A-WG5-24.0-001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Confirm on the dates with W3C for a joint web-conf.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Yongjing Zhang, MAS Chair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800" kern="1200" dirty="0" smtClean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CLOSED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  <a:tr h="618670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A-WG5-24.0-002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Prepare intro slides on oneM2M HAIM and present at a coming W3C </a:t>
                      </a:r>
                      <a:r>
                        <a:rPr lang="en-GB" sz="18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WoT</a:t>
                      </a: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web-conf.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800" kern="1200" dirty="0" smtClean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CLOSED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  <a:tr h="1066227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A-WG5-24.0-003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Prepare intro slides on oneM2M Base Ontology and an example of semantic annotation (SAREF) , and present at a coming W3C </a:t>
                      </a:r>
                      <a:r>
                        <a:rPr lang="en-GB" sz="18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WoT</a:t>
                      </a: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web-conf.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NEC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800" kern="1200" dirty="0" smtClean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CLOSED</a:t>
                      </a:r>
                      <a:endParaRPr lang="zh-CN" alt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  <a:tr h="808327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A-WG5-24.0-004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 formal LS to be sent to W3C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WoT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IG once oneM2M R2 (TS-0023, TS-0012) is published.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Yongjing Zhang, MAS Chair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800" kern="1200" dirty="0" smtClean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CLOSED</a:t>
                      </a:r>
                      <a:endParaRPr lang="zh-CN" alt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487960"/>
              </p:ext>
            </p:extLst>
          </p:nvPr>
        </p:nvGraphicFramePr>
        <p:xfrm>
          <a:off x="424373" y="1295400"/>
          <a:ext cx="8414827" cy="22997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0175"/>
                <a:gridCol w="2225052"/>
                <a:gridCol w="3276600"/>
                <a:gridCol w="1143000"/>
              </a:tblGrid>
              <a:tr h="25890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dirty="0">
                          <a:effectLst/>
                        </a:rPr>
                        <a:t>Number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>
                          <a:effectLst/>
                        </a:rPr>
                        <a:t>Action</a:t>
                      </a:r>
                      <a:endParaRPr lang="zh-CN" sz="18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>
                          <a:effectLst/>
                        </a:rPr>
                        <a:t>Responsible</a:t>
                      </a:r>
                      <a:endParaRPr lang="zh-CN" sz="18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>
                          <a:effectLst/>
                        </a:rPr>
                        <a:t>Status</a:t>
                      </a:r>
                      <a:endParaRPr lang="zh-CN" sz="18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</a:tr>
              <a:tr h="765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altLang="zh-CN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A-WG5-25.0-001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Alignment</a:t>
                      </a:r>
                      <a:r>
                        <a:rPr lang="en-US" altLang="zh-CN" sz="18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between BO and SAREF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NEC (Martin, </a:t>
                      </a:r>
                      <a:r>
                        <a:rPr lang="en-US" altLang="zh-CN" sz="1800" dirty="0" err="1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Joreg</a:t>
                      </a: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), Sensinov (Mahdi), </a:t>
                      </a:r>
                      <a:r>
                        <a:rPr lang="en-US" altLang="zh-CN" sz="1800" dirty="0" err="1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Pineone</a:t>
                      </a: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 (</a:t>
                      </a:r>
                      <a:r>
                        <a:rPr lang="en-US" altLang="zh-CN" sz="1800" dirty="0" err="1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Jaeho</a:t>
                      </a: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), KETI (Minwoo), TNO (Laura),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altLang="zh-CN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  <a:tr h="765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altLang="zh-CN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A-WG5-25.0-002</a:t>
                      </a:r>
                      <a:endParaRPr lang="zh-CN" altLang="zh-CN" sz="18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Draft</a:t>
                      </a:r>
                      <a:r>
                        <a:rPr lang="en-US" altLang="zh-CN" sz="18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LS to external organizations (e.g. ECHONET) on HAIM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8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NTT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altLang="zh-CN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33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altLang="zh-CN" sz="2400" dirty="0" smtClean="0"/>
              <a:t>Proceed Rel-3 WIs</a:t>
            </a:r>
          </a:p>
          <a:p>
            <a:pPr lvl="1" eaLnBrk="1" hangingPunct="1"/>
            <a:r>
              <a:rPr lang="en-US" altLang="zh-CN" sz="1800" dirty="0"/>
              <a:t>WI-0030 </a:t>
            </a:r>
            <a:r>
              <a:rPr lang="en-US" altLang="zh-CN" sz="1800" dirty="0" smtClean="0"/>
              <a:t>- Field </a:t>
            </a:r>
            <a:r>
              <a:rPr lang="en-US" altLang="zh-CN" sz="1800" dirty="0"/>
              <a:t>Device </a:t>
            </a:r>
            <a:r>
              <a:rPr lang="en-US" altLang="zh-CN" sz="1800" dirty="0" smtClean="0"/>
              <a:t>Configuration</a:t>
            </a:r>
            <a:endParaRPr lang="en-US" altLang="zh-CN" sz="1800" dirty="0"/>
          </a:p>
          <a:p>
            <a:pPr lvl="1" eaLnBrk="1" hangingPunct="1"/>
            <a:r>
              <a:rPr lang="en-US" altLang="zh-CN" sz="1800" dirty="0" smtClean="0"/>
              <a:t>WI-0056 </a:t>
            </a:r>
            <a:r>
              <a:rPr lang="en-US" altLang="zh-CN" sz="1800" dirty="0"/>
              <a:t>- Evolution of Proximal IoT Interworking</a:t>
            </a:r>
          </a:p>
          <a:p>
            <a:pPr lvl="1" eaLnBrk="1" hangingPunct="1"/>
            <a:r>
              <a:rPr lang="en-US" altLang="zh-CN" sz="1800" dirty="0" smtClean="0"/>
              <a:t>WI-0063 </a:t>
            </a:r>
            <a:r>
              <a:rPr lang="en-US" altLang="zh-CN" sz="1800" dirty="0"/>
              <a:t>- Release 3 Enhancements on Base Ontology &amp; Generic Interworking</a:t>
            </a:r>
          </a:p>
          <a:p>
            <a:pPr lvl="1" eaLnBrk="1" hangingPunct="1"/>
            <a:r>
              <a:rPr lang="en-US" altLang="zh-CN" sz="1800" dirty="0" smtClean="0"/>
              <a:t>WI-0053 </a:t>
            </a:r>
            <a:r>
              <a:rPr lang="en-US" altLang="zh-CN" sz="1800" dirty="0"/>
              <a:t>- Rel-3 Enhancements on Semantic Support </a:t>
            </a:r>
          </a:p>
          <a:p>
            <a:pPr lvl="1" eaLnBrk="1" hangingPunct="1"/>
            <a:r>
              <a:rPr lang="en-US" altLang="zh-CN" sz="1800" dirty="0" smtClean="0"/>
              <a:t>WI-0052 </a:t>
            </a:r>
            <a:r>
              <a:rPr lang="en-US" altLang="zh-CN" sz="1800" dirty="0"/>
              <a:t>- LWM2M DM &amp; Interworking </a:t>
            </a:r>
            <a:r>
              <a:rPr lang="en-US" altLang="zh-CN" sz="1800" dirty="0" smtClean="0"/>
              <a:t>Enhancements </a:t>
            </a:r>
          </a:p>
          <a:p>
            <a:pPr eaLnBrk="1" hangingPunct="1"/>
            <a:r>
              <a:rPr lang="en-US" altLang="zh-CN" sz="2400" dirty="0" smtClean="0"/>
              <a:t>Cross-WG</a:t>
            </a:r>
          </a:p>
          <a:p>
            <a:pPr lvl="1" eaLnBrk="1" hangingPunct="1"/>
            <a:r>
              <a:rPr lang="en-US" altLang="zh-CN" sz="2000" dirty="0" smtClean="0"/>
              <a:t>SEC/MAS on credential </a:t>
            </a:r>
            <a:r>
              <a:rPr lang="en-US" altLang="zh-CN" sz="2000" dirty="0" smtClean="0"/>
              <a:t>provisioning </a:t>
            </a:r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ARC/MAS on GSMA LS &amp; </a:t>
            </a:r>
            <a:r>
              <a:rPr lang="en-US" altLang="zh-CN" sz="2000" dirty="0" err="1" smtClean="0"/>
              <a:t>CIoT</a:t>
            </a:r>
            <a:r>
              <a:rPr lang="en-US" altLang="zh-CN" sz="2000" dirty="0" smtClean="0"/>
              <a:t> DM, LWM2M </a:t>
            </a:r>
            <a:r>
              <a:rPr lang="en-US" altLang="zh-CN" sz="2000" dirty="0" err="1" smtClean="0"/>
              <a:t>iwk</a:t>
            </a:r>
            <a:r>
              <a:rPr lang="en-US" altLang="zh-CN" sz="2000" dirty="0" smtClean="0"/>
              <a:t>, proximal </a:t>
            </a:r>
            <a:r>
              <a:rPr lang="en-US" altLang="zh-CN" sz="2000" dirty="0" err="1" smtClean="0"/>
              <a:t>iwk</a:t>
            </a:r>
            <a:endParaRPr lang="en-US" altLang="zh-CN" sz="2000" dirty="0"/>
          </a:p>
          <a:p>
            <a:pPr eaLnBrk="1" hangingPunct="1"/>
            <a:r>
              <a:rPr lang="en-US" altLang="zh-CN" sz="2400" dirty="0" smtClean="0"/>
              <a:t>External collaboration</a:t>
            </a:r>
          </a:p>
          <a:p>
            <a:pPr lvl="1" eaLnBrk="1" hangingPunct="1"/>
            <a:r>
              <a:rPr lang="en-US" altLang="zh-CN" sz="2000" dirty="0" smtClean="0"/>
              <a:t>BO-SAREF Alignment</a:t>
            </a:r>
          </a:p>
          <a:p>
            <a:pPr lvl="1" eaLnBrk="1" hangingPunct="1"/>
            <a:r>
              <a:rPr lang="en-US" altLang="zh-CN" sz="2000" dirty="0" smtClean="0"/>
              <a:t>W3C </a:t>
            </a:r>
            <a:r>
              <a:rPr lang="en-US" altLang="zh-CN" sz="2000" dirty="0" smtClean="0"/>
              <a:t>WoT</a:t>
            </a:r>
          </a:p>
          <a:p>
            <a:pPr lvl="1" eaLnBrk="1" hangingPunct="1"/>
            <a:r>
              <a:rPr lang="en-US" altLang="zh-CN" sz="2000" dirty="0" smtClean="0"/>
              <a:t>HAIM mapping to specific techs e.g. ECHONET</a:t>
            </a:r>
            <a:endParaRPr lang="en-US" altLang="zh-CN" sz="20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pt-BR" altLang="zh-CN" sz="2400" dirty="0" smtClean="0"/>
              <a:t>MAS#25.1</a:t>
            </a:r>
            <a:r>
              <a:rPr lang="pt-BR" altLang="zh-CN" sz="2400" dirty="0"/>
              <a:t>:	Nov  7 (Monday), 2016 UTC 12:30-14:00</a:t>
            </a:r>
          </a:p>
          <a:p>
            <a:pPr lvl="1" eaLnBrk="1" hangingPunct="1"/>
            <a:r>
              <a:rPr lang="pt-BR" altLang="zh-CN" sz="2400" dirty="0" smtClean="0"/>
              <a:t>MAS#25.2</a:t>
            </a:r>
            <a:r>
              <a:rPr lang="pt-BR" altLang="zh-CN" sz="2400" dirty="0"/>
              <a:t>: 	Nov 28 (Monday), 2016, UTC 12:30-14:00</a:t>
            </a:r>
          </a:p>
          <a:p>
            <a:pPr lvl="1" eaLnBrk="1" hangingPunct="1"/>
            <a:endParaRPr lang="en-US" altLang="zh-CN" sz="2400" dirty="0" smtClean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pt-BR" altLang="zh-CN" sz="2400" dirty="0" smtClean="0"/>
              <a:t>MAS#26</a:t>
            </a:r>
            <a:r>
              <a:rPr lang="pt-BR" altLang="zh-CN" sz="2400" dirty="0"/>
              <a:t>: Dec 05-09, 2016, Kobe, </a:t>
            </a:r>
            <a:r>
              <a:rPr lang="pt-BR" altLang="zh-CN" sz="2400" dirty="0" smtClean="0"/>
              <a:t>Japan</a:t>
            </a:r>
          </a:p>
          <a:p>
            <a:pPr lvl="1"/>
            <a:endParaRPr lang="pt-BR" altLang="zh-CN" sz="2400" dirty="0"/>
          </a:p>
          <a:p>
            <a:pPr eaLnBrk="1" hangingPunct="1"/>
            <a:r>
              <a:rPr lang="en-US" altLang="zh-CN" sz="2800" dirty="0"/>
              <a:t>Semantic Interop event (target date: 2017.03) - TBD</a:t>
            </a:r>
          </a:p>
          <a:p>
            <a:pPr lvl="1" eaLnBrk="1" hangingPunct="1"/>
            <a:r>
              <a:rPr lang="en-US" altLang="zh-CN" sz="2400" dirty="0"/>
              <a:t>See initial proposal in MAS-2016-0237R02, MAS-2016-0242</a:t>
            </a:r>
          </a:p>
          <a:p>
            <a:pPr lvl="1"/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10920</TotalTime>
  <Words>464</Words>
  <Application>Microsoft Office PowerPoint</Application>
  <PresentationFormat>全屏显示(4:3)</PresentationFormat>
  <Paragraphs>113</Paragraphs>
  <Slides>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Myriad Pro</vt:lpstr>
      <vt:lpstr>Myriad Pro</vt:lpstr>
      <vt:lpstr>SimSun</vt:lpstr>
      <vt:lpstr>Arial</vt:lpstr>
      <vt:lpstr>Calibri</vt:lpstr>
      <vt:lpstr>Times New Roman</vt:lpstr>
      <vt:lpstr>Wingdings</vt:lpstr>
      <vt:lpstr>Office Theme</vt:lpstr>
      <vt:lpstr>WG5 – MAS#25  Status Report</vt:lpstr>
      <vt:lpstr>Issues for DECISION in TP</vt:lpstr>
      <vt:lpstr>Issues for INFORMATION in TP</vt:lpstr>
      <vt:lpstr>Issues for INFORMATION in TP</vt:lpstr>
      <vt:lpstr>Open Action Items</vt:lpstr>
      <vt:lpstr>Open Action Items</vt:lpstr>
      <vt:lpstr>Next Steps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 Zhang R1</cp:lastModifiedBy>
  <cp:revision>1276</cp:revision>
  <dcterms:created xsi:type="dcterms:W3CDTF">2012-09-11T22:52:11Z</dcterms:created>
  <dcterms:modified xsi:type="dcterms:W3CDTF">2016-10-20T19:08:46Z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(3)ZkExGa8olBc7H/SkzQG04TnZr8YCKhxBF9xd1PPgi8/t64XBL9pp/TxLvdOmOl2uK1d1kiof
m4BqbJxYO2kIKMKCyzE5gWJcK9RzhorXVYY+VQSXjFflUADAJICpG67aBp2Ov26irlTDUQPe
nDK55xen9lXTxgJ2eUYNic8AZkFntWayEfIPYBFyo2jWgd0Vnr5ry7LCPzTzEbmlcVP1P/1B
kJ82TuBgoubp2/tasJ</vt:lpwstr>
  </property>
  <property fmtid="{D5CDD505-2E9C-101B-9397-08002B2CF9AE}" pid="18" name="_2015_ms_pID_7253431">
    <vt:lpwstr>+TnsK9fuzCWCGN2A9gQsddwkos0fcJRhDIJZCCFGoO26tFIwOJhtJj
FdFDh6po8yaEAqOQD7s4T76CAh4cZ6VQy/ucJPGIuuaiEr/Mq4QOgF/O6hpb4ziLeYB3cl7c
17rQhsf8NnPwcyi2L+X1z3rHJGdD5EJT3oIvMMPs925i+dlTdnGpZLdHbVZzNJOBwl9uc/AF
r85v0wGc+wH09O40HgUPD/wC5wo9LScZ+5FH</vt:lpwstr>
  </property>
  <property fmtid="{D5CDD505-2E9C-101B-9397-08002B2CF9AE}" pid="19" name="_2015_ms_pID_7253432">
    <vt:lpwstr>dNsKEE9yVcLOunW5TRT1qkI=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1476971275</vt:lpwstr>
  </property>
</Properties>
</file>