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19" r:id="rId4"/>
    <p:sldId id="262" r:id="rId5"/>
    <p:sldId id="307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10/21/2016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TP-2016-0306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MAS#25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2016-10-17 to 2016-10-21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b="1" dirty="0" smtClean="0"/>
              <a:t>TP approval </a:t>
            </a:r>
          </a:p>
          <a:p>
            <a:pPr lvl="1"/>
            <a:r>
              <a:rPr lang="pl-PL" altLang="zh-CN" b="1" dirty="0" smtClean="0"/>
              <a:t>TP-2016-0294</a:t>
            </a:r>
            <a:r>
              <a:rPr lang="pl-PL" altLang="zh-CN" b="1" dirty="0"/>
              <a:t>	LS to W3C WoT</a:t>
            </a:r>
            <a:endParaRPr lang="en-US" altLang="zh-CN" sz="20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2 ad-hoc</a:t>
            </a:r>
          </a:p>
          <a:p>
            <a:pPr lvl="1" eaLnBrk="1" hangingPunct="1"/>
            <a:r>
              <a:rPr lang="en-US" altLang="zh-CN" b="1" dirty="0" smtClean="0"/>
              <a:t>2 ARC/SEC/MAS joint </a:t>
            </a:r>
          </a:p>
          <a:p>
            <a:pPr lvl="1" eaLnBrk="1" hangingPunct="1"/>
            <a:r>
              <a:rPr lang="en-US" altLang="zh-CN" b="1" dirty="0" smtClean="0"/>
              <a:t>MAS-SAREF joint workshop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MAS-2016-0226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~80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25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WI-0030 </a:t>
            </a:r>
            <a:r>
              <a:rPr lang="en-GB" altLang="zh-CN" sz="1800" dirty="0" smtClean="0"/>
              <a:t>Field Device Configuration</a:t>
            </a:r>
            <a:endParaRPr lang="zh-CN" altLang="zh-CN" sz="1800" dirty="0" smtClean="0"/>
          </a:p>
          <a:p>
            <a:pPr lvl="2"/>
            <a:r>
              <a:rPr lang="en-US" altLang="zh-CN" sz="1600" dirty="0" smtClean="0"/>
              <a:t>TS-0022 restructuring, a few more attributes</a:t>
            </a:r>
          </a:p>
          <a:p>
            <a:pPr lvl="2"/>
            <a:r>
              <a:rPr lang="en-US" altLang="zh-CN" sz="1600" dirty="0" smtClean="0"/>
              <a:t>TS-0006 sync/update</a:t>
            </a:r>
            <a:endParaRPr lang="zh-CN" altLang="zh-CN" sz="1600" dirty="0"/>
          </a:p>
          <a:p>
            <a:pPr lvl="1"/>
            <a:r>
              <a:rPr lang="en-US" altLang="zh-CN" sz="1800" dirty="0"/>
              <a:t>WI-0056 - Evolution of Proximal IoT Interworking</a:t>
            </a:r>
            <a:endParaRPr lang="zh-CN" altLang="zh-CN" sz="1800" dirty="0"/>
          </a:p>
          <a:p>
            <a:pPr lvl="2"/>
            <a:r>
              <a:rPr lang="en-US" altLang="zh-CN" sz="1600" dirty="0"/>
              <a:t>TS-0023 HAIM </a:t>
            </a:r>
            <a:r>
              <a:rPr lang="en-US" altLang="zh-CN" sz="1600" dirty="0" smtClean="0"/>
              <a:t>enhancement (new models)</a:t>
            </a:r>
            <a:endParaRPr lang="zh-CN" altLang="zh-CN" sz="1600" dirty="0"/>
          </a:p>
          <a:p>
            <a:pPr lvl="1"/>
            <a:r>
              <a:rPr lang="en-US" altLang="zh-CN" sz="1800" dirty="0"/>
              <a:t>WI-0063 - Release 3 Enhancements on Base Ontology &amp; Generic Interworking</a:t>
            </a:r>
            <a:endParaRPr lang="zh-CN" altLang="zh-CN" sz="1800" dirty="0"/>
          </a:p>
          <a:p>
            <a:pPr lvl="2"/>
            <a:r>
              <a:rPr lang="en-US" altLang="zh-CN" sz="1600" dirty="0"/>
              <a:t>TS-0012 Base </a:t>
            </a:r>
            <a:r>
              <a:rPr lang="en-US" altLang="zh-CN" sz="1600" dirty="0" smtClean="0"/>
              <a:t>Ontology update (bug-fix)</a:t>
            </a:r>
          </a:p>
          <a:p>
            <a:pPr lvl="2"/>
            <a:r>
              <a:rPr lang="en-US" altLang="zh-CN" sz="1600" dirty="0" smtClean="0"/>
              <a:t>Separation of Generic Interworking into TS-0030</a:t>
            </a:r>
            <a:endParaRPr lang="zh-CN" altLang="zh-CN" sz="1600" dirty="0"/>
          </a:p>
          <a:p>
            <a:pPr lvl="1"/>
            <a:r>
              <a:rPr lang="en-US" altLang="zh-CN" sz="1800" dirty="0"/>
              <a:t>WI-0053 - Rel-3 Enhancements on Semantic Support </a:t>
            </a:r>
            <a:endParaRPr lang="zh-CN" altLang="zh-CN" sz="1800" dirty="0"/>
          </a:p>
          <a:p>
            <a:pPr lvl="2"/>
            <a:r>
              <a:rPr lang="en-US" altLang="zh-CN" sz="1600" dirty="0" smtClean="0"/>
              <a:t>TR-0033 initial skeleton and input (graph scoping, semantic validation, ACP sync)</a:t>
            </a:r>
            <a:endParaRPr lang="zh-CN" altLang="zh-CN" sz="1600" dirty="0"/>
          </a:p>
          <a:p>
            <a:pPr lvl="1"/>
            <a:r>
              <a:rPr lang="en-US" altLang="zh-CN" sz="1800" dirty="0"/>
              <a:t>WI-0052 - LWM2M DM &amp; Interworking Enhancements</a:t>
            </a:r>
            <a:endParaRPr lang="zh-CN" altLang="zh-CN" sz="1800" dirty="0"/>
          </a:p>
          <a:p>
            <a:pPr lvl="2"/>
            <a:r>
              <a:rPr lang="en-US" altLang="zh-CN" sz="1600" dirty="0"/>
              <a:t>TR-0031 </a:t>
            </a:r>
            <a:r>
              <a:rPr lang="en-US" altLang="zh-CN" sz="1600" dirty="0" smtClean="0"/>
              <a:t>initial skeleton and input (e.g. analysis, potential solution)</a:t>
            </a:r>
            <a:endParaRPr lang="zh-CN" altLang="zh-CN" sz="1600" dirty="0"/>
          </a:p>
          <a:p>
            <a:pPr lvl="1"/>
            <a:r>
              <a:rPr lang="en-US" altLang="zh-CN" sz="1800" dirty="0"/>
              <a:t>Mini joint workshop with </a:t>
            </a:r>
            <a:r>
              <a:rPr lang="en-US" altLang="zh-CN" sz="1800" dirty="0" smtClean="0"/>
              <a:t>SAREF</a:t>
            </a:r>
          </a:p>
          <a:p>
            <a:pPr lvl="2"/>
            <a:r>
              <a:rPr lang="en-US" altLang="zh-CN" sz="1400" dirty="0"/>
              <a:t>See TP-2016-0305</a:t>
            </a:r>
            <a:endParaRPr lang="zh-CN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4304812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828800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73669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397138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888950"/>
            <a:ext cx="232115" cy="265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331" y="5526676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12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70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6824"/>
              </p:ext>
            </p:extLst>
          </p:nvPr>
        </p:nvGraphicFramePr>
        <p:xfrm>
          <a:off x="424373" y="1295400"/>
          <a:ext cx="8414827" cy="460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130052"/>
                <a:gridCol w="1371600"/>
                <a:gridCol w="1143000"/>
              </a:tblGrid>
              <a:tr h="258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Action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504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A-WG5-23.0-001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TR-0007 restructuring and terminology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alignment (for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R3)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NEC 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CLOSED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</a:tr>
              <a:tr h="80832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 on the dates with W3C for a joint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61867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HAIM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106622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Base Ontology and an example of semantic annotation (SAREF) ,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NEC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80832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A-WG5-24.0-004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formal LS to be sent to W3C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IG once oneM2M R2 (TS-0023, TS-0012) is published.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87960"/>
              </p:ext>
            </p:extLst>
          </p:nvPr>
        </p:nvGraphicFramePr>
        <p:xfrm>
          <a:off x="424373" y="1295400"/>
          <a:ext cx="8414827" cy="2299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2225052"/>
                <a:gridCol w="3276600"/>
                <a:gridCol w="1143000"/>
              </a:tblGrid>
              <a:tr h="258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Action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A-WG5-25.0-001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Alignment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between BO and SAREF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NEC (Martin,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Joreg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Sensinov (Mahdi),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Pineone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(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Jaeho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KETI (Minwoo), TNO (Laura),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A-WG5-25.0-002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Draft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LS to external organizations (e.g. ECHONET) on HAIM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NTT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/>
              <a:t>WI-0030 </a:t>
            </a:r>
            <a:r>
              <a:rPr lang="en-US" altLang="zh-CN" sz="1800" dirty="0" smtClean="0"/>
              <a:t>- Field </a:t>
            </a:r>
            <a:r>
              <a:rPr lang="en-US" altLang="zh-CN" sz="1800" dirty="0"/>
              <a:t>Device </a:t>
            </a:r>
            <a:r>
              <a:rPr lang="en-US" altLang="zh-CN" sz="1800" dirty="0" smtClean="0"/>
              <a:t>Configuration</a:t>
            </a:r>
            <a:endParaRPr lang="en-US" altLang="zh-CN" sz="1800" dirty="0"/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Interworking</a:t>
            </a:r>
          </a:p>
          <a:p>
            <a:pPr lvl="1" eaLnBrk="1" hangingPunct="1"/>
            <a:r>
              <a:rPr lang="en-US" altLang="zh-CN" sz="1800" dirty="0" smtClean="0"/>
              <a:t>WI-0063 </a:t>
            </a:r>
            <a:r>
              <a:rPr lang="en-US" altLang="zh-CN" sz="1800" dirty="0"/>
              <a:t>- Release 3 Enhancements on Base Ontology &amp; Generic Interworking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Support </a:t>
            </a:r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 </a:t>
            </a:r>
          </a:p>
          <a:p>
            <a:pPr eaLnBrk="1" hangingPunct="1"/>
            <a:r>
              <a:rPr lang="en-US" altLang="zh-CN" sz="2400" dirty="0" smtClean="0"/>
              <a:t>Cross-WG</a:t>
            </a:r>
          </a:p>
          <a:p>
            <a:pPr lvl="1" eaLnBrk="1" hangingPunct="1"/>
            <a:r>
              <a:rPr lang="en-US" altLang="zh-CN" sz="2000" dirty="0" smtClean="0"/>
              <a:t>SEC/MAS on credential provisioning </a:t>
            </a:r>
          </a:p>
          <a:p>
            <a:pPr lvl="1" eaLnBrk="1" hangingPunct="1"/>
            <a:r>
              <a:rPr lang="en-US" altLang="zh-CN" sz="2000" dirty="0" smtClean="0"/>
              <a:t>ARC/MAS on GSMA LS &amp; </a:t>
            </a:r>
            <a:r>
              <a:rPr lang="en-US" altLang="zh-CN" sz="2000" dirty="0" err="1" smtClean="0"/>
              <a:t>CIoT</a:t>
            </a:r>
            <a:r>
              <a:rPr lang="en-US" altLang="zh-CN" sz="2000" dirty="0" smtClean="0"/>
              <a:t> DM, LWM2M </a:t>
            </a:r>
            <a:r>
              <a:rPr lang="en-US" altLang="zh-CN" sz="2000" dirty="0" err="1" smtClean="0"/>
              <a:t>iwk</a:t>
            </a:r>
            <a:r>
              <a:rPr lang="en-US" altLang="zh-CN" sz="2000" dirty="0" smtClean="0"/>
              <a:t>, proximal </a:t>
            </a:r>
            <a:r>
              <a:rPr lang="en-US" altLang="zh-CN" sz="2000" dirty="0" err="1" smtClean="0"/>
              <a:t>iwk</a:t>
            </a:r>
            <a:endParaRPr lang="en-US" altLang="zh-CN" sz="2000" dirty="0"/>
          </a:p>
          <a:p>
            <a:pPr eaLnBrk="1" hangingPunct="1"/>
            <a:r>
              <a:rPr lang="en-US" altLang="zh-CN" sz="2400" dirty="0" smtClean="0"/>
              <a:t>External collaboration</a:t>
            </a:r>
          </a:p>
          <a:p>
            <a:pPr lvl="1" eaLnBrk="1" hangingPunct="1"/>
            <a:r>
              <a:rPr lang="en-US" altLang="zh-CN" sz="2000" dirty="0" smtClean="0"/>
              <a:t>BO-SAREF Alignment</a:t>
            </a:r>
          </a:p>
          <a:p>
            <a:pPr lvl="1" eaLnBrk="1" hangingPunct="1"/>
            <a:r>
              <a:rPr lang="en-US" altLang="zh-CN" sz="2000" dirty="0" smtClean="0"/>
              <a:t>W3C WoT</a:t>
            </a:r>
          </a:p>
          <a:p>
            <a:pPr lvl="1" eaLnBrk="1" hangingPunct="1"/>
            <a:r>
              <a:rPr lang="en-US" altLang="zh-CN" sz="2000" dirty="0" smtClean="0"/>
              <a:t>HAIM mapping to specific techs e.g. ECHONET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MAS#25.1</a:t>
            </a:r>
            <a:r>
              <a:rPr lang="pt-BR" altLang="zh-CN" sz="2400" dirty="0"/>
              <a:t>:	Nov  7 (Monday), 2016 UTC 12:30-14:00</a:t>
            </a:r>
          </a:p>
          <a:p>
            <a:pPr lvl="1" eaLnBrk="1" hangingPunct="1"/>
            <a:r>
              <a:rPr lang="pt-BR" altLang="zh-CN" sz="2400" dirty="0" smtClean="0"/>
              <a:t>MAS#25.2</a:t>
            </a:r>
            <a:r>
              <a:rPr lang="pt-BR" altLang="zh-CN" sz="2400" dirty="0"/>
              <a:t>: 	Nov 28 (Monday), 2016, UTC 12:30-14:00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MAS#26</a:t>
            </a:r>
            <a:r>
              <a:rPr lang="pt-BR" altLang="zh-CN" sz="2400" dirty="0"/>
              <a:t>: Dec 05-09, 2016, Kobe, </a:t>
            </a:r>
            <a:r>
              <a:rPr lang="pt-BR" altLang="zh-CN" sz="2400" dirty="0" smtClean="0"/>
              <a:t>Japan</a:t>
            </a:r>
          </a:p>
          <a:p>
            <a:pPr lvl="1"/>
            <a:endParaRPr lang="pt-BR" altLang="zh-CN" sz="2400" dirty="0"/>
          </a:p>
          <a:p>
            <a:pPr eaLnBrk="1" hangingPunct="1"/>
            <a:r>
              <a:rPr lang="en-US" altLang="zh-CN" sz="2800" dirty="0"/>
              <a:t>Semantic Interop event (target date: 2017.03) - TBD</a:t>
            </a:r>
          </a:p>
          <a:p>
            <a:pPr lvl="1" eaLnBrk="1" hangingPunct="1"/>
            <a:r>
              <a:rPr lang="en-US" altLang="zh-CN" sz="2400" dirty="0"/>
              <a:t>See initial proposal in MAS-2016-0237R02, MAS-2016-0242</a:t>
            </a:r>
          </a:p>
          <a:p>
            <a:pPr lvl="1"/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10922</TotalTime>
  <Words>464</Words>
  <Application>Microsoft Office PowerPoint</Application>
  <PresentationFormat>全屏显示(4:3)</PresentationFormat>
  <Paragraphs>113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MAS#25  Status Report</vt:lpstr>
      <vt:lpstr>Issues for DECISION in TP</vt:lpstr>
      <vt:lpstr>Issues for INFORMATION in TP</vt:lpstr>
      <vt:lpstr>Issues for INFORMATION in TP</vt:lpstr>
      <vt:lpstr>Open Action Items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R1</cp:lastModifiedBy>
  <cp:revision>1277</cp:revision>
  <dcterms:created xsi:type="dcterms:W3CDTF">2012-09-11T22:52:11Z</dcterms:created>
  <dcterms:modified xsi:type="dcterms:W3CDTF">2016-10-21T09:01:57Z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(3)ZkExGa8olBc7H/SkzQG04TnZr8YCKhxBF9xd1PPgi8/t64XBL9pp/TxLvdOmOl2uK1d1kiof
m4BqbJxYO2kIKMKCyzE5gWJcK9RzhorXVYY+VQSXjFflUADAJICpG67aBp2Ov26irlTDUQPe
nDK55xen9lXTxgJ2eUYNic8AZkFntWayEfIPYBFyo2jWgd0Vnr5ry7LCPzTzEbmlcVP1P/1B
kJ82TuBgoubp2/tasJ</vt:lpwstr>
  </property>
  <property fmtid="{D5CDD505-2E9C-101B-9397-08002B2CF9AE}" pid="18" name="_2015_ms_pID_7253431">
    <vt:lpwstr>+TnsK9fuzCWCGN2A9gQsddwkos0fcJRhDIJZCCFGoO26tFIwOJhtJj
FdFDh6po8yaEAqOQD7s4T76CAh4cZ6VQy/ucJPGIuuaiEr/Mq4QOgF/O6hpb4ziLeYB3cl7c
17rQhsf8NnPwcyi2L+X1z3rHJGdD5EJT3oIvMMPs925i+dlTdnGpZLdHbVZzNJOBwl9uc/AF
r85v0wGc+wH09O40HgUPD/wC5wo9LScZ+5FH</vt:lpwstr>
  </property>
  <property fmtid="{D5CDD505-2E9C-101B-9397-08002B2CF9AE}" pid="19" name="_2015_ms_pID_7253432">
    <vt:lpwstr>dNsKEE9yVcLOunW5TRT1qkI=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1477040394</vt:lpwstr>
  </property>
</Properties>
</file>