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3" r:id="rId3"/>
    <p:sldId id="318" r:id="rId4"/>
    <p:sldId id="319" r:id="rId5"/>
    <p:sldId id="321" r:id="rId6"/>
    <p:sldId id="320" r:id="rId7"/>
    <p:sldId id="268" r:id="rId8"/>
    <p:sldId id="269" r:id="rId9"/>
    <p:sldId id="29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89982" autoAdjust="0"/>
  </p:normalViewPr>
  <p:slideViewPr>
    <p:cSldViewPr>
      <p:cViewPr varScale="1">
        <p:scale>
          <a:sx n="80" d="100"/>
          <a:sy n="80" d="100"/>
        </p:scale>
        <p:origin x="145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47DBBE-16CC-40F8-AB20-47CA9481238E}" type="datetimeFigureOut">
              <a:rPr lang="en-US" altLang="zh-CN"/>
              <a:pPr>
                <a:defRPr/>
              </a:pPr>
              <a:t>7/14/2017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4CEDB8-058E-4ED0-A78C-7A08070F24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05732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FBC0E8-AAE7-4280-9F57-C6E1DA21B858}" type="datetimeFigureOut">
              <a:rPr lang="zh-CN" altLang="en-US"/>
              <a:pPr>
                <a:defRPr/>
              </a:pPr>
              <a:t>2017/7/14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64710B-4FE5-47BF-8A5D-9F79D1F722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804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/>
              <a:t>TS-0023: 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71 </a:t>
            </a:r>
            <a:r>
              <a:rPr lang="en-US" altLang="zh-CN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ModuleClasses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13 Device models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64710B-4FE5-47BF-8A5D-9F79D1F72273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13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204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FCF00B-40C5-4996-B111-2DDAFC5015C3}" type="slidenum">
              <a:rPr lang="zh-CN" altLang="en-US" smtClean="0"/>
              <a:pPr/>
              <a:t>6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54642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457200" y="6248400"/>
            <a:ext cx="8229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zh-CN" sz="1200" dirty="0" smtClean="0">
                <a:solidFill>
                  <a:srgbClr val="898989"/>
                </a:solidFill>
                <a:latin typeface="Myriad pro"/>
              </a:rPr>
              <a:t>2017 </a:t>
            </a: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oneM2M Partners</a:t>
            </a:r>
          </a:p>
          <a:p>
            <a:pPr algn="ctr">
              <a:defRPr/>
            </a:pP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TP-2017-0210</a:t>
            </a:r>
            <a:endParaRPr lang="en-GB" altLang="zh-CN" sz="1200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D9AD374-43D0-41DF-9AE9-A6945EBA0E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457200" y="6248400"/>
            <a:ext cx="8229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© </a:t>
            </a:r>
            <a:r>
              <a:rPr lang="en-GB" altLang="zh-CN" sz="1200" dirty="0" smtClean="0">
                <a:solidFill>
                  <a:srgbClr val="898989"/>
                </a:solidFill>
                <a:latin typeface="Myriad pro"/>
              </a:rPr>
              <a:t>2017 </a:t>
            </a:r>
            <a:r>
              <a:rPr lang="en-GB" altLang="zh-CN" sz="1200" dirty="0">
                <a:solidFill>
                  <a:srgbClr val="898989"/>
                </a:solidFill>
                <a:latin typeface="Myriad pro"/>
              </a:rPr>
              <a:t>oneM2M Partners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Arial" pitchFamily="34" charset="0"/>
              </a:rPr>
              <a:t>TP-2017-0210</a:t>
            </a:r>
            <a:endParaRPr lang="en-GB" altLang="zh-CN" sz="1200" dirty="0" smtClean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8419C0-B19E-4173-9519-13EB3884F4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mber.onem2m.org/Application/documentapp/downloadLatestRevision/default.aspx?docID=230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457200" y="3711575"/>
            <a:ext cx="82296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CN" sz="4800" b="1" dirty="0" smtClean="0">
                <a:solidFill>
                  <a:srgbClr val="A0A0A3"/>
                </a:solidFill>
              </a:rPr>
              <a:t>WG5 – MAS#30</a:t>
            </a:r>
            <a:br>
              <a:rPr lang="en-US" altLang="zh-CN" sz="4800" b="1" dirty="0" smtClean="0">
                <a:solidFill>
                  <a:srgbClr val="A0A0A3"/>
                </a:solidFill>
              </a:rPr>
            </a:br>
            <a:r>
              <a:rPr lang="en-US" altLang="zh-CN" sz="4800" b="1" dirty="0" smtClean="0">
                <a:solidFill>
                  <a:srgbClr val="A0A0A3"/>
                </a:solidFill>
              </a:rPr>
              <a:t> Status Report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11188" y="5256213"/>
            <a:ext cx="63097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B42025"/>
                </a:solidFill>
              </a:rPr>
              <a:t>Group Name: WG5 MAS (Management, Abstraction &amp; Semantics)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Source: </a:t>
            </a:r>
            <a:r>
              <a:rPr lang="en-US" altLang="zh-CN" dirty="0" err="1">
                <a:solidFill>
                  <a:srgbClr val="B42025"/>
                </a:solidFill>
              </a:rPr>
              <a:t>Yongjing</a:t>
            </a:r>
            <a:r>
              <a:rPr lang="en-US" altLang="zh-CN" dirty="0">
                <a:solidFill>
                  <a:srgbClr val="B42025"/>
                </a:solidFill>
              </a:rPr>
              <a:t> Zhang (</a:t>
            </a:r>
            <a:r>
              <a:rPr lang="en-US" altLang="zh-CN" dirty="0" err="1">
                <a:solidFill>
                  <a:srgbClr val="B42025"/>
                </a:solidFill>
              </a:rPr>
              <a:t>Huawei</a:t>
            </a:r>
            <a:r>
              <a:rPr lang="en-US" altLang="zh-CN" dirty="0">
                <a:solidFill>
                  <a:srgbClr val="B42025"/>
                </a:solidFill>
              </a:rPr>
              <a:t>, WG5 Chair)</a:t>
            </a:r>
          </a:p>
          <a:p>
            <a:r>
              <a:rPr lang="en-US" altLang="zh-CN" dirty="0">
                <a:solidFill>
                  <a:srgbClr val="B42025"/>
                </a:solidFill>
              </a:rPr>
              <a:t>Meeting Date: </a:t>
            </a:r>
            <a:r>
              <a:rPr lang="en-US" altLang="zh-CN" dirty="0" smtClean="0">
                <a:solidFill>
                  <a:srgbClr val="B42025"/>
                </a:solidFill>
              </a:rPr>
              <a:t>2017-7-10 to 2017-7-14</a:t>
            </a:r>
            <a:endParaRPr lang="en-US" altLang="zh-CN" dirty="0">
              <a:solidFill>
                <a:srgbClr val="B42025"/>
              </a:solidFill>
            </a:endParaRPr>
          </a:p>
          <a:p>
            <a:endParaRPr lang="en-US" altLang="zh-CN" dirty="0">
              <a:solidFill>
                <a:srgbClr val="B4202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Executive Highlights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Last batch of input to Home Appliance Information Model R3 accepted </a:t>
            </a:r>
            <a:r>
              <a:rPr lang="en-US" altLang="zh-CN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000" dirty="0">
                <a:solidFill>
                  <a:srgbClr val="FF0000"/>
                </a:solidFill>
              </a:rPr>
              <a:t> stage 2 FROZEN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~20 device models &amp; module classes added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000" dirty="0" smtClean="0"/>
              <a:t>Proximal Interworking framework settled </a:t>
            </a:r>
            <a:r>
              <a:rPr lang="en-US" altLang="zh-CN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2000" dirty="0" smtClean="0">
                <a:solidFill>
                  <a:srgbClr val="FF0000"/>
                </a:solidFill>
              </a:rPr>
              <a:t> stage 2 FROZEN</a:t>
            </a:r>
          </a:p>
          <a:p>
            <a:pPr lvl="1"/>
            <a:r>
              <a:rPr lang="en-US" altLang="zh-CN" sz="1600" dirty="0" smtClean="0"/>
              <a:t>interworking </a:t>
            </a:r>
            <a:r>
              <a:rPr lang="en-US" altLang="zh-CN" sz="1600" dirty="0"/>
              <a:t>architecture and resource mapping rules are aligned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will </a:t>
            </a:r>
            <a:r>
              <a:rPr lang="en-US" altLang="zh-CN" sz="1600" dirty="0"/>
              <a:t>serve as the common base for technology specific interworking </a:t>
            </a:r>
            <a:r>
              <a:rPr lang="en-US" altLang="zh-CN" sz="1600" dirty="0" smtClean="0"/>
              <a:t>WIs and the Generic (ontology-based) Interworking WI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r>
              <a:rPr lang="en-US" altLang="zh-CN" sz="2000" dirty="0" smtClean="0"/>
              <a:t>Several Semantic Enhancement features become normative part of R3 </a:t>
            </a:r>
            <a:r>
              <a:rPr lang="en-US" altLang="zh-CN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stage 2 FROZEN</a:t>
            </a:r>
          </a:p>
          <a:p>
            <a:pPr lvl="1"/>
            <a:r>
              <a:rPr lang="en-US" altLang="zh-CN" sz="1600" dirty="0" smtClean="0"/>
              <a:t>semantic query (incl. content-based), </a:t>
            </a:r>
            <a:r>
              <a:rPr lang="en-US" altLang="zh-CN" sz="1600" dirty="0"/>
              <a:t>ontology management, semantic validation, semantic </a:t>
            </a:r>
            <a:r>
              <a:rPr lang="en-US" altLang="zh-CN" sz="1600" dirty="0" err="1" smtClean="0"/>
              <a:t>mashup</a:t>
            </a:r>
            <a:r>
              <a:rPr lang="en-US" altLang="zh-CN" sz="1600" dirty="0" smtClean="0"/>
              <a:t>, </a:t>
            </a:r>
            <a:r>
              <a:rPr lang="en-US" altLang="zh-CN" sz="1600" dirty="0" smtClean="0"/>
              <a:t>ACP</a:t>
            </a:r>
          </a:p>
          <a:p>
            <a:pPr lvl="1"/>
            <a:r>
              <a:rPr lang="en-US" altLang="zh-CN" sz="1600" dirty="0"/>
              <a:t>no new features, but further alignment between TS-0001 &amp; TS-0034 would be needed.</a:t>
            </a:r>
          </a:p>
          <a:p>
            <a:r>
              <a:rPr lang="en-US" altLang="zh-CN" sz="2000" dirty="0" smtClean="0"/>
              <a:t>Continuous collaboration with OMA on LwM2M </a:t>
            </a:r>
          </a:p>
          <a:p>
            <a:pPr lvl="1"/>
            <a:r>
              <a:rPr lang="en-US" altLang="zh-CN" sz="1600" dirty="0" smtClean="0"/>
              <a:t>Event Log Object specification and mapping </a:t>
            </a:r>
            <a:r>
              <a:rPr lang="en-US" altLang="zh-CN" sz="1600" dirty="0" smtClean="0"/>
              <a:t>updated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086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Issues for DECISION in TP</a:t>
            </a:r>
          </a:p>
        </p:txBody>
      </p:sp>
      <p:sp>
        <p:nvSpPr>
          <p:cNvPr id="4100" name="灯片编号占位符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3E6946-71B9-4CF5-A998-488F338AFF5E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37150"/>
          </a:xfrm>
        </p:spPr>
        <p:txBody>
          <a:bodyPr/>
          <a:lstStyle/>
          <a:p>
            <a:r>
              <a:rPr lang="en-US" altLang="zh-CN" sz="2800" b="1" dirty="0" smtClean="0"/>
              <a:t>TP approval </a:t>
            </a:r>
          </a:p>
          <a:p>
            <a:pPr lvl="1"/>
            <a:r>
              <a:rPr lang="en-US" altLang="zh-CN" sz="2400" b="1" dirty="0" smtClean="0"/>
              <a:t>CR </a:t>
            </a:r>
            <a:r>
              <a:rPr lang="en-US" altLang="zh-CN" sz="2400" b="1" dirty="0"/>
              <a:t>pack </a:t>
            </a:r>
            <a:r>
              <a:rPr lang="en-US" altLang="zh-CN" sz="2400" b="1" dirty="0" smtClean="0"/>
              <a:t>TS-0023 R3</a:t>
            </a:r>
          </a:p>
          <a:p>
            <a:pPr lvl="2"/>
            <a:r>
              <a:rPr lang="en-US" altLang="zh-CN" sz="2000" b="1" dirty="0" smtClean="0"/>
              <a:t>TP-2017-0211</a:t>
            </a:r>
          </a:p>
          <a:p>
            <a:pPr lvl="1"/>
            <a:r>
              <a:rPr lang="en-US" altLang="zh-CN" sz="2400" b="1" dirty="0" smtClean="0"/>
              <a:t>CR pack TS-0005 R3</a:t>
            </a:r>
          </a:p>
          <a:p>
            <a:pPr lvl="2"/>
            <a:r>
              <a:rPr lang="en-US" altLang="zh-CN" sz="2000" b="1" dirty="0" smtClean="0"/>
              <a:t>TP-2017-0212</a:t>
            </a:r>
          </a:p>
          <a:p>
            <a:pPr lvl="1"/>
            <a:r>
              <a:rPr lang="en-US" altLang="zh-CN" sz="2400" b="1" dirty="0" smtClean="0"/>
              <a:t>CR pack TS-0006 R3</a:t>
            </a:r>
          </a:p>
          <a:p>
            <a:pPr lvl="2"/>
            <a:r>
              <a:rPr lang="en-US" altLang="zh-CN" sz="2000" b="1" dirty="0" smtClean="0"/>
              <a:t>TP-2017-0213</a:t>
            </a:r>
            <a:endParaRPr lang="en-US" altLang="zh-CN" sz="2000" b="1" dirty="0"/>
          </a:p>
          <a:p>
            <a:pPr lvl="2"/>
            <a:endParaRPr lang="en-US" altLang="zh-CN" sz="2000" b="1" dirty="0"/>
          </a:p>
          <a:p>
            <a:pPr marL="0" indent="0">
              <a:buNone/>
            </a:pPr>
            <a:endParaRPr lang="en-US" altLang="zh-CN" sz="2400" dirty="0"/>
          </a:p>
          <a:p>
            <a:endParaRPr lang="en-US" altLang="zh-CN" sz="2800" dirty="0" smtClean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0728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for INFORMATION in TP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b="1" dirty="0" smtClean="0"/>
              <a:t>Sessions</a:t>
            </a:r>
            <a:r>
              <a:rPr lang="en-US" altLang="zh-CN" sz="2800" b="1" dirty="0"/>
              <a:t>: </a:t>
            </a:r>
            <a:endParaRPr lang="en-US" altLang="zh-CN" sz="2800" b="1" dirty="0" smtClean="0"/>
          </a:p>
          <a:p>
            <a:pPr lvl="1" eaLnBrk="1" hangingPunct="1"/>
            <a:r>
              <a:rPr lang="en-US" altLang="zh-CN" b="1" dirty="0" smtClean="0"/>
              <a:t>6 dedicated</a:t>
            </a:r>
          </a:p>
          <a:p>
            <a:pPr lvl="1" eaLnBrk="1" hangingPunct="1"/>
            <a:r>
              <a:rPr lang="en-US" altLang="zh-CN" b="1" dirty="0" smtClean="0"/>
              <a:t>2 ad-hoc</a:t>
            </a:r>
          </a:p>
          <a:p>
            <a:pPr lvl="1" eaLnBrk="1" hangingPunct="1"/>
            <a:r>
              <a:rPr lang="en-US" altLang="zh-CN" b="1" dirty="0" smtClean="0"/>
              <a:t>4 joint with ARC</a:t>
            </a:r>
          </a:p>
          <a:p>
            <a:pPr marL="457200" lvl="1" indent="0" eaLnBrk="1" hangingPunct="1">
              <a:buNone/>
            </a:pPr>
            <a:endParaRPr lang="en-US" altLang="zh-CN" b="1" dirty="0" smtClean="0"/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altLang="zh-CN" b="1" dirty="0" smtClean="0">
                <a:solidFill>
                  <a:schemeClr val="tx1"/>
                </a:solidFill>
              </a:rPr>
              <a:t>Contributions (</a:t>
            </a:r>
            <a:r>
              <a:rPr lang="en-US" altLang="zh-CN" sz="1800" dirty="0" smtClean="0">
                <a:solidFill>
                  <a:schemeClr val="tx1"/>
                </a:solidFill>
              </a:rPr>
              <a:t>See the latest rev of </a:t>
            </a:r>
            <a:r>
              <a:rPr lang="en-US" altLang="zh-CN" sz="1800" dirty="0" smtClean="0">
                <a:solidFill>
                  <a:schemeClr val="tx1"/>
                </a:solidFill>
                <a:hlinkClick r:id="rId2"/>
              </a:rPr>
              <a:t>MAS-2017-0151</a:t>
            </a:r>
            <a:r>
              <a:rPr lang="en-US" altLang="zh-CN" b="1" dirty="0" smtClean="0">
                <a:solidFill>
                  <a:schemeClr val="tx1"/>
                </a:solidFill>
              </a:rPr>
              <a:t>)</a:t>
            </a:r>
          </a:p>
          <a:p>
            <a:pPr marL="742950" lvl="2" indent="-342900" eaLnBrk="1" hangingPunct="1"/>
            <a:r>
              <a:rPr lang="en-US" altLang="zh-CN" sz="2800" b="1" dirty="0" smtClean="0">
                <a:solidFill>
                  <a:srgbClr val="FF0000"/>
                </a:solidFill>
              </a:rPr>
              <a:t>17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0+ </a:t>
            </a:r>
            <a:r>
              <a:rPr lang="en-US" altLang="zh-CN" sz="2800" b="1" dirty="0" smtClean="0"/>
              <a:t>treated (incl</a:t>
            </a:r>
            <a:r>
              <a:rPr lang="en-US" altLang="zh-CN" sz="2800" b="1" dirty="0"/>
              <a:t>. revs</a:t>
            </a:r>
            <a:r>
              <a:rPr lang="en-US" altLang="zh-CN" sz="2800" b="1" dirty="0" smtClean="0"/>
              <a:t>)</a:t>
            </a:r>
            <a:endParaRPr lang="en-US" altLang="zh-CN" sz="2800" b="1" dirty="0" smtClean="0"/>
          </a:p>
          <a:p>
            <a:pPr marL="742950" lvl="2" indent="-342900" eaLnBrk="1" hangingPunct="1"/>
            <a:r>
              <a:rPr lang="en-US" altLang="zh-CN" sz="2800" b="1" dirty="0" smtClean="0">
                <a:solidFill>
                  <a:srgbClr val="FF0000"/>
                </a:solidFill>
              </a:rPr>
              <a:t>60+ </a:t>
            </a:r>
            <a:r>
              <a:rPr lang="en-US" altLang="zh-CN" sz="2800" b="1" dirty="0" smtClean="0"/>
              <a:t>Agreed </a:t>
            </a:r>
            <a:endParaRPr lang="zh-CN" altLang="en-US" sz="4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8419C0-B19E-4173-9519-13EB3884F4D8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矩形 5"/>
          <p:cNvSpPr/>
          <p:nvPr/>
        </p:nvSpPr>
        <p:spPr>
          <a:xfrm>
            <a:off x="5410200" y="5029200"/>
            <a:ext cx="2425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– </a:t>
            </a:r>
            <a:r>
              <a:rPr lang="en-US" altLang="zh-CN" sz="2800" b="1" i="1" dirty="0">
                <a:solidFill>
                  <a:srgbClr val="FF0000"/>
                </a:solidFill>
              </a:rPr>
              <a:t>New Record!</a:t>
            </a:r>
            <a:r>
              <a:rPr lang="en-US" altLang="zh-CN" sz="2800" b="1" dirty="0"/>
              <a:t>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5582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/>
              <a:t>Issues for INFORMATION in TP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229600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1800" b="1" dirty="0" smtClean="0"/>
              <a:t>Meeting Objectives review</a:t>
            </a:r>
            <a:endParaRPr lang="zh-CN" altLang="zh-CN" sz="1800" b="1" dirty="0" smtClean="0"/>
          </a:p>
          <a:p>
            <a:pPr lvl="1"/>
            <a:r>
              <a:rPr lang="en-US" altLang="zh-CN" sz="1800" dirty="0" smtClean="0"/>
              <a:t>Stage 2 FREEZE: WI-0056 - Evolution of Proximal IoT Interworking</a:t>
            </a:r>
          </a:p>
          <a:p>
            <a:pPr lvl="2"/>
            <a:r>
              <a:rPr lang="en-US" altLang="zh-CN" sz="1400" dirty="0" smtClean="0"/>
              <a:t>TS-0023 </a:t>
            </a:r>
            <a:r>
              <a:rPr lang="en-US" altLang="zh-CN" sz="1400" dirty="0"/>
              <a:t>HAIM </a:t>
            </a:r>
            <a:r>
              <a:rPr lang="en-US" altLang="zh-CN" sz="1400" dirty="0" smtClean="0"/>
              <a:t>enhancement (new models based on OCF, OMA CD)</a:t>
            </a:r>
          </a:p>
          <a:p>
            <a:pPr lvl="2"/>
            <a:r>
              <a:rPr lang="en-US" altLang="zh-CN" sz="1400" dirty="0"/>
              <a:t>TS-0033 Proximal </a:t>
            </a:r>
            <a:r>
              <a:rPr lang="en-US" altLang="zh-CN" sz="1400" dirty="0" smtClean="0"/>
              <a:t>Interworking</a:t>
            </a:r>
          </a:p>
          <a:p>
            <a:pPr lvl="1"/>
            <a:r>
              <a:rPr lang="en-US" altLang="zh-CN" sz="1800" dirty="0" smtClean="0"/>
              <a:t>Progress WI-0063 - Base Ontology &amp; Generic Interworking</a:t>
            </a:r>
          </a:p>
          <a:p>
            <a:pPr lvl="2"/>
            <a:r>
              <a:rPr lang="en-US" altLang="zh-CN" sz="1400" dirty="0" smtClean="0"/>
              <a:t>TS-0030 </a:t>
            </a:r>
            <a:r>
              <a:rPr lang="en-US" altLang="zh-CN" sz="1400" dirty="0"/>
              <a:t>Generic </a:t>
            </a:r>
            <a:r>
              <a:rPr lang="en-US" altLang="zh-CN" sz="1400" dirty="0" smtClean="0"/>
              <a:t>Interworking</a:t>
            </a:r>
          </a:p>
          <a:p>
            <a:pPr lvl="2"/>
            <a:r>
              <a:rPr lang="en-US" altLang="zh-CN" sz="1400" dirty="0" smtClean="0"/>
              <a:t>TS-0012 Base Ontology (</a:t>
            </a:r>
            <a:r>
              <a:rPr lang="en-US" altLang="zh-CN" sz="1400" dirty="0" err="1" smtClean="0"/>
              <a:t>bugfix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800" dirty="0"/>
              <a:t>Stage 2 </a:t>
            </a:r>
            <a:r>
              <a:rPr lang="en-US" altLang="zh-CN" sz="1800" dirty="0" smtClean="0"/>
              <a:t>FREEZE: WI-0053 - Rel-3 Enhancements on Semantic Support </a:t>
            </a:r>
          </a:p>
          <a:p>
            <a:pPr lvl="2"/>
            <a:r>
              <a:rPr lang="en-US" altLang="zh-CN" sz="1400" dirty="0" smtClean="0"/>
              <a:t>TR-0033 </a:t>
            </a:r>
            <a:r>
              <a:rPr lang="en-US" altLang="zh-CN" sz="1400" dirty="0"/>
              <a:t>Study on Enhanced Semantic </a:t>
            </a:r>
            <a:r>
              <a:rPr lang="en-US" altLang="zh-CN" sz="1400" dirty="0" smtClean="0"/>
              <a:t>Enablement </a:t>
            </a:r>
          </a:p>
          <a:p>
            <a:pPr lvl="2"/>
            <a:r>
              <a:rPr lang="en-US" altLang="zh-CN" sz="1400" dirty="0" smtClean="0"/>
              <a:t>TS-0034 Semantic Support</a:t>
            </a:r>
          </a:p>
          <a:p>
            <a:pPr lvl="2"/>
            <a:r>
              <a:rPr lang="en-US" altLang="zh-CN" sz="1400" dirty="0"/>
              <a:t>TS-0001 </a:t>
            </a:r>
            <a:r>
              <a:rPr lang="en-US" altLang="zh-CN" sz="1400" dirty="0" smtClean="0"/>
              <a:t>Architecture</a:t>
            </a:r>
          </a:p>
          <a:p>
            <a:pPr lvl="1"/>
            <a:r>
              <a:rPr lang="en-US" altLang="zh-CN" sz="1800" dirty="0"/>
              <a:t>Progress: WI-0072 – Modbus Interworking (ARC/MAS)</a:t>
            </a:r>
          </a:p>
          <a:p>
            <a:pPr lvl="2"/>
            <a:r>
              <a:rPr lang="en-US" altLang="zh-CN" sz="1400" dirty="0"/>
              <a:t>TR-0043 Modbus Interworking</a:t>
            </a:r>
          </a:p>
          <a:p>
            <a:pPr lvl="1"/>
            <a:r>
              <a:rPr lang="en-US" altLang="zh-CN" sz="1800" dirty="0" smtClean="0"/>
              <a:t>Progress WI-0070 Disaster </a:t>
            </a:r>
            <a:r>
              <a:rPr lang="en-US" altLang="zh-CN" sz="1800" dirty="0"/>
              <a:t>Alert Service Enabler (DASE)</a:t>
            </a:r>
          </a:p>
          <a:p>
            <a:pPr lvl="2"/>
            <a:r>
              <a:rPr lang="en-US" altLang="zh-CN" sz="1400" dirty="0"/>
              <a:t>TR-0046	Study on Disaster Alert Service </a:t>
            </a:r>
            <a:r>
              <a:rPr lang="en-US" altLang="zh-CN" sz="1400" dirty="0" smtClean="0"/>
              <a:t>Enabler</a:t>
            </a:r>
            <a:endParaRPr lang="en-US" altLang="zh-CN" sz="1400" dirty="0"/>
          </a:p>
        </p:txBody>
      </p:sp>
      <p:sp>
        <p:nvSpPr>
          <p:cNvPr id="5125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EC5CAE-4626-4F53-AF07-366CDF7E77A4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7556" y="4486275"/>
            <a:ext cx="232115" cy="2652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799" y="2561212"/>
            <a:ext cx="232115" cy="2652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799" y="3429000"/>
            <a:ext cx="232115" cy="2652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798" y="5068725"/>
            <a:ext cx="232115" cy="265275"/>
          </a:xfrm>
          <a:prstGeom prst="rect">
            <a:avLst/>
          </a:prstGeom>
        </p:spPr>
      </p:pic>
      <p:sp>
        <p:nvSpPr>
          <p:cNvPr id="16" name="TextBox 23"/>
          <p:cNvSpPr txBox="1"/>
          <p:nvPr/>
        </p:nvSpPr>
        <p:spPr>
          <a:xfrm>
            <a:off x="7924800" y="1658062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80</a:t>
            </a:r>
            <a:r>
              <a:rPr lang="en-US" altLang="zh-CN" sz="1600" b="1" dirty="0" smtClean="0">
                <a:solidFill>
                  <a:srgbClr val="00B050"/>
                </a:solidFill>
              </a:rPr>
              <a:t>%</a:t>
            </a:r>
            <a:endParaRPr lang="zh-CN" altLang="en-US" sz="1600" b="1" dirty="0">
              <a:solidFill>
                <a:srgbClr val="00B050"/>
              </a:solidFill>
            </a:endParaRPr>
          </a:p>
        </p:txBody>
      </p:sp>
      <p:sp>
        <p:nvSpPr>
          <p:cNvPr id="19" name="TextBox 25"/>
          <p:cNvSpPr txBox="1"/>
          <p:nvPr/>
        </p:nvSpPr>
        <p:spPr>
          <a:xfrm>
            <a:off x="7888456" y="2496263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 75</a:t>
            </a:r>
            <a:r>
              <a:rPr lang="en-US" altLang="zh-CN" sz="1600" b="1" dirty="0" smtClean="0">
                <a:solidFill>
                  <a:srgbClr val="00B050"/>
                </a:solidFill>
              </a:rPr>
              <a:t>%</a:t>
            </a:r>
            <a:endParaRPr lang="zh-CN" altLang="en-US" sz="1600" b="1" dirty="0">
              <a:solidFill>
                <a:srgbClr val="00B050"/>
              </a:solidFill>
            </a:endParaRPr>
          </a:p>
        </p:txBody>
      </p:sp>
      <p:sp>
        <p:nvSpPr>
          <p:cNvPr id="21" name="TextBox 28"/>
          <p:cNvSpPr txBox="1"/>
          <p:nvPr/>
        </p:nvSpPr>
        <p:spPr>
          <a:xfrm>
            <a:off x="7888456" y="3352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en-US" altLang="zh-CN" sz="1600" b="1" dirty="0" smtClean="0">
                <a:solidFill>
                  <a:srgbClr val="00B050"/>
                </a:solidFill>
                <a:sym typeface="Wingdings" pitchFamily="2" charset="2"/>
              </a:rPr>
              <a:t>60</a:t>
            </a:r>
            <a:r>
              <a:rPr lang="en-US" altLang="zh-CN" sz="1600" b="1" dirty="0" smtClean="0">
                <a:solidFill>
                  <a:srgbClr val="00B050"/>
                </a:solidFill>
              </a:rPr>
              <a:t>%</a:t>
            </a:r>
            <a:endParaRPr lang="zh-CN" altLang="en-US" sz="1600" b="1" dirty="0">
              <a:solidFill>
                <a:srgbClr val="00B050"/>
              </a:solidFill>
            </a:endParaRPr>
          </a:p>
        </p:txBody>
      </p:sp>
      <p:sp>
        <p:nvSpPr>
          <p:cNvPr id="23" name="TextBox 28"/>
          <p:cNvSpPr txBox="1"/>
          <p:nvPr/>
        </p:nvSpPr>
        <p:spPr>
          <a:xfrm>
            <a:off x="7888456" y="44196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60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%?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" y="1750162"/>
            <a:ext cx="232115" cy="265275"/>
          </a:xfrm>
          <a:prstGeom prst="rect">
            <a:avLst/>
          </a:prstGeom>
        </p:spPr>
      </p:pic>
      <p:sp>
        <p:nvSpPr>
          <p:cNvPr id="18" name="TextBox 28"/>
          <p:cNvSpPr txBox="1"/>
          <p:nvPr/>
        </p:nvSpPr>
        <p:spPr>
          <a:xfrm>
            <a:off x="7888456" y="5001627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sym typeface="Wingdings" pitchFamily="2" charset="2"/>
              </a:rPr>
              <a:t> 10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%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？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dirty="0" smtClean="0"/>
              <a:t>Open Action Items</a:t>
            </a:r>
          </a:p>
        </p:txBody>
      </p:sp>
      <p:sp>
        <p:nvSpPr>
          <p:cNvPr id="12293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B720BD-7066-4E21-A1B1-34406F7CC39B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611441"/>
              </p:ext>
            </p:extLst>
          </p:nvPr>
        </p:nvGraphicFramePr>
        <p:xfrm>
          <a:off x="228600" y="1524000"/>
          <a:ext cx="8610600" cy="4473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599"/>
                <a:gridCol w="4876800"/>
                <a:gridCol w="1676400"/>
                <a:gridCol w="1066801"/>
              </a:tblGrid>
              <a:tr h="19679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400" dirty="0">
                          <a:effectLst/>
                        </a:rPr>
                        <a:t>Number</a:t>
                      </a:r>
                      <a:endParaRPr lang="zh-CN" sz="14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400" dirty="0">
                          <a:effectLst/>
                        </a:rPr>
                        <a:t>Action</a:t>
                      </a:r>
                      <a:endParaRPr lang="zh-CN" sz="14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altLang="zh-CN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400" dirty="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1400">
                          <a:effectLst/>
                        </a:rPr>
                        <a:t>Status</a:t>
                      </a:r>
                      <a:endParaRPr lang="zh-CN" sz="1400">
                        <a:effectLst/>
                        <a:latin typeface="Myriad Pro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43" marR="62543" marT="15772" marB="157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A-WG5-27.2-002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Determine how to update TS-0005 to reflect the new additions and changes in TS-0022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WG Chairs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altLang="zh-CN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A-WG5-28-002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Work with PRO on how to implement ‘list of String’ as a valid data type for TS-0023.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Andreas (DT) 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A-WG5-28.1-001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Rapporteur’s need to be identified for TS-0012 and TS-0030. (Joerg will serve as Rapporteur of these documents in the interim.)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Chair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宋体" panose="02010600030101010101" pitchFamily="2" charset="-122"/>
                        </a:rPr>
                        <a:t>OPEN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A-WG5-29-001</a:t>
                      </a:r>
                      <a:endParaRPr lang="zh-CN" sz="12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review existing module classes to see any need to distinguish current and target status (only if necessary)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Andreas (DT) 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contact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editHelp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 to make sure how to deal with the copyright issue with W3C, and whether it's allowed to copy content from W3C.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Yongjing (Huawei)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ONGOING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A-WG5-29-003</a:t>
                      </a:r>
                      <a:endParaRPr lang="zh-CN" sz="12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review the enumeration of states regarding the word form (verb vs infinite..) throughout the TS-0023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Dongjoo (LGE)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work on a general rule of whether to create a 'similar' device model with different name vs merger with existing device with optional module classes.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Dongjoo (LGE) &amp; Andreas (DT)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ONGOING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A-WG5-29-005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IETF IoT Semantic/Hypermedia Interoperability workshop preparation. 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Tim (Nokia), assisted by LGE</a:t>
                      </a: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/ DT/ NEC/ Convida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200" kern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CLOSED</a:t>
                      </a:r>
                      <a:endParaRPr lang="zh-CN" sz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A-WG5-30-001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Align TS-0005 to reflect the new additions and changes in TS-0022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Wolfgang (Qualcomm)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 Unicode MS" panose="020B0604020202020204" pitchFamily="34" charset="-122"/>
                          <a:cs typeface="宋体" panose="02010600030101010101" pitchFamily="2" charset="-122"/>
                        </a:rPr>
                        <a:t>OPEN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 Unicode MS" panose="020B0604020202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73025" marR="73025" marT="18415" marB="1841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33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4000" dirty="0" smtClean="0"/>
              <a:t>Next Steps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480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r>
              <a:rPr lang="en-US" altLang="zh-CN" sz="2400" dirty="0" smtClean="0"/>
              <a:t>Proceed Rel-3 WIs</a:t>
            </a:r>
          </a:p>
          <a:p>
            <a:pPr lvl="1" eaLnBrk="1" hangingPunct="1"/>
            <a:r>
              <a:rPr lang="en-US" altLang="zh-CN" sz="1800" dirty="0" smtClean="0"/>
              <a:t>WI-0056 </a:t>
            </a:r>
            <a:r>
              <a:rPr lang="en-US" altLang="zh-CN" sz="1800" dirty="0"/>
              <a:t>- Evolution of Proximal IoT </a:t>
            </a:r>
            <a:r>
              <a:rPr lang="en-US" altLang="zh-CN" sz="1800" dirty="0" smtClean="0"/>
              <a:t>Interworking</a:t>
            </a:r>
          </a:p>
          <a:p>
            <a:pPr lvl="2" eaLnBrk="1" hangingPunct="1"/>
            <a:r>
              <a:rPr lang="en-US" altLang="zh-CN" sz="1400" dirty="0" smtClean="0"/>
              <a:t>HAIM stage 3, mapping with external </a:t>
            </a:r>
            <a:r>
              <a:rPr lang="en-US" altLang="zh-CN" sz="1400" dirty="0" smtClean="0"/>
              <a:t>models OMA </a:t>
            </a:r>
            <a:r>
              <a:rPr lang="en-US" altLang="zh-CN" sz="1400" dirty="0" err="1" smtClean="0"/>
              <a:t>GotAPI</a:t>
            </a:r>
            <a:r>
              <a:rPr lang="en-US" altLang="zh-CN" sz="1400" dirty="0" smtClean="0"/>
              <a:t>, OCF, …</a:t>
            </a:r>
            <a:endParaRPr lang="en-US" altLang="zh-CN" sz="1400" dirty="0" smtClean="0"/>
          </a:p>
          <a:p>
            <a:pPr lvl="2" eaLnBrk="1" hangingPunct="1"/>
            <a:r>
              <a:rPr lang="en-US" altLang="zh-CN" sz="1400" dirty="0" smtClean="0"/>
              <a:t>evolve to SDT 4.0  </a:t>
            </a:r>
            <a:endParaRPr lang="en-US" altLang="zh-CN" sz="1400" dirty="0" smtClean="0"/>
          </a:p>
          <a:p>
            <a:pPr lvl="3" eaLnBrk="1" hangingPunct="1"/>
            <a:r>
              <a:rPr lang="en-US" altLang="zh-CN" sz="1600" b="1" dirty="0" smtClean="0">
                <a:sym typeface="Wingdings" panose="05000000000000000000" pitchFamily="2" charset="2"/>
              </a:rPr>
              <a:t>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suggest to use simple procedure ‘Scenario 1’  (see MAS-2017-0148</a:t>
            </a:r>
            <a:r>
              <a:rPr lang="en-US" altLang="zh-CN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</a:p>
          <a:p>
            <a:pPr lvl="3" eaLnBrk="1" hangingPunct="1"/>
            <a:r>
              <a:rPr lang="en-US" altLang="zh-CN" sz="1600" b="1" dirty="0">
                <a:sym typeface="Wingdings" panose="05000000000000000000" pitchFamily="2" charset="2"/>
              </a:rPr>
              <a:t> 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suggest to use ‘tag’ to link back to contribution #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zh-CN" sz="1800" dirty="0" smtClean="0"/>
              <a:t>WI-0063 - Rel-3 </a:t>
            </a:r>
            <a:r>
              <a:rPr lang="en-US" altLang="zh-CN" sz="1800" dirty="0"/>
              <a:t>Enhancements on Base Ontology &amp; Generic </a:t>
            </a:r>
            <a:r>
              <a:rPr lang="en-US" altLang="zh-CN" sz="1800" dirty="0" smtClean="0"/>
              <a:t>Interworking</a:t>
            </a:r>
          </a:p>
          <a:p>
            <a:pPr lvl="2" eaLnBrk="1" hangingPunct="1"/>
            <a:r>
              <a:rPr lang="en-US" altLang="zh-CN" sz="1400" dirty="0" smtClean="0"/>
              <a:t>Further refinement / Alignment with </a:t>
            </a:r>
            <a:r>
              <a:rPr lang="en-US" altLang="zh-CN" sz="1400" dirty="0"/>
              <a:t>Proximal IoT Interworking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(</a:t>
            </a:r>
            <a:r>
              <a:rPr lang="en-US" altLang="zh-CN" sz="1400" dirty="0" smtClean="0"/>
              <a:t>TS-0033)</a:t>
            </a:r>
          </a:p>
          <a:p>
            <a:pPr lvl="1" eaLnBrk="1" hangingPunct="1"/>
            <a:r>
              <a:rPr lang="en-US" altLang="zh-CN" sz="1800" dirty="0" smtClean="0"/>
              <a:t>WI-0053 </a:t>
            </a:r>
            <a:r>
              <a:rPr lang="en-US" altLang="zh-CN" sz="1800" dirty="0"/>
              <a:t>- Rel-3 Enhancements on Semantic </a:t>
            </a:r>
            <a:r>
              <a:rPr lang="en-US" altLang="zh-CN" sz="1800" dirty="0" smtClean="0"/>
              <a:t>Support</a:t>
            </a:r>
          </a:p>
          <a:p>
            <a:pPr lvl="2" eaLnBrk="1" hangingPunct="1"/>
            <a:r>
              <a:rPr lang="en-US" altLang="zh-CN" sz="1400" dirty="0" smtClean="0"/>
              <a:t>Stage 3 </a:t>
            </a:r>
            <a:endParaRPr lang="en-US" altLang="zh-CN" sz="1400" dirty="0"/>
          </a:p>
          <a:p>
            <a:pPr lvl="1" eaLnBrk="1" hangingPunct="1"/>
            <a:r>
              <a:rPr lang="en-US" altLang="zh-CN" sz="1800" dirty="0" smtClean="0"/>
              <a:t>WI-0071 – W3C WoT Interworking</a:t>
            </a:r>
            <a:endParaRPr lang="en-US" altLang="zh-CN" sz="1400" dirty="0" smtClean="0"/>
          </a:p>
          <a:p>
            <a:pPr lvl="2" eaLnBrk="1" hangingPunct="1"/>
            <a:r>
              <a:rPr lang="en-US" altLang="zh-CN" sz="1400" dirty="0" smtClean="0"/>
              <a:t>collaboration with W3C WoT on binding </a:t>
            </a:r>
            <a:r>
              <a:rPr lang="en-US" altLang="zh-CN" sz="1400" dirty="0" smtClean="0"/>
              <a:t>examples</a:t>
            </a:r>
          </a:p>
          <a:p>
            <a:pPr eaLnBrk="1" hangingPunct="1"/>
            <a:r>
              <a:rPr lang="en-US" altLang="zh-CN" sz="2200" dirty="0" smtClean="0"/>
              <a:t>Joint with ARC</a:t>
            </a:r>
            <a:endParaRPr lang="en-US" altLang="zh-CN" sz="2200" dirty="0" smtClean="0"/>
          </a:p>
          <a:p>
            <a:pPr lvl="1" eaLnBrk="1" hangingPunct="1"/>
            <a:r>
              <a:rPr lang="en-US" altLang="zh-CN" sz="1800" dirty="0" smtClean="0"/>
              <a:t>WI-0070 – Disaster Alert Service </a:t>
            </a:r>
            <a:r>
              <a:rPr lang="en-US" altLang="zh-CN" sz="1800" dirty="0" smtClean="0"/>
              <a:t>Enabler</a:t>
            </a:r>
            <a:endParaRPr lang="en-US" altLang="zh-CN" sz="1400" dirty="0" smtClean="0"/>
          </a:p>
          <a:p>
            <a:pPr lvl="1"/>
            <a:r>
              <a:rPr lang="en-US" altLang="zh-CN" sz="1800" dirty="0" smtClean="0"/>
              <a:t>WI-0059 </a:t>
            </a:r>
            <a:r>
              <a:rPr lang="en-US" altLang="zh-CN" sz="1800" dirty="0"/>
              <a:t>– OPC-UA Interworking </a:t>
            </a:r>
            <a:endParaRPr lang="en-US" altLang="zh-CN" sz="1400" dirty="0" smtClean="0"/>
          </a:p>
          <a:p>
            <a:pPr lvl="1"/>
            <a:r>
              <a:rPr lang="en-US" altLang="zh-CN" sz="1800" dirty="0" smtClean="0"/>
              <a:t>WI-0072 </a:t>
            </a:r>
            <a:r>
              <a:rPr lang="en-US" altLang="zh-CN" sz="1800" dirty="0"/>
              <a:t>– Modbus </a:t>
            </a:r>
            <a:r>
              <a:rPr lang="en-US" altLang="zh-CN" sz="1800" dirty="0" smtClean="0"/>
              <a:t>Interworking</a:t>
            </a:r>
            <a:endParaRPr lang="en-US" altLang="zh-CN" sz="1400" dirty="0" smtClean="0"/>
          </a:p>
          <a:p>
            <a:pPr lvl="1" eaLnBrk="1" hangingPunct="1"/>
            <a:endParaRPr lang="en-US" altLang="zh-CN" sz="1800" dirty="0"/>
          </a:p>
        </p:txBody>
      </p:sp>
      <p:sp>
        <p:nvSpPr>
          <p:cNvPr id="16388" name="灯片编号占位符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9D241C-0240-4474-9DA2-F5D73FE65155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Next Meetings / Calls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z="2800" dirty="0" smtClean="0"/>
              <a:t>Conference Calls</a:t>
            </a:r>
          </a:p>
          <a:p>
            <a:pPr lvl="1" eaLnBrk="1" hangingPunct="1"/>
            <a:r>
              <a:rPr lang="en-US" altLang="zh-CN" sz="2400" dirty="0" smtClean="0"/>
              <a:t>MAS#30.1</a:t>
            </a:r>
            <a:r>
              <a:rPr lang="en-US" altLang="zh-CN" sz="2400" dirty="0"/>
              <a:t>:	</a:t>
            </a:r>
            <a:r>
              <a:rPr lang="en-US" altLang="zh-CN" sz="2400"/>
              <a:t>Aug </a:t>
            </a:r>
            <a:r>
              <a:rPr lang="en-US" altLang="zh-CN" sz="2400" smtClean="0"/>
              <a:t>7 (</a:t>
            </a:r>
            <a:r>
              <a:rPr lang="en-US" altLang="zh-CN" sz="2400" dirty="0"/>
              <a:t>Monday), 2017 UTC 13:00-14:30</a:t>
            </a:r>
          </a:p>
          <a:p>
            <a:pPr lvl="1" eaLnBrk="1" hangingPunct="1"/>
            <a:r>
              <a:rPr lang="en-US" altLang="zh-CN" sz="2400" dirty="0" smtClean="0"/>
              <a:t>MAS#30.2</a:t>
            </a:r>
            <a:r>
              <a:rPr lang="en-US" altLang="zh-CN" sz="2400" dirty="0"/>
              <a:t>: 	</a:t>
            </a:r>
            <a:r>
              <a:rPr lang="en-US" altLang="zh-CN" sz="2400" dirty="0" smtClean="0"/>
              <a:t>Aug 28 </a:t>
            </a:r>
            <a:r>
              <a:rPr lang="en-US" altLang="zh-CN" sz="2400" dirty="0"/>
              <a:t>(Monday), 2017, UTC 13:00-14:30</a:t>
            </a:r>
          </a:p>
          <a:p>
            <a:pPr lvl="1" eaLnBrk="1" hangingPunct="1"/>
            <a:endParaRPr lang="en-US" altLang="zh-CN" sz="2400" dirty="0"/>
          </a:p>
          <a:p>
            <a:r>
              <a:rPr lang="en-GB" altLang="zh-CN" sz="2800" dirty="0" smtClean="0"/>
              <a:t>Face-to-Face</a:t>
            </a:r>
            <a:endParaRPr lang="zh-CN" altLang="zh-CN" sz="2800" dirty="0" smtClean="0"/>
          </a:p>
          <a:p>
            <a:pPr lvl="1"/>
            <a:r>
              <a:rPr lang="pt-BR" altLang="zh-CN" sz="2400" dirty="0" smtClean="0"/>
              <a:t>MAS#31</a:t>
            </a:r>
            <a:r>
              <a:rPr lang="pt-BR" altLang="zh-CN" sz="2400" dirty="0"/>
              <a:t>: Sep 18 - 22, 2017, Bangalore,  India</a:t>
            </a:r>
            <a:endParaRPr lang="en-US" altLang="zh-CN" sz="2000" dirty="0" smtClean="0"/>
          </a:p>
        </p:txBody>
      </p:sp>
      <p:sp>
        <p:nvSpPr>
          <p:cNvPr id="17412" name="灯片编号占位符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2A8E55-E31D-4B5E-9423-CC96F633CEA7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75573" y="2967335"/>
            <a:ext cx="33928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You!</a:t>
            </a:r>
            <a:endParaRPr lang="zh-CN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13690</TotalTime>
  <Words>698</Words>
  <Application>Microsoft Office PowerPoint</Application>
  <PresentationFormat>全屏显示(4:3)</PresentationFormat>
  <Paragraphs>131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 Unicode MS</vt:lpstr>
      <vt:lpstr>Myriad Pro</vt:lpstr>
      <vt:lpstr>Myriad Pro</vt:lpstr>
      <vt:lpstr>宋体</vt:lpstr>
      <vt:lpstr>Arial</vt:lpstr>
      <vt:lpstr>Calibri</vt:lpstr>
      <vt:lpstr>Times New Roman</vt:lpstr>
      <vt:lpstr>Wingdings</vt:lpstr>
      <vt:lpstr>Office Theme</vt:lpstr>
      <vt:lpstr>WG5 – MAS#30  Status Report</vt:lpstr>
      <vt:lpstr>Executive Highlights</vt:lpstr>
      <vt:lpstr>Issues for DECISION in TP</vt:lpstr>
      <vt:lpstr>Issues for INFORMATION in TP</vt:lpstr>
      <vt:lpstr>Issues for INFORMATION in TP</vt:lpstr>
      <vt:lpstr>Open Action Items</vt:lpstr>
      <vt:lpstr>Next Steps</vt:lpstr>
      <vt:lpstr>Next Meetings / Calls</vt:lpstr>
      <vt:lpstr>PowerPoint 演示文稿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Yongjing Zhang</dc:creator>
  <cp:lastModifiedBy>YZ R02</cp:lastModifiedBy>
  <cp:revision>1538</cp:revision>
  <dcterms:created xsi:type="dcterms:W3CDTF">2012-09-11T22:52:11Z</dcterms:created>
  <dcterms:modified xsi:type="dcterms:W3CDTF">2017-07-14T17:36:40Z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(4)jSkJbC5JZe9rUjai7HewZebmflbM9yi3EKVZfG0OkC0vJftR9kKd96xCu29D98RookkuJegu_x000d_ PRLXco7qN3DvbwfxA9FcIKdkSThFT1HjS+yiBys+u2bWn7ewm8Ro227CpzfKEiLpHO75A83O_x000d_ VzGDGFH2MkRlf6t5uO9+HvkwS/i26uMSDHexlNHeUhkFMWlP6LzkWEHm+8OrJz2GtKudlprc_x000d_ MdsGBLmMZQRvig5aQJ</vt:lpwstr>
  </property>
  <property fmtid="{D5CDD505-2E9C-101B-9397-08002B2CF9AE}" pid="3" name="_ms_pID_725343_00">
    <vt:lpwstr>_ms_pID_725343</vt:lpwstr>
  </property>
  <property fmtid="{D5CDD505-2E9C-101B-9397-08002B2CF9AE}" pid="4" name="_ms_pID_7253431">
    <vt:lpwstr>P1zro08Ddj7Ob0y2yh7XdjaSyHZ12t4OJK5nF33qILCstGwA455LUS_x000d_ delKxCBlCIpOwViU2KNNHBUnTuksZrtzwF05Fw8ykXCOARjCv2BKL09KDDcgPkQNjyhhGUDj_x000d_ f8SSanOR599AueUYj4AwxHlQUQFYqIfIf7tUdKv8a+znGnmevmdsvn5kRJC1gOrxHW2YQ8uo_x000d_ cikrb149O27TzlM2CgrdSMpqsGP7BNbD1dhT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jYTziZ8w/gX+pc4KvnaB/ZfaP+4tdFqjMX4F_x000d_ a81o3EZPNEBk00pyxqmKL9p44QVzGFzdDpIcPZhvphkMWhYhsFnyFEIddN8wYryNUMBP/NiY_x000d_ ZplgZam1cSTdfGFbSJj5K3twKqZmDr3ysk2r2KX7P4muyDugzSM09yv5ur8J+xXX9pQTFF8f_x000d_ 2fl3jzG0DK0YrIy82MXFVvjEpO4j0nYnE/HbfW/dp8tGvgt6aw3YRs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0o68IcZNIHyrdOOpQP_x000d_ 17/0MdTOERONSPSesEBPBikoJ1qYPTKsvN5cOQ4vb2LnjnI8/OZM6cujDHysxv/kXaT2VGlk_x000d_ CID/iQXRW4zMgOfdElriXinsHexuyVo4AxHX63IBC02PCCgr4Mcw6SDxR/ZYVw==</vt:lpwstr>
  </property>
  <property fmtid="{D5CDD505-2E9C-101B-9397-08002B2CF9AE}" pid="9" name="_ms_pID_7253433_00">
    <vt:lpwstr>_ms_pID_7253433</vt:lpwstr>
  </property>
  <property fmtid="{D5CDD505-2E9C-101B-9397-08002B2CF9AE}" pid="10" name="_new_ms_pID_72543">
    <vt:lpwstr>(4)yW2tbUq6HziS4zpoWKddpKqkE+BJcyU1rdeJYp4VJ5EVcANDsMJhFO9ZN4+xbf0F1o4XmBbk
bbLpIxy3yBq6n8kjCSOawf7inqsCxlhybH78KbiArP8lMjhkANfvYrQRy0U0THBi6yWoIwhD
ASSMew/2fbbmaZXyII+gWEOjEeCeAcy7j+JjFCg8Lncu5fuTJ1cwf7uzZNomWM/OsUGDmDQn
Aq/8JJ5QpqzaMomV4Y</vt:lpwstr>
  </property>
  <property fmtid="{D5CDD505-2E9C-101B-9397-08002B2CF9AE}" pid="11" name="_new_ms_pID_72543_00">
    <vt:lpwstr>_new_ms_pID_72543</vt:lpwstr>
  </property>
  <property fmtid="{D5CDD505-2E9C-101B-9397-08002B2CF9AE}" pid="12" name="_new_ms_pID_725431">
    <vt:lpwstr>PmP4UjOzlpcrGj/0D4kHwt4Jd9qOw1PADWGqlcQTqiT40pf9oY5kDe
icIBh7pU5rOQyBqbqaMeKRl1yX/ZRu7lf5R0SAn9ZICA1pXfoDZY94OjCE6bSdOGLzKb6cFU
5+qvzEvbNUSSb3DlmN5UUtfY1Fv2aTJQpq3ZuyxGgieznS1BXZAGcdUuLROkq6mwFqdYFId0
8ePwgLzxwTRPvzBzerbsGCod0SgUSGvTi5RD</vt:lpwstr>
  </property>
  <property fmtid="{D5CDD505-2E9C-101B-9397-08002B2CF9AE}" pid="13" name="_new_ms_pID_725431_00">
    <vt:lpwstr>_new_ms_pID_725431</vt:lpwstr>
  </property>
  <property fmtid="{D5CDD505-2E9C-101B-9397-08002B2CF9AE}" pid="14" name="_new_ms_pID_725432">
    <vt:lpwstr>QM7obkRWdcfa6WSbuwWmPkR/24eSpvKNuGEe
UZrt1Ob4G/JUTICWcZqW4dSjAaI3x3vB28YIjhX/pVgg239WHS6aIT3dM2/wSjspNfEBGsEN
3PPdMhJmZBdxDI3iY/e3+bV3S7N0eesnxNMBXxlts0w3I6RAcFxs8vnmhUeH4TtDQF5nykc4
FPEjxG2f5VjvmDoq7Tzt4z5sNhKnPyzQ3pbhrVLsq6jdCaSN4OAdiO</vt:lpwstr>
  </property>
  <property fmtid="{D5CDD505-2E9C-101B-9397-08002B2CF9AE}" pid="15" name="_new_ms_pID_725432_00">
    <vt:lpwstr>_new_ms_pID_725432</vt:lpwstr>
  </property>
  <property fmtid="{D5CDD505-2E9C-101B-9397-08002B2CF9AE}" pid="16" name="_new_ms_pID_725433">
    <vt:lpwstr>D4wf9SfbdwFkcpvbYG
QV9wKQ==</vt:lpwstr>
  </property>
  <property fmtid="{D5CDD505-2E9C-101B-9397-08002B2CF9AE}" pid="17" name="_2015_ms_pID_725343">
    <vt:lpwstr>(3)WEEjwYvxa9X5gKKhXiJdxbtX+oBkSbhmvSrK5TW+j76lWH4VoMmwDtL/JKVb7PApknB+BS7K
PTbm63bU7wphO1d7QPyjn5GApxiSlYe6WCAyV5C0jcYJeJ/fTuua4WinFezb2DMPSugu/2Pg
tAjX7QsdVzXurP4TQ462WBFaeYlT5FhOQ2/tB09XqYbgrfuisqpn91DMNj7qCNHCuuDx9Oxv
t014y5Kzrhq4VY+P8U</vt:lpwstr>
  </property>
  <property fmtid="{D5CDD505-2E9C-101B-9397-08002B2CF9AE}" pid="18" name="_2015_ms_pID_7253431">
    <vt:lpwstr>Ssun0foFxsU5vFS1Ys08PJhBYmNlIZIwuK+zG1LBeNq8mDpfuiGnKQ
MK6Gn+wUNqswEJBp0oR+Kk8UhGqSkaugoKK5kcMOhLZgGeYuWwXpnkIKSEW/iOnzKSFQqKhX
Cd0rnYdH/lmMJVAgPRL5egF9eXsj6JdnZqVKiyN/yPVhO2Qgp9/Wp5EKqqhX726h7SQ58EKg
rqqFcaEHz9waJxZBSIOIFhRVm5ynvqv7cUoq</vt:lpwstr>
  </property>
  <property fmtid="{D5CDD505-2E9C-101B-9397-08002B2CF9AE}" pid="19" name="_2015_ms_pID_7253432">
    <vt:lpwstr>6QmB86Xz+DVBPVb/R6wtGTn8DpjSP4VFOhqs
A7upLqZ19As+bRYoCA5iJqjEpfhM9g/e/l+G/qOTW5RDlX06Fmc=</vt:lpwstr>
  </property>
  <property fmtid="{D5CDD505-2E9C-101B-9397-08002B2CF9AE}" pid="20" name="_readonly">
    <vt:lpwstr/>
  </property>
  <property fmtid="{D5CDD505-2E9C-101B-9397-08002B2CF9AE}" pid="21" name="_change">
    <vt:lpwstr/>
  </property>
  <property fmtid="{D5CDD505-2E9C-101B-9397-08002B2CF9AE}" pid="22" name="_full-control">
    <vt:lpwstr/>
  </property>
  <property fmtid="{D5CDD505-2E9C-101B-9397-08002B2CF9AE}" pid="23" name="sflag">
    <vt:lpwstr>1490961521</vt:lpwstr>
  </property>
</Properties>
</file>