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23" r:id="rId3"/>
    <p:sldId id="318" r:id="rId4"/>
    <p:sldId id="319" r:id="rId5"/>
    <p:sldId id="321" r:id="rId6"/>
    <p:sldId id="320" r:id="rId7"/>
    <p:sldId id="268" r:id="rId8"/>
    <p:sldId id="269" r:id="rId9"/>
    <p:sldId id="291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2" autoAdjust="0"/>
    <p:restoredTop sz="89982" autoAdjust="0"/>
  </p:normalViewPr>
  <p:slideViewPr>
    <p:cSldViewPr>
      <p:cViewPr varScale="1">
        <p:scale>
          <a:sx n="80" d="100"/>
          <a:sy n="80" d="100"/>
        </p:scale>
        <p:origin x="1454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7/14/2017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7321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2017/7/14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08043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 smtClean="0"/>
              <a:t>TS-0023: 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71 </a:t>
            </a:r>
            <a:r>
              <a:rPr lang="en-US" altLang="zh-CN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ModuleClasses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13 Device models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64710B-4FE5-47BF-8A5D-9F79D1F72273}" type="slidenum">
              <a:rPr lang="zh-CN" altLang="en-US" smtClean="0"/>
              <a:pPr>
                <a:defRPr/>
              </a:pPr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71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6</a:t>
            </a:fld>
            <a:endParaRPr lang="zh-CN" altLang="en-US" smtClean="0"/>
          </a:p>
        </p:txBody>
      </p:sp>
    </p:spTree>
    <p:extLst>
      <p:ext uri="{BB962C8B-B14F-4D97-AF65-F5344CB8AC3E}">
        <p14:creationId xmlns:p14="http://schemas.microsoft.com/office/powerpoint/2010/main" val="1546420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TP-2017-0210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2017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200" b="1" i="0" kern="1200" dirty="0" smtClean="0">
                <a:solidFill>
                  <a:schemeClr val="tx1"/>
                </a:solidFill>
                <a:effectLst/>
                <a:latin typeface="Calibri" pitchFamily="34" charset="0"/>
                <a:ea typeface="+mn-ea"/>
                <a:cs typeface="Arial" pitchFamily="34" charset="0"/>
              </a:rPr>
              <a:t>TP-2017-0210</a:t>
            </a:r>
            <a:endParaRPr lang="en-GB" altLang="zh-CN" sz="1200" dirty="0" smtClean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ember.onem2m.org/Application/documentapp/downloadLatestRevision/default.aspx?docID=2302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– MAS#30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Status Report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0974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2017-7-10 to 2017-7-14</a:t>
            </a:r>
            <a:endParaRPr lang="en-US" altLang="zh-CN" dirty="0">
              <a:solidFill>
                <a:srgbClr val="B42025"/>
              </a:solidFill>
            </a:endParaRP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Executive Highlights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Last batch of input to Home Appliance Information Model R3 accepted </a:t>
            </a:r>
            <a:r>
              <a:rPr lang="en-US" altLang="zh-CN" sz="2000" dirty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2000" dirty="0">
                <a:solidFill>
                  <a:srgbClr val="FF0000"/>
                </a:solidFill>
              </a:rPr>
              <a:t> stage 2 FROZEN</a:t>
            </a:r>
            <a:endParaRPr lang="en-US" altLang="zh-CN" sz="2000" dirty="0" smtClean="0"/>
          </a:p>
          <a:p>
            <a:pPr lvl="1"/>
            <a:r>
              <a:rPr lang="en-US" altLang="zh-CN" sz="1600" dirty="0" smtClean="0"/>
              <a:t>20+ </a:t>
            </a:r>
            <a:r>
              <a:rPr lang="en-US" altLang="zh-CN" sz="1600" dirty="0" smtClean="0"/>
              <a:t>device models &amp; module classes added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Proximal Interworking framework settled </a:t>
            </a:r>
            <a:r>
              <a:rPr lang="en-US" altLang="zh-CN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2000" dirty="0" smtClean="0">
                <a:solidFill>
                  <a:srgbClr val="FF0000"/>
                </a:solidFill>
              </a:rPr>
              <a:t> stage 2 FROZEN</a:t>
            </a:r>
          </a:p>
          <a:p>
            <a:pPr lvl="1"/>
            <a:r>
              <a:rPr lang="en-US" altLang="zh-CN" sz="1600" dirty="0" smtClean="0"/>
              <a:t>interworking </a:t>
            </a:r>
            <a:r>
              <a:rPr lang="en-US" altLang="zh-CN" sz="1600" dirty="0"/>
              <a:t>architecture and resource mapping rules are aligned </a:t>
            </a:r>
            <a:endParaRPr lang="en-US" altLang="zh-CN" sz="1600" dirty="0" smtClean="0"/>
          </a:p>
          <a:p>
            <a:pPr lvl="1"/>
            <a:r>
              <a:rPr lang="en-US" altLang="zh-CN" sz="1600" dirty="0" smtClean="0"/>
              <a:t>will </a:t>
            </a:r>
            <a:r>
              <a:rPr lang="en-US" altLang="zh-CN" sz="1600" dirty="0"/>
              <a:t>serve as the common base for technology specific interworking </a:t>
            </a:r>
            <a:r>
              <a:rPr lang="en-US" altLang="zh-CN" sz="1600" dirty="0" smtClean="0"/>
              <a:t>WIs and the Generic (ontology-based) Interworking WI</a:t>
            </a:r>
            <a:endParaRPr lang="en-US" altLang="zh-CN" sz="1600" dirty="0" smtClean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Several Semantic Enhancement features become normative part of R3 </a:t>
            </a:r>
            <a:r>
              <a:rPr lang="en-US" altLang="zh-CN" sz="20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stage 2 FROZEN</a:t>
            </a:r>
          </a:p>
          <a:p>
            <a:pPr lvl="1"/>
            <a:r>
              <a:rPr lang="en-US" altLang="zh-CN" sz="1600" dirty="0" smtClean="0"/>
              <a:t>semantic query (incl. content-based), </a:t>
            </a:r>
            <a:r>
              <a:rPr lang="en-US" altLang="zh-CN" sz="1600" dirty="0"/>
              <a:t>ontology management, semantic validation, semantic </a:t>
            </a:r>
            <a:r>
              <a:rPr lang="en-US" altLang="zh-CN" sz="1600" dirty="0" err="1" smtClean="0"/>
              <a:t>mashup</a:t>
            </a:r>
            <a:r>
              <a:rPr lang="en-US" altLang="zh-CN" sz="1600" dirty="0" smtClean="0"/>
              <a:t>, </a:t>
            </a:r>
            <a:r>
              <a:rPr lang="en-US" altLang="zh-CN" sz="1600" dirty="0" smtClean="0"/>
              <a:t>ACP</a:t>
            </a:r>
          </a:p>
          <a:p>
            <a:pPr lvl="1"/>
            <a:r>
              <a:rPr lang="en-US" altLang="zh-CN" sz="1600" dirty="0"/>
              <a:t>no new features, but further alignment between TS-0001 &amp; TS-0034 would be needed.</a:t>
            </a:r>
          </a:p>
          <a:p>
            <a:r>
              <a:rPr lang="en-US" altLang="zh-CN" sz="2000" dirty="0" smtClean="0"/>
              <a:t>Continuous collaboration with OMA on LwM2M </a:t>
            </a:r>
          </a:p>
          <a:p>
            <a:pPr lvl="1"/>
            <a:r>
              <a:rPr lang="en-US" altLang="zh-CN" sz="1600" dirty="0" smtClean="0"/>
              <a:t>Event Log Object specification and mapping </a:t>
            </a:r>
            <a:r>
              <a:rPr lang="en-US" altLang="zh-CN" sz="1600" dirty="0" smtClean="0"/>
              <a:t>updated</a:t>
            </a:r>
            <a:endParaRPr lang="en-US" altLang="zh-CN" sz="1600" dirty="0" smtClean="0"/>
          </a:p>
        </p:txBody>
      </p:sp>
    </p:spTree>
    <p:extLst>
      <p:ext uri="{BB962C8B-B14F-4D97-AF65-F5344CB8AC3E}">
        <p14:creationId xmlns:p14="http://schemas.microsoft.com/office/powerpoint/2010/main" val="20863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37150"/>
          </a:xfrm>
        </p:spPr>
        <p:txBody>
          <a:bodyPr/>
          <a:lstStyle/>
          <a:p>
            <a:r>
              <a:rPr lang="en-US" altLang="zh-CN" sz="2800" b="1" dirty="0" smtClean="0"/>
              <a:t>TP approval </a:t>
            </a:r>
          </a:p>
          <a:p>
            <a:pPr lvl="1"/>
            <a:r>
              <a:rPr lang="en-US" altLang="zh-CN" sz="2400" b="1" dirty="0" smtClean="0"/>
              <a:t>CR </a:t>
            </a:r>
            <a:r>
              <a:rPr lang="en-US" altLang="zh-CN" sz="2400" b="1" dirty="0"/>
              <a:t>pack </a:t>
            </a:r>
            <a:r>
              <a:rPr lang="en-US" altLang="zh-CN" sz="2400" b="1" dirty="0" smtClean="0"/>
              <a:t>TS-0023 R3</a:t>
            </a:r>
          </a:p>
          <a:p>
            <a:pPr lvl="2"/>
            <a:r>
              <a:rPr lang="en-US" altLang="zh-CN" sz="2000" b="1" dirty="0" smtClean="0"/>
              <a:t>TP-2017-0211</a:t>
            </a:r>
          </a:p>
          <a:p>
            <a:pPr lvl="1"/>
            <a:r>
              <a:rPr lang="en-US" altLang="zh-CN" sz="2400" b="1" dirty="0" smtClean="0"/>
              <a:t>CR pack TS-0005 R3</a:t>
            </a:r>
          </a:p>
          <a:p>
            <a:pPr lvl="2"/>
            <a:r>
              <a:rPr lang="en-US" altLang="zh-CN" sz="2000" b="1" dirty="0" smtClean="0"/>
              <a:t>TP-2017-0212</a:t>
            </a:r>
          </a:p>
          <a:p>
            <a:pPr lvl="1"/>
            <a:r>
              <a:rPr lang="en-US" altLang="zh-CN" sz="2400" b="1" dirty="0" smtClean="0"/>
              <a:t>CR pack TS-0006 R3</a:t>
            </a:r>
          </a:p>
          <a:p>
            <a:pPr lvl="2"/>
            <a:r>
              <a:rPr lang="en-US" altLang="zh-CN" sz="2000" b="1" dirty="0" smtClean="0"/>
              <a:t>TP-2017-0213</a:t>
            </a:r>
            <a:endParaRPr lang="en-US" altLang="zh-CN" sz="2000" b="1" dirty="0"/>
          </a:p>
          <a:p>
            <a:pPr lvl="2"/>
            <a:endParaRPr lang="en-US" altLang="zh-CN" sz="2000" b="1" dirty="0"/>
          </a:p>
          <a:p>
            <a:pPr marL="0" indent="0">
              <a:buNone/>
            </a:pPr>
            <a:endParaRPr lang="en-US" altLang="zh-CN" sz="2400" dirty="0"/>
          </a:p>
          <a:p>
            <a:endParaRPr lang="en-US" altLang="zh-CN" sz="2800" dirty="0" smtClean="0"/>
          </a:p>
          <a:p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107281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Issues for INFORMATION in TP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b="1" dirty="0" smtClean="0"/>
              <a:t>Sessions</a:t>
            </a:r>
            <a:r>
              <a:rPr lang="en-US" altLang="zh-CN" sz="2800" b="1" dirty="0"/>
              <a:t>: </a:t>
            </a:r>
            <a:endParaRPr lang="en-US" altLang="zh-CN" sz="2800" b="1" dirty="0" smtClean="0"/>
          </a:p>
          <a:p>
            <a:pPr lvl="1" eaLnBrk="1" hangingPunct="1"/>
            <a:r>
              <a:rPr lang="en-US" altLang="zh-CN" b="1" dirty="0" smtClean="0"/>
              <a:t>6 dedicated</a:t>
            </a:r>
          </a:p>
          <a:p>
            <a:pPr lvl="1" eaLnBrk="1" hangingPunct="1"/>
            <a:r>
              <a:rPr lang="en-US" altLang="zh-CN" b="1" dirty="0" smtClean="0"/>
              <a:t>2 ad-hoc</a:t>
            </a:r>
          </a:p>
          <a:p>
            <a:pPr lvl="1" eaLnBrk="1" hangingPunct="1"/>
            <a:r>
              <a:rPr lang="en-US" altLang="zh-CN" b="1" dirty="0" smtClean="0"/>
              <a:t>4 joint with ARC</a:t>
            </a:r>
          </a:p>
          <a:p>
            <a:pPr marL="457200" lvl="1" indent="0" eaLnBrk="1" hangingPunct="1">
              <a:buNone/>
            </a:pPr>
            <a:endParaRPr lang="en-US" altLang="zh-CN" b="1" dirty="0" smtClean="0"/>
          </a:p>
          <a:p>
            <a:pPr marL="342900" lvl="1" indent="-342900" eaLnBrk="1" hangingPunct="1">
              <a:buFont typeface="Arial" pitchFamily="34" charset="0"/>
              <a:buChar char="•"/>
            </a:pPr>
            <a:r>
              <a:rPr lang="en-US" altLang="zh-CN" b="1" dirty="0" smtClean="0">
                <a:solidFill>
                  <a:schemeClr val="tx1"/>
                </a:solidFill>
              </a:rPr>
              <a:t>Contributions (</a:t>
            </a:r>
            <a:r>
              <a:rPr lang="en-US" altLang="zh-CN" sz="1800" dirty="0" smtClean="0">
                <a:solidFill>
                  <a:schemeClr val="tx1"/>
                </a:solidFill>
              </a:rPr>
              <a:t>See the latest rev of </a:t>
            </a:r>
            <a:r>
              <a:rPr lang="en-US" altLang="zh-CN" sz="1800" dirty="0" smtClean="0">
                <a:solidFill>
                  <a:schemeClr val="tx1"/>
                </a:solidFill>
                <a:hlinkClick r:id="rId2"/>
              </a:rPr>
              <a:t>MAS-2017-0151</a:t>
            </a:r>
            <a:r>
              <a:rPr lang="en-US" altLang="zh-CN" b="1" dirty="0" smtClean="0">
                <a:solidFill>
                  <a:schemeClr val="tx1"/>
                </a:solidFill>
              </a:rPr>
              <a:t>)</a:t>
            </a:r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17</a:t>
            </a:r>
            <a:r>
              <a:rPr lang="en-US" altLang="zh-CN" sz="2800" b="1" dirty="0" smtClean="0">
                <a:solidFill>
                  <a:srgbClr val="FF0000"/>
                </a:solidFill>
              </a:rPr>
              <a:t>0+ </a:t>
            </a:r>
            <a:r>
              <a:rPr lang="en-US" altLang="zh-CN" sz="2800" b="1" dirty="0" smtClean="0"/>
              <a:t>treated (incl</a:t>
            </a:r>
            <a:r>
              <a:rPr lang="en-US" altLang="zh-CN" sz="2800" b="1" dirty="0"/>
              <a:t>. revs</a:t>
            </a:r>
            <a:r>
              <a:rPr lang="en-US" altLang="zh-CN" sz="2800" b="1" dirty="0" smtClean="0"/>
              <a:t>)</a:t>
            </a:r>
            <a:endParaRPr lang="en-US" altLang="zh-CN" sz="2800" b="1" dirty="0" smtClean="0"/>
          </a:p>
          <a:p>
            <a:pPr marL="742950" lvl="2" indent="-342900" eaLnBrk="1" hangingPunct="1"/>
            <a:r>
              <a:rPr lang="en-US" altLang="zh-CN" sz="2800" b="1" dirty="0" smtClean="0">
                <a:solidFill>
                  <a:srgbClr val="FF0000"/>
                </a:solidFill>
              </a:rPr>
              <a:t>60+ </a:t>
            </a:r>
            <a:r>
              <a:rPr lang="en-US" altLang="zh-CN" sz="2800" b="1" dirty="0" smtClean="0"/>
              <a:t>Agreed </a:t>
            </a:r>
            <a:endParaRPr lang="zh-CN" altLang="en-US" sz="44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58419C0-B19E-4173-9519-13EB3884F4D8}" type="slidenum">
              <a:rPr lang="en-US" altLang="zh-CN" smtClean="0"/>
              <a:pPr>
                <a:defRPr/>
              </a:pPr>
              <a:t>4</a:t>
            </a:fld>
            <a:endParaRPr lang="en-US" altLang="zh-CN"/>
          </a:p>
        </p:txBody>
      </p:sp>
      <p:sp>
        <p:nvSpPr>
          <p:cNvPr id="6" name="矩形 5"/>
          <p:cNvSpPr/>
          <p:nvPr/>
        </p:nvSpPr>
        <p:spPr>
          <a:xfrm>
            <a:off x="5410200" y="5029200"/>
            <a:ext cx="24254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</a:rPr>
              <a:t>– </a:t>
            </a:r>
            <a:r>
              <a:rPr lang="en-US" altLang="zh-CN" sz="2800" b="1" i="1" dirty="0">
                <a:solidFill>
                  <a:srgbClr val="FF0000"/>
                </a:solidFill>
              </a:rPr>
              <a:t>New Record!</a:t>
            </a:r>
            <a:r>
              <a:rPr lang="en-US" altLang="zh-CN" sz="2800" b="1" dirty="0"/>
              <a:t> 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5582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95400"/>
            <a:ext cx="8229600" cy="4648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1800" b="1" dirty="0" smtClean="0"/>
              <a:t>Meeting Objectives review</a:t>
            </a:r>
            <a:endParaRPr lang="zh-CN" altLang="zh-CN" sz="1800" b="1" dirty="0" smtClean="0"/>
          </a:p>
          <a:p>
            <a:pPr lvl="1"/>
            <a:r>
              <a:rPr lang="en-US" altLang="zh-CN" sz="1800" dirty="0" smtClean="0"/>
              <a:t>Stage 2 FREEZE: WI-0056 - Evolution of Proximal IoT Interworking</a:t>
            </a:r>
          </a:p>
          <a:p>
            <a:pPr lvl="2"/>
            <a:r>
              <a:rPr lang="en-US" altLang="zh-CN" sz="1400" dirty="0" smtClean="0"/>
              <a:t>TS-0023 </a:t>
            </a:r>
            <a:r>
              <a:rPr lang="en-US" altLang="zh-CN" sz="1400" dirty="0"/>
              <a:t>HAIM </a:t>
            </a:r>
            <a:r>
              <a:rPr lang="en-US" altLang="zh-CN" sz="1400" dirty="0" smtClean="0"/>
              <a:t>enhancement (new models based on OCF, OMA CD)</a:t>
            </a:r>
          </a:p>
          <a:p>
            <a:pPr lvl="2"/>
            <a:r>
              <a:rPr lang="en-US" altLang="zh-CN" sz="1400" dirty="0"/>
              <a:t>TS-0033 Proximal </a:t>
            </a:r>
            <a:r>
              <a:rPr lang="en-US" altLang="zh-CN" sz="1400" dirty="0" smtClean="0"/>
              <a:t>Interworking</a:t>
            </a:r>
          </a:p>
          <a:p>
            <a:pPr lvl="1"/>
            <a:r>
              <a:rPr lang="en-US" altLang="zh-CN" sz="1800" dirty="0" smtClean="0"/>
              <a:t>Progress WI-0063 - Base Ontology &amp; Generic Interworking</a:t>
            </a:r>
          </a:p>
          <a:p>
            <a:pPr lvl="2"/>
            <a:r>
              <a:rPr lang="en-US" altLang="zh-CN" sz="1400" dirty="0" smtClean="0"/>
              <a:t>TS-0030 </a:t>
            </a:r>
            <a:r>
              <a:rPr lang="en-US" altLang="zh-CN" sz="1400" dirty="0"/>
              <a:t>Generic </a:t>
            </a:r>
            <a:r>
              <a:rPr lang="en-US" altLang="zh-CN" sz="1400" dirty="0" smtClean="0"/>
              <a:t>Interworking</a:t>
            </a:r>
          </a:p>
          <a:p>
            <a:pPr lvl="2"/>
            <a:r>
              <a:rPr lang="en-US" altLang="zh-CN" sz="1400" dirty="0" smtClean="0"/>
              <a:t>TS-0012 Base Ontology (</a:t>
            </a:r>
            <a:r>
              <a:rPr lang="en-US" altLang="zh-CN" sz="1400" dirty="0" err="1" smtClean="0"/>
              <a:t>bugfix</a:t>
            </a:r>
            <a:r>
              <a:rPr lang="en-US" altLang="zh-CN" sz="1400" dirty="0" smtClean="0"/>
              <a:t>)</a:t>
            </a:r>
            <a:endParaRPr lang="en-US" altLang="zh-CN" sz="1400" dirty="0" smtClean="0"/>
          </a:p>
          <a:p>
            <a:pPr lvl="1"/>
            <a:r>
              <a:rPr lang="en-US" altLang="zh-CN" sz="1800" dirty="0"/>
              <a:t>Stage 2 </a:t>
            </a:r>
            <a:r>
              <a:rPr lang="en-US" altLang="zh-CN" sz="1800" dirty="0" smtClean="0"/>
              <a:t>FREEZE: WI-0053 - Rel-3 Enhancements on Semantic Support </a:t>
            </a:r>
          </a:p>
          <a:p>
            <a:pPr lvl="2"/>
            <a:r>
              <a:rPr lang="en-US" altLang="zh-CN" sz="1400" dirty="0" smtClean="0"/>
              <a:t>TR-0033 </a:t>
            </a:r>
            <a:r>
              <a:rPr lang="en-US" altLang="zh-CN" sz="1400" dirty="0"/>
              <a:t>Study on Enhanced Semantic </a:t>
            </a:r>
            <a:r>
              <a:rPr lang="en-US" altLang="zh-CN" sz="1400" dirty="0" smtClean="0"/>
              <a:t>Enablement </a:t>
            </a:r>
          </a:p>
          <a:p>
            <a:pPr lvl="2"/>
            <a:r>
              <a:rPr lang="en-US" altLang="zh-CN" sz="1400" dirty="0" smtClean="0"/>
              <a:t>TS-0034 Semantic Support</a:t>
            </a:r>
          </a:p>
          <a:p>
            <a:pPr lvl="2"/>
            <a:r>
              <a:rPr lang="en-US" altLang="zh-CN" sz="1400" dirty="0"/>
              <a:t>TS-0001 </a:t>
            </a:r>
            <a:r>
              <a:rPr lang="en-US" altLang="zh-CN" sz="1400" dirty="0" smtClean="0"/>
              <a:t>Architecture</a:t>
            </a:r>
          </a:p>
          <a:p>
            <a:pPr lvl="1"/>
            <a:r>
              <a:rPr lang="en-US" altLang="zh-CN" sz="1800" dirty="0"/>
              <a:t>Progress: WI-0072 – Modbus Interworking (ARC/MAS)</a:t>
            </a:r>
          </a:p>
          <a:p>
            <a:pPr lvl="2"/>
            <a:r>
              <a:rPr lang="en-US" altLang="zh-CN" sz="1400" dirty="0"/>
              <a:t>TR-0043 Modbus Interworking</a:t>
            </a:r>
          </a:p>
          <a:p>
            <a:pPr lvl="1"/>
            <a:r>
              <a:rPr lang="en-US" altLang="zh-CN" sz="1800" dirty="0" smtClean="0"/>
              <a:t>Progress WI-0070 Disaster </a:t>
            </a:r>
            <a:r>
              <a:rPr lang="en-US" altLang="zh-CN" sz="1800" dirty="0"/>
              <a:t>Alert Service Enabler (DASE)</a:t>
            </a:r>
          </a:p>
          <a:p>
            <a:pPr lvl="2"/>
            <a:r>
              <a:rPr lang="en-US" altLang="zh-CN" sz="1400" dirty="0"/>
              <a:t>TR-0046	Study on Disaster Alert Service </a:t>
            </a:r>
            <a:r>
              <a:rPr lang="en-US" altLang="zh-CN" sz="1400" dirty="0" smtClean="0"/>
              <a:t>Enabler</a:t>
            </a:r>
            <a:endParaRPr lang="en-US" altLang="zh-CN" sz="1400" dirty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556" y="4486275"/>
            <a:ext cx="232115" cy="265275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2561212"/>
            <a:ext cx="232115" cy="265275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9" y="3429000"/>
            <a:ext cx="232115" cy="265275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798" y="5068725"/>
            <a:ext cx="232115" cy="265275"/>
          </a:xfrm>
          <a:prstGeom prst="rect">
            <a:avLst/>
          </a:prstGeom>
        </p:spPr>
      </p:pic>
      <p:sp>
        <p:nvSpPr>
          <p:cNvPr id="16" name="TextBox 23"/>
          <p:cNvSpPr txBox="1"/>
          <p:nvPr/>
        </p:nvSpPr>
        <p:spPr>
          <a:xfrm>
            <a:off x="7924800" y="1658062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80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19" name="TextBox 25"/>
          <p:cNvSpPr txBox="1"/>
          <p:nvPr/>
        </p:nvSpPr>
        <p:spPr>
          <a:xfrm>
            <a:off x="7888456" y="249626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75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1" name="TextBox 28"/>
          <p:cNvSpPr txBox="1"/>
          <p:nvPr/>
        </p:nvSpPr>
        <p:spPr>
          <a:xfrm>
            <a:off x="7888456" y="33528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en-US" altLang="zh-CN" sz="1600" b="1" dirty="0" smtClean="0">
                <a:solidFill>
                  <a:srgbClr val="00B050"/>
                </a:solidFill>
                <a:sym typeface="Wingdings" pitchFamily="2" charset="2"/>
              </a:rPr>
              <a:t>60</a:t>
            </a:r>
            <a:r>
              <a:rPr lang="en-US" altLang="zh-CN" sz="1600" b="1" dirty="0" smtClean="0">
                <a:solidFill>
                  <a:srgbClr val="00B050"/>
                </a:solidFill>
              </a:rPr>
              <a:t>%</a:t>
            </a:r>
            <a:endParaRPr lang="zh-CN" altLang="en-US" sz="1600" b="1" dirty="0">
              <a:solidFill>
                <a:srgbClr val="00B050"/>
              </a:solidFill>
            </a:endParaRPr>
          </a:p>
        </p:txBody>
      </p:sp>
      <p:sp>
        <p:nvSpPr>
          <p:cNvPr id="23" name="TextBox 28"/>
          <p:cNvSpPr txBox="1"/>
          <p:nvPr/>
        </p:nvSpPr>
        <p:spPr>
          <a:xfrm>
            <a:off x="7888456" y="4419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60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%?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  <p:pic>
        <p:nvPicPr>
          <p:cNvPr id="24" name="图片 2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5800" y="1750162"/>
            <a:ext cx="232115" cy="265275"/>
          </a:xfrm>
          <a:prstGeom prst="rect">
            <a:avLst/>
          </a:prstGeom>
        </p:spPr>
      </p:pic>
      <p:sp>
        <p:nvSpPr>
          <p:cNvPr id="18" name="TextBox 28"/>
          <p:cNvSpPr txBox="1"/>
          <p:nvPr/>
        </p:nvSpPr>
        <p:spPr>
          <a:xfrm>
            <a:off x="7888456" y="5001627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>
                <a:solidFill>
                  <a:srgbClr val="FF0000"/>
                </a:solidFill>
                <a:sym typeface="Wingdings" pitchFamily="2" charset="2"/>
              </a:rPr>
              <a:t> 10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%</a:t>
            </a:r>
            <a:r>
              <a:rPr lang="zh-CN" altLang="en-US" sz="1600" b="1" dirty="0" smtClean="0">
                <a:solidFill>
                  <a:srgbClr val="FF0000"/>
                </a:solidFill>
              </a:rPr>
              <a:t>？</a:t>
            </a:r>
            <a:endParaRPr lang="zh-CN" altLang="en-US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27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0611441"/>
              </p:ext>
            </p:extLst>
          </p:nvPr>
        </p:nvGraphicFramePr>
        <p:xfrm>
          <a:off x="228600" y="1524000"/>
          <a:ext cx="8610600" cy="44737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599"/>
                <a:gridCol w="4876800"/>
                <a:gridCol w="1676400"/>
                <a:gridCol w="1066801"/>
              </a:tblGrid>
              <a:tr h="19679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Number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 dirty="0">
                          <a:effectLst/>
                        </a:rPr>
                        <a:t>Action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altLang="zh-CN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Owner</a:t>
                      </a:r>
                      <a:endParaRPr lang="zh-CN" sz="1400" dirty="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1400">
                          <a:effectLst/>
                        </a:rPr>
                        <a:t>Status</a:t>
                      </a:r>
                      <a:endParaRPr lang="zh-CN" sz="1400">
                        <a:effectLst/>
                        <a:latin typeface="Myriad Pro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543" marR="62543" marT="15772" marB="1577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A-WG5-27.2-002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Determine how to update TS-0005 to reflect the new additions and changes in TS-0022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WG Chairs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altLang="zh-CN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A-WG5-28-002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Work with PRO on how to implement ‘list of String’ as a valid data type for TS-0023.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Andreas (DT) 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A-WG5-28.1-001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Rapporteur’s need to be identified for TS-0012 and TS-0030. (Joerg will serve as Rapporteur of these documents in the interim.)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Chair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宋体" panose="02010600030101010101" pitchFamily="2" charset="-122"/>
                        </a:rPr>
                        <a:t>OPEN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A-WG5-29-001</a:t>
                      </a:r>
                      <a:endParaRPr lang="zh-CN" sz="12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review existing module classes to see any need to distinguish current and target status (only if necessary)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Andreas (DT) 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A-WG5-29-002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contact </a:t>
                      </a:r>
                      <a:r>
                        <a:rPr lang="en-US" sz="1200" kern="1200" dirty="0" err="1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editHelp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 to make sure how to deal with the copyright issue with W3C, and whether it's allowed to copy content from W3C.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Yongjing (Huawei)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ONGOING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12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A-WG5-29-003</a:t>
                      </a:r>
                      <a:endParaRPr lang="zh-CN" sz="12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review the enumeration of states regarding the word form (verb vs infinite..) throughout the TS-0023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Dongjoo (LGE)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A-WG5-29-004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work on a general rule of whether to create a 'similar' device model with different name vs merger with existing device with optional module classes.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Dongjoo (LGE) &amp; Andreas (DT) 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ONGOING</a:t>
                      </a:r>
                      <a:endParaRPr lang="zh-CN" sz="1200" dirty="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37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A-WG5-29-005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IETF IoT Semantic/Hypermedia Interoperability workshop preparation. 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Tim (Nokia), assisted by LGE</a:t>
                      </a: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/ DT/ NEC/ Convida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sz="1200" kern="1200" dirty="0" smtClean="0">
                          <a:solidFill>
                            <a:srgbClr val="00B05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CLOSED</a:t>
                      </a:r>
                      <a:endParaRPr lang="zh-CN" sz="1200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818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A-WG5-30-001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80340" algn="l"/>
                        </a:tabLst>
                        <a:defRPr/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Align TS-0005 to reflect the new additions and changes in TS-0022</a:t>
                      </a:r>
                      <a:endParaRPr lang="zh-CN" altLang="zh-CN" sz="1200" kern="120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Wolfgang (Qualcomm)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0">
                        <a:spcBef>
                          <a:spcPts val="600"/>
                        </a:spcBef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US" altLang="zh-CN" sz="12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Arial Unicode MS" panose="020B0604020202020204" pitchFamily="34" charset="-122"/>
                          <a:cs typeface="宋体" panose="02010600030101010101" pitchFamily="2" charset="-122"/>
                        </a:rPr>
                        <a:t>OPEN</a:t>
                      </a:r>
                      <a:endParaRPr lang="zh-CN" sz="1200" kern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Arial Unicode MS" panose="020B0604020202020204" pitchFamily="34" charset="-122"/>
                        <a:cs typeface="宋体" panose="02010600030101010101" pitchFamily="2" charset="-122"/>
                      </a:endParaRPr>
                    </a:p>
                  </a:txBody>
                  <a:tcPr marL="73025" marR="73025" marT="18415" marB="1841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337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eaLnBrk="1" hangingPunct="1"/>
            <a:r>
              <a:rPr lang="en-US" altLang="zh-CN" sz="2400" dirty="0" smtClean="0"/>
              <a:t>Proceed Rel-3 WIs</a:t>
            </a:r>
          </a:p>
          <a:p>
            <a:pPr lvl="1" eaLnBrk="1" hangingPunct="1"/>
            <a:r>
              <a:rPr lang="en-US" altLang="zh-CN" sz="1800" dirty="0" smtClean="0"/>
              <a:t>WI-0056 </a:t>
            </a:r>
            <a:r>
              <a:rPr lang="en-US" altLang="zh-CN" sz="1800" dirty="0"/>
              <a:t>- Evolution of Proximal IoT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HAIM stage 3, mapping with external </a:t>
            </a:r>
            <a:r>
              <a:rPr lang="en-US" altLang="zh-CN" sz="1400" dirty="0" smtClean="0"/>
              <a:t>models OMA </a:t>
            </a:r>
            <a:r>
              <a:rPr lang="en-US" altLang="zh-CN" sz="1400" dirty="0" err="1" smtClean="0"/>
              <a:t>GotAPI</a:t>
            </a:r>
            <a:r>
              <a:rPr lang="en-US" altLang="zh-CN" sz="1400" dirty="0" smtClean="0"/>
              <a:t>, OCF, …</a:t>
            </a:r>
            <a:endParaRPr lang="en-US" altLang="zh-CN" sz="1400" dirty="0" smtClean="0"/>
          </a:p>
          <a:p>
            <a:pPr lvl="2" eaLnBrk="1" hangingPunct="1"/>
            <a:r>
              <a:rPr lang="en-US" altLang="zh-CN" sz="1400" dirty="0" smtClean="0"/>
              <a:t>evolve to SDT 4.0  </a:t>
            </a:r>
            <a:endParaRPr lang="en-US" altLang="zh-CN" sz="1400" dirty="0" smtClean="0"/>
          </a:p>
          <a:p>
            <a:pPr lvl="3" eaLnBrk="1" hangingPunct="1"/>
            <a:r>
              <a:rPr lang="en-US" altLang="zh-CN" sz="1600" b="1" dirty="0" smtClean="0">
                <a:sym typeface="Wingdings" panose="05000000000000000000" pitchFamily="2" charset="2"/>
              </a:rPr>
              <a:t>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suggest to use simple procedure ‘Scenario 1’  (see MAS-2017-0148</a:t>
            </a:r>
            <a:r>
              <a:rPr lang="en-US" altLang="zh-CN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)</a:t>
            </a:r>
          </a:p>
          <a:p>
            <a:pPr lvl="3" eaLnBrk="1" hangingPunct="1"/>
            <a:r>
              <a:rPr lang="en-US" altLang="zh-CN" sz="1600" b="1" dirty="0">
                <a:sym typeface="Wingdings" panose="05000000000000000000" pitchFamily="2" charset="2"/>
              </a:rPr>
              <a:t> </a:t>
            </a:r>
            <a:r>
              <a:rPr lang="en-US" altLang="zh-CN" sz="1600" b="1" dirty="0" smtClean="0">
                <a:solidFill>
                  <a:srgbClr val="FF0000"/>
                </a:solidFill>
              </a:rPr>
              <a:t>suggest to use ‘tag’ to link back to contribution #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sz="1800" dirty="0" smtClean="0"/>
              <a:t>WI-0063 - Rel-3 </a:t>
            </a:r>
            <a:r>
              <a:rPr lang="en-US" altLang="zh-CN" sz="1800" dirty="0"/>
              <a:t>Enhancements on Base Ontology &amp; Generic </a:t>
            </a:r>
            <a:r>
              <a:rPr lang="en-US" altLang="zh-CN" sz="1800" dirty="0" smtClean="0"/>
              <a:t>Interworking</a:t>
            </a:r>
          </a:p>
          <a:p>
            <a:pPr lvl="2" eaLnBrk="1" hangingPunct="1"/>
            <a:r>
              <a:rPr lang="en-US" altLang="zh-CN" sz="1400" dirty="0" smtClean="0"/>
              <a:t>Further refinement / Alignment with </a:t>
            </a:r>
            <a:r>
              <a:rPr lang="en-US" altLang="zh-CN" sz="1400" dirty="0"/>
              <a:t>Proximal IoT Interworking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(</a:t>
            </a:r>
            <a:r>
              <a:rPr lang="en-US" altLang="zh-CN" sz="1400" dirty="0" smtClean="0"/>
              <a:t>TS-0033</a:t>
            </a:r>
            <a:r>
              <a:rPr lang="en-US" altLang="zh-CN" sz="1400" dirty="0" smtClean="0"/>
              <a:t>)</a:t>
            </a:r>
          </a:p>
          <a:p>
            <a:pPr lvl="2" eaLnBrk="1" hangingPunct="1"/>
            <a:r>
              <a:rPr lang="en-US" altLang="zh-CN" sz="1600" b="1" dirty="0" smtClean="0">
                <a:solidFill>
                  <a:srgbClr val="FF0000"/>
                </a:solidFill>
              </a:rPr>
              <a:t>Require exception of stage 2 FREEZE to be aligned with </a:t>
            </a:r>
            <a:r>
              <a:rPr lang="en-US" altLang="zh-CN" sz="1600" b="1" smtClean="0">
                <a:solidFill>
                  <a:srgbClr val="FF0000"/>
                </a:solidFill>
              </a:rPr>
              <a:t>Proximal Interworking</a:t>
            </a:r>
            <a:endParaRPr lang="en-US" altLang="zh-CN" sz="1600" b="1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zh-CN" sz="1800" dirty="0" smtClean="0"/>
              <a:t>WI-0053 </a:t>
            </a:r>
            <a:r>
              <a:rPr lang="en-US" altLang="zh-CN" sz="1800" dirty="0"/>
              <a:t>- Rel-3 Enhancements on Semantic </a:t>
            </a:r>
            <a:r>
              <a:rPr lang="en-US" altLang="zh-CN" sz="1800" dirty="0" smtClean="0"/>
              <a:t>Support</a:t>
            </a:r>
          </a:p>
          <a:p>
            <a:pPr lvl="2" eaLnBrk="1" hangingPunct="1"/>
            <a:r>
              <a:rPr lang="en-US" altLang="zh-CN" sz="1400" dirty="0" smtClean="0"/>
              <a:t>Stage 3 </a:t>
            </a:r>
            <a:endParaRPr lang="en-US" altLang="zh-CN" sz="1400" dirty="0"/>
          </a:p>
          <a:p>
            <a:pPr lvl="1" eaLnBrk="1" hangingPunct="1"/>
            <a:r>
              <a:rPr lang="en-US" altLang="zh-CN" sz="1800" dirty="0" smtClean="0"/>
              <a:t>WI-0071 – W3C WoT Interworking</a:t>
            </a:r>
            <a:endParaRPr lang="en-US" altLang="zh-CN" sz="1400" dirty="0" smtClean="0"/>
          </a:p>
          <a:p>
            <a:pPr lvl="2" eaLnBrk="1" hangingPunct="1"/>
            <a:r>
              <a:rPr lang="en-US" altLang="zh-CN" sz="1400" dirty="0" smtClean="0"/>
              <a:t>collaboration with W3C WoT on binding </a:t>
            </a:r>
            <a:r>
              <a:rPr lang="en-US" altLang="zh-CN" sz="1400" dirty="0" smtClean="0"/>
              <a:t>examples</a:t>
            </a:r>
          </a:p>
          <a:p>
            <a:pPr eaLnBrk="1" hangingPunct="1"/>
            <a:r>
              <a:rPr lang="en-US" altLang="zh-CN" sz="2200" dirty="0" smtClean="0"/>
              <a:t>Joint with ARC</a:t>
            </a:r>
            <a:endParaRPr lang="en-US" altLang="zh-CN" sz="2200" dirty="0" smtClean="0"/>
          </a:p>
          <a:p>
            <a:pPr lvl="1" eaLnBrk="1" hangingPunct="1"/>
            <a:r>
              <a:rPr lang="en-US" altLang="zh-CN" sz="1400" dirty="0" smtClean="0"/>
              <a:t>WI-0070 – Disaster Alert Service </a:t>
            </a:r>
            <a:r>
              <a:rPr lang="en-US" altLang="zh-CN" sz="1400" dirty="0" smtClean="0"/>
              <a:t>Enabler</a:t>
            </a:r>
            <a:endParaRPr lang="en-US" altLang="zh-CN" sz="1100" dirty="0" smtClean="0"/>
          </a:p>
          <a:p>
            <a:pPr lvl="1"/>
            <a:r>
              <a:rPr lang="en-US" altLang="zh-CN" sz="1400" dirty="0" smtClean="0"/>
              <a:t>WI-0059 </a:t>
            </a:r>
            <a:r>
              <a:rPr lang="en-US" altLang="zh-CN" sz="1400" dirty="0"/>
              <a:t>– OPC-UA Interworking </a:t>
            </a:r>
            <a:endParaRPr lang="en-US" altLang="zh-CN" sz="1100" dirty="0" smtClean="0"/>
          </a:p>
          <a:p>
            <a:pPr lvl="1"/>
            <a:r>
              <a:rPr lang="en-US" altLang="zh-CN" sz="1400" dirty="0" smtClean="0"/>
              <a:t>WI-0072 </a:t>
            </a:r>
            <a:r>
              <a:rPr lang="en-US" altLang="zh-CN" sz="1400" dirty="0"/>
              <a:t>– Modbus </a:t>
            </a:r>
            <a:r>
              <a:rPr lang="en-US" altLang="zh-CN" sz="1400" dirty="0" smtClean="0"/>
              <a:t>Interworking</a:t>
            </a:r>
            <a:endParaRPr lang="en-US" altLang="zh-CN" sz="1100" dirty="0" smtClean="0"/>
          </a:p>
          <a:p>
            <a:pPr lvl="1" eaLnBrk="1" hangingPunct="1"/>
            <a:endParaRPr lang="en-US" altLang="zh-CN" sz="1800" dirty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MAS#30.1</a:t>
            </a:r>
            <a:r>
              <a:rPr lang="en-US" altLang="zh-CN" sz="2400" dirty="0"/>
              <a:t>:	</a:t>
            </a:r>
            <a:r>
              <a:rPr lang="en-US" altLang="zh-CN" sz="2400"/>
              <a:t>Aug </a:t>
            </a:r>
            <a:r>
              <a:rPr lang="en-US" altLang="zh-CN" sz="2400" smtClean="0"/>
              <a:t>7 (</a:t>
            </a:r>
            <a:r>
              <a:rPr lang="en-US" altLang="zh-CN" sz="2400" dirty="0"/>
              <a:t>Monday), 2017 UTC 13:00-14:30</a:t>
            </a:r>
          </a:p>
          <a:p>
            <a:pPr lvl="1" eaLnBrk="1" hangingPunct="1"/>
            <a:r>
              <a:rPr lang="en-US" altLang="zh-CN" sz="2400" dirty="0" smtClean="0"/>
              <a:t>MAS#30.2</a:t>
            </a:r>
            <a:r>
              <a:rPr lang="en-US" altLang="zh-CN" sz="2400" dirty="0"/>
              <a:t>: 	</a:t>
            </a:r>
            <a:r>
              <a:rPr lang="en-US" altLang="zh-CN" sz="2400" dirty="0" smtClean="0"/>
              <a:t>Aug 28 </a:t>
            </a:r>
            <a:r>
              <a:rPr lang="en-US" altLang="zh-CN" sz="2400" dirty="0"/>
              <a:t>(Monday), 2017, UTC 13:00-14:30</a:t>
            </a:r>
          </a:p>
          <a:p>
            <a:pPr lvl="1" eaLnBrk="1" hangingPunct="1"/>
            <a:endParaRPr lang="en-US" altLang="zh-CN" sz="2400" dirty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pt-BR" altLang="zh-CN" sz="2400" dirty="0" smtClean="0"/>
              <a:t>MAS#31</a:t>
            </a:r>
            <a:r>
              <a:rPr lang="pt-BR" altLang="zh-CN" sz="2400" dirty="0"/>
              <a:t>: Sep 18 - 22, 2017, Bangalore,  India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13776</TotalTime>
  <Words>710</Words>
  <Application>Microsoft Office PowerPoint</Application>
  <PresentationFormat>全屏显示(4:3)</PresentationFormat>
  <Paragraphs>132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 Unicode MS</vt:lpstr>
      <vt:lpstr>Myriad Pro</vt:lpstr>
      <vt:lpstr>Myriad Pro</vt:lpstr>
      <vt:lpstr>宋体</vt:lpstr>
      <vt:lpstr>Arial</vt:lpstr>
      <vt:lpstr>Calibri</vt:lpstr>
      <vt:lpstr>Times New Roman</vt:lpstr>
      <vt:lpstr>Wingdings</vt:lpstr>
      <vt:lpstr>Office Theme</vt:lpstr>
      <vt:lpstr>WG5 – MAS#30  Status Report</vt:lpstr>
      <vt:lpstr>Executive Highlights</vt:lpstr>
      <vt:lpstr>Issues for DECISION in TP</vt:lpstr>
      <vt:lpstr>Issues for INFORMATION in TP</vt:lpstr>
      <vt:lpstr>Issues for INFORMATION in TP</vt:lpstr>
      <vt:lpstr>Open Action Items</vt:lpstr>
      <vt:lpstr>Next Steps</vt:lpstr>
      <vt:lpstr>Next Meetings / Calls</vt:lpstr>
      <vt:lpstr>PowerPoint 演示文稿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YZ R02</cp:lastModifiedBy>
  <cp:revision>1541</cp:revision>
  <dcterms:created xsi:type="dcterms:W3CDTF">2012-09-11T22:52:11Z</dcterms:created>
  <dcterms:modified xsi:type="dcterms:W3CDTF">2017-07-14T19:02:14Z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(4)yW2tbUq6HziS4zpoWKddpKqkE+BJcyU1rdeJYp4VJ5EVcANDsMJhFO9ZN4+xbf0F1o4XmBbk
bbLpIxy3yBq6n8kjCSOawf7inqsCxlhybH78KbiArP8lMjhkANfvYrQRy0U0THBi6yWoIwhD
ASSMew/2fbbmaZXyII+gWEOjEeCeAcy7j+JjFCg8Lncu5fuTJ1cwf7uzZNomWM/OsUGDmDQn
Aq/8JJ5QpqzaMomV4Y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PmP4UjOzlpcrGj/0D4kHwt4Jd9qOw1PADWGqlcQTqiT40pf9oY5kDe
icIBh7pU5rOQyBqbqaMeKRl1yX/ZRu7lf5R0SAn9ZICA1pXfoDZY94OjCE6bSdOGLzKb6cFU
5+qvzEvbNUSSb3DlmN5UUtfY1Fv2aTJQpq3ZuyxGgieznS1BXZAGcdUuLROkq6mwFqdYFId0
8ePwgLzxwTRPvzBzerbsGCod0SgUSGvTi5RD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QM7obkRWdcfa6WSbuwWmPkR/24eSpvKNuGEe
UZrt1Ob4G/JUTICWcZqW4dSjAaI3x3vB28YIjhX/pVgg239WHS6aIT3dM2/wSjspNfEBGsEN
3PPdMhJmZBdxDI3iY/e3+bV3S7N0eesnxNMBXxlts0w3I6RAcFxs8vnmhUeH4TtDQF5nykc4
FPEjxG2f5VjvmDoq7Tzt4z5sNhKnPyzQ3pbhrVLsq6jdCaSN4OAdiO</vt:lpwstr>
  </property>
  <property fmtid="{D5CDD505-2E9C-101B-9397-08002B2CF9AE}" pid="15" name="_new_ms_pID_725432_00">
    <vt:lpwstr>_new_ms_pID_725432</vt:lpwstr>
  </property>
  <property fmtid="{D5CDD505-2E9C-101B-9397-08002B2CF9AE}" pid="16" name="_new_ms_pID_725433">
    <vt:lpwstr>D4wf9SfbdwFkcpvbYG
QV9wKQ==</vt:lpwstr>
  </property>
  <property fmtid="{D5CDD505-2E9C-101B-9397-08002B2CF9AE}" pid="17" name="_2015_ms_pID_725343">
    <vt:lpwstr>(3)WEEjwYvxa9X5gKKhXiJdxbtX+oBkSbhmvSrK5TW+j76lWH4VoMmwDtL/JKVb7PApknB+BS7K
PTbm63bU7wphO1d7QPyjn5GApxiSlYe6WCAyV5C0jcYJeJ/fTuua4WinFezb2DMPSugu/2Pg
tAjX7QsdVzXurP4TQ462WBFaeYlT5FhOQ2/tB09XqYbgrfuisqpn91DMNj7qCNHCuuDx9Oxv
t014y5Kzrhq4VY+P8U</vt:lpwstr>
  </property>
  <property fmtid="{D5CDD505-2E9C-101B-9397-08002B2CF9AE}" pid="18" name="_2015_ms_pID_7253431">
    <vt:lpwstr>Ssun0foFxsU5vFS1Ys08PJhBYmNlIZIwuK+zG1LBeNq8mDpfuiGnKQ
MK6Gn+wUNqswEJBp0oR+Kk8UhGqSkaugoKK5kcMOhLZgGeYuWwXpnkIKSEW/iOnzKSFQqKhX
Cd0rnYdH/lmMJVAgPRL5egF9eXsj6JdnZqVKiyN/yPVhO2Qgp9/Wp5EKqqhX726h7SQ58EKg
rqqFcaEHz9waJxZBSIOIFhRVm5ynvqv7cUoq</vt:lpwstr>
  </property>
  <property fmtid="{D5CDD505-2E9C-101B-9397-08002B2CF9AE}" pid="19" name="_2015_ms_pID_7253432">
    <vt:lpwstr>6QmB86Xz+DVBPVb/R6wtGTn8DpjSP4VFOhqs
A7upLqZ19As+bRYoCA5iJqjEpfhM9g/e/l+G/qOTW5RDlX06Fmc=</vt:lpwstr>
  </property>
  <property fmtid="{D5CDD505-2E9C-101B-9397-08002B2CF9AE}" pid="20" name="_readonly">
    <vt:lpwstr/>
  </property>
  <property fmtid="{D5CDD505-2E9C-101B-9397-08002B2CF9AE}" pid="21" name="_change">
    <vt:lpwstr/>
  </property>
  <property fmtid="{D5CDD505-2E9C-101B-9397-08002B2CF9AE}" pid="22" name="_full-control">
    <vt:lpwstr/>
  </property>
  <property fmtid="{D5CDD505-2E9C-101B-9397-08002B2CF9AE}" pid="23" name="sflag">
    <vt:lpwstr>1490961521</vt:lpwstr>
  </property>
</Properties>
</file>