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6" r:id="rId3"/>
    <p:sldId id="260" r:id="rId4"/>
    <p:sldId id="275" r:id="rId5"/>
    <p:sldId id="277" r:id="rId6"/>
    <p:sldId id="274" r:id="rId7"/>
    <p:sldId id="280" r:id="rId8"/>
    <p:sldId id="281" r:id="rId9"/>
    <p:sldId id="278"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84" d="100"/>
          <a:sy n="84" d="100"/>
        </p:scale>
        <p:origin x="114" y="2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11/14/2017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11/14/2017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11/14/2017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11/14/2017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11/14/2017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oneM2M_ILC@list.onem2m.org" TargetMode="External"/><Relationship Id="rId2" Type="http://schemas.openxmlformats.org/officeDocument/2006/relationships/hyperlink" Target="http://member.onem2m.org/Application/documentapp/downloadLatestRevision/?docId=23733"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oneM2M_ILC@list.onem2m.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Industry Liaison Committee</a:t>
            </a:r>
          </a:p>
        </p:txBody>
      </p:sp>
      <p:sp>
        <p:nvSpPr>
          <p:cNvPr id="3" name="Text Placeholder 2"/>
          <p:cNvSpPr>
            <a:spLocks noGrp="1"/>
          </p:cNvSpPr>
          <p:nvPr>
            <p:ph type="subTitle" idx="1"/>
          </p:nvPr>
        </p:nvSpPr>
        <p:spPr/>
        <p:txBody>
          <a:bodyPr/>
          <a:lstStyle/>
          <a:p>
            <a:r>
              <a:rPr lang="en-US" dirty="0"/>
              <a:t>Discussion on scope and actions to take</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09C500-D05E-43F1-BCB7-52844373D6BD}"/>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336703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Background</a:t>
            </a:r>
          </a:p>
        </p:txBody>
      </p:sp>
      <p:sp>
        <p:nvSpPr>
          <p:cNvPr id="3" name="Content Placeholder 2"/>
          <p:cNvSpPr>
            <a:spLocks noGrp="1"/>
          </p:cNvSpPr>
          <p:nvPr>
            <p:ph idx="1"/>
          </p:nvPr>
        </p:nvSpPr>
        <p:spPr>
          <a:xfrm>
            <a:off x="334696" y="1493919"/>
            <a:ext cx="10515600" cy="4351338"/>
          </a:xfrm>
        </p:spPr>
        <p:txBody>
          <a:bodyPr>
            <a:normAutofit fontScale="92500" lnSpcReduction="10000"/>
          </a:bodyPr>
          <a:lstStyle/>
          <a:p>
            <a:r>
              <a:rPr lang="en-US" dirty="0"/>
              <a:t>During SC38 it was decided to create a new committee</a:t>
            </a:r>
          </a:p>
          <a:p>
            <a:pPr lvl="1"/>
            <a:r>
              <a:rPr lang="en-US" u="sng" dirty="0">
                <a:hlinkClick r:id="rId2"/>
              </a:rPr>
              <a:t>SC-2017-0014R01-External_Industry_Collaboration_Relationships</a:t>
            </a:r>
            <a:endParaRPr lang="en-US" u="sng" dirty="0"/>
          </a:p>
          <a:p>
            <a:pPr lvl="1"/>
            <a:r>
              <a:rPr lang="en-US" dirty="0"/>
              <a:t>Focus on how to work more closely with complementary organizations</a:t>
            </a:r>
          </a:p>
          <a:p>
            <a:pPr lvl="1"/>
            <a:r>
              <a:rPr lang="en-US" dirty="0"/>
              <a:t>Streamline Liaison creation and management process</a:t>
            </a:r>
          </a:p>
          <a:p>
            <a:pPr lvl="1"/>
            <a:r>
              <a:rPr lang="en-US" dirty="0"/>
              <a:t>Decision SC38-04</a:t>
            </a:r>
          </a:p>
          <a:p>
            <a:pPr lvl="2"/>
            <a:r>
              <a:rPr lang="en-US" dirty="0"/>
              <a:t>The SC approved the creation of an “Industry Liaison Committee”. A first draft of the group’s Scope will be presented and the Chair will be confirmed at a future SC meeting.</a:t>
            </a:r>
          </a:p>
          <a:p>
            <a:pPr lvl="1"/>
            <a:r>
              <a:rPr lang="en-US" dirty="0"/>
              <a:t>Action SC38-03</a:t>
            </a:r>
          </a:p>
          <a:p>
            <a:pPr lvl="2"/>
            <a:r>
              <a:rPr lang="en-US" dirty="0"/>
              <a:t>The Secretariat will create an email reflector for use by the Industry Liaison Committee, announce its availability and invite participants. A page on the Portal will be created.</a:t>
            </a:r>
          </a:p>
          <a:p>
            <a:pPr lvl="2"/>
            <a:r>
              <a:rPr lang="en-US" dirty="0"/>
              <a:t>Done: </a:t>
            </a:r>
            <a:r>
              <a:rPr lang="en-US" dirty="0">
                <a:hlinkClick r:id="rId3"/>
              </a:rPr>
              <a:t>oneM2M_ILC@list.onem2m.org</a:t>
            </a:r>
            <a:r>
              <a:rPr lang="en-US" dirty="0"/>
              <a:t> </a:t>
            </a:r>
          </a:p>
          <a:p>
            <a:r>
              <a:rPr lang="en-US" dirty="0"/>
              <a:t>TP should get aware of this and members should participate in ILC</a:t>
            </a:r>
          </a:p>
          <a:p>
            <a:r>
              <a:rPr lang="en-US" dirty="0"/>
              <a:t>Need to work on scope, leadership, next steps for the new committee</a:t>
            </a:r>
          </a:p>
        </p:txBody>
      </p:sp>
      <p:sp>
        <p:nvSpPr>
          <p:cNvPr id="7" name="Slide Number Placeholder 6"/>
          <p:cNvSpPr>
            <a:spLocks noGrp="1"/>
          </p:cNvSpPr>
          <p:nvPr>
            <p:ph type="sldNum" sz="quarter" idx="12"/>
          </p:nvPr>
        </p:nvSpPr>
        <p:spPr/>
        <p:txBody>
          <a:bodyPr/>
          <a:lstStyle/>
          <a:p>
            <a:fld id="{CF81B550-7CF2-4283-9092-C0AEF1549117}" type="slidenum">
              <a:rPr lang="en-US" smtClean="0"/>
              <a:t>2</a:t>
            </a:fld>
            <a:endParaRPr lang="en-US"/>
          </a:p>
        </p:txBody>
      </p:sp>
    </p:spTree>
    <p:extLst>
      <p:ext uri="{BB962C8B-B14F-4D97-AF65-F5344CB8AC3E}">
        <p14:creationId xmlns:p14="http://schemas.microsoft.com/office/powerpoint/2010/main" val="70963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Scope of the ILC</a:t>
            </a:r>
          </a:p>
        </p:txBody>
      </p:sp>
      <p:sp>
        <p:nvSpPr>
          <p:cNvPr id="3" name="Content Placeholder 2"/>
          <p:cNvSpPr>
            <a:spLocks noGrp="1"/>
          </p:cNvSpPr>
          <p:nvPr>
            <p:ph idx="1"/>
          </p:nvPr>
        </p:nvSpPr>
        <p:spPr>
          <a:xfrm>
            <a:off x="334696" y="1493919"/>
            <a:ext cx="10515600" cy="4351338"/>
          </a:xfrm>
        </p:spPr>
        <p:txBody>
          <a:bodyPr>
            <a:normAutofit lnSpcReduction="10000"/>
          </a:bodyPr>
          <a:lstStyle/>
          <a:p>
            <a:r>
              <a:rPr lang="en-US" dirty="0"/>
              <a:t>What are the objectives of the ILC?</a:t>
            </a:r>
          </a:p>
          <a:p>
            <a:pPr lvl="1"/>
            <a:r>
              <a:rPr lang="en-US" dirty="0"/>
              <a:t>Support alignment of oneM2M with complementary organizations</a:t>
            </a:r>
          </a:p>
          <a:p>
            <a:pPr lvl="1"/>
            <a:r>
              <a:rPr lang="en-US" dirty="0"/>
              <a:t>Avoid duplication / overlap / additional fragmentation</a:t>
            </a:r>
          </a:p>
          <a:p>
            <a:pPr lvl="1"/>
            <a:r>
              <a:rPr lang="en-US" dirty="0"/>
              <a:t>Ensure other related groups have complementary work programs</a:t>
            </a:r>
          </a:p>
          <a:p>
            <a:pPr lvl="1"/>
            <a:r>
              <a:rPr lang="en-US" dirty="0"/>
              <a:t>Adjust oneM2M’s own work program to match well with what others do and ensure it is complementary</a:t>
            </a:r>
          </a:p>
          <a:p>
            <a:pPr lvl="1"/>
            <a:r>
              <a:rPr lang="en-US" dirty="0"/>
              <a:t>Enable joint activities such as demos / testing / press releases </a:t>
            </a:r>
            <a:r>
              <a:rPr lang="en-US" dirty="0" err="1"/>
              <a:t>etc</a:t>
            </a:r>
            <a:endParaRPr lang="en-US" dirty="0"/>
          </a:p>
          <a:p>
            <a:r>
              <a:rPr lang="en-US" dirty="0"/>
              <a:t>Need to develop a Mission / Charter and Terms of Reference (</a:t>
            </a:r>
            <a:r>
              <a:rPr lang="en-US" dirty="0" err="1"/>
              <a:t>ToRs</a:t>
            </a:r>
            <a:r>
              <a:rPr lang="en-US" dirty="0"/>
              <a:t>) fairly soon </a:t>
            </a:r>
          </a:p>
          <a:p>
            <a:r>
              <a:rPr lang="en-US" dirty="0"/>
              <a:t>Determine leadership</a:t>
            </a:r>
          </a:p>
          <a:p>
            <a:pPr lvl="1"/>
            <a:r>
              <a:rPr lang="en-US" dirty="0"/>
              <a:t>Qualcomm is willing to nominate Josef as a candidate for chairing ILC</a:t>
            </a:r>
          </a:p>
        </p:txBody>
      </p:sp>
      <p:sp>
        <p:nvSpPr>
          <p:cNvPr id="7" name="Slide Number Placeholder 6"/>
          <p:cNvSpPr>
            <a:spLocks noGrp="1"/>
          </p:cNvSpPr>
          <p:nvPr>
            <p:ph type="sldNum" sz="quarter" idx="12"/>
          </p:nvPr>
        </p:nvSpPr>
        <p:spPr/>
        <p:txBody>
          <a:bodyPr/>
          <a:lstStyle/>
          <a:p>
            <a:fld id="{CF81B550-7CF2-4283-9092-C0AEF1549117}" type="slidenum">
              <a:rPr lang="en-US" smtClean="0"/>
              <a:t>3</a:t>
            </a:fld>
            <a:endParaRPr lang="en-US"/>
          </a:p>
        </p:txBody>
      </p:sp>
    </p:spTree>
    <p:extLst>
      <p:ext uri="{BB962C8B-B14F-4D97-AF65-F5344CB8AC3E}">
        <p14:creationId xmlns:p14="http://schemas.microsoft.com/office/powerpoint/2010/main" val="310429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Proposal for Charter</a:t>
            </a:r>
          </a:p>
        </p:txBody>
      </p:sp>
      <p:sp>
        <p:nvSpPr>
          <p:cNvPr id="3" name="Content Placeholder 2"/>
          <p:cNvSpPr>
            <a:spLocks noGrp="1"/>
          </p:cNvSpPr>
          <p:nvPr>
            <p:ph idx="1"/>
          </p:nvPr>
        </p:nvSpPr>
        <p:spPr>
          <a:xfrm>
            <a:off x="334696" y="1493918"/>
            <a:ext cx="11621084" cy="4895451"/>
          </a:xfrm>
        </p:spPr>
        <p:txBody>
          <a:bodyPr>
            <a:normAutofit fontScale="92500" lnSpcReduction="10000"/>
          </a:bodyPr>
          <a:lstStyle/>
          <a:p>
            <a:pPr marL="0" indent="0">
              <a:buNone/>
            </a:pPr>
            <a:r>
              <a:rPr lang="en-US" dirty="0"/>
              <a:t>The oneM2M Partnership Initiative maintains active relationships with standards development organizations, open-source organizations, other consortia and alliances, certification and testing bodies and government entities or agencies involved in creation and usage of M2M and IoT technologies. The Industry Liaison Committee under the oneM2M Steering Committee is the gateway for formal liaisons with other organizations.</a:t>
            </a:r>
          </a:p>
          <a:p>
            <a:pPr marL="0" indent="0">
              <a:buNone/>
            </a:pPr>
            <a:r>
              <a:rPr lang="en-US" dirty="0"/>
              <a:t>The objectives of creating and maintaining these relationships are the following:</a:t>
            </a:r>
          </a:p>
          <a:p>
            <a:r>
              <a:rPr lang="en-US" dirty="0"/>
              <a:t>Avoid duplication or overlap of work leading to additional fragmentation. </a:t>
            </a:r>
          </a:p>
          <a:p>
            <a:r>
              <a:rPr lang="en-US" dirty="0"/>
              <a:t>Adjust oneM2M’s own work program to match well with what other organizations do and ensure it is complementary.</a:t>
            </a:r>
          </a:p>
          <a:p>
            <a:r>
              <a:rPr lang="en-US" dirty="0"/>
              <a:t>Motivate other organizations to focus on complementary work programs.</a:t>
            </a:r>
          </a:p>
          <a:p>
            <a:r>
              <a:rPr lang="en-US" dirty="0"/>
              <a:t>Enable joint activities such as demos / testing / press releases etc.</a:t>
            </a:r>
          </a:p>
          <a:p>
            <a:pPr marL="0" indent="0">
              <a:buNone/>
            </a:pPr>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4</a:t>
            </a:fld>
            <a:endParaRPr lang="en-US"/>
          </a:p>
        </p:txBody>
      </p:sp>
    </p:spTree>
    <p:extLst>
      <p:ext uri="{BB962C8B-B14F-4D97-AF65-F5344CB8AC3E}">
        <p14:creationId xmlns:p14="http://schemas.microsoft.com/office/powerpoint/2010/main" val="43665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of the ILC</a:t>
            </a:r>
          </a:p>
        </p:txBody>
      </p:sp>
      <p:sp>
        <p:nvSpPr>
          <p:cNvPr id="3" name="Content Placeholder 2"/>
          <p:cNvSpPr>
            <a:spLocks noGrp="1"/>
          </p:cNvSpPr>
          <p:nvPr>
            <p:ph idx="1"/>
          </p:nvPr>
        </p:nvSpPr>
        <p:spPr>
          <a:xfrm>
            <a:off x="334696" y="1493919"/>
            <a:ext cx="10515600" cy="4998956"/>
          </a:xfrm>
        </p:spPr>
        <p:txBody>
          <a:bodyPr>
            <a:normAutofit fontScale="77500" lnSpcReduction="20000"/>
          </a:bodyPr>
          <a:lstStyle/>
          <a:p>
            <a:r>
              <a:rPr lang="en-US" dirty="0"/>
              <a:t>Define process of establishing formal Liaison relationships</a:t>
            </a:r>
          </a:p>
          <a:p>
            <a:pPr lvl="1"/>
            <a:r>
              <a:rPr lang="en-US" dirty="0"/>
              <a:t>When new relationships are proposed / are being requested</a:t>
            </a:r>
          </a:p>
          <a:p>
            <a:pPr lvl="2"/>
            <a:r>
              <a:rPr lang="en-US" dirty="0"/>
              <a:t>Do a first check on whether potential candidates got matching IPR policies</a:t>
            </a:r>
          </a:p>
          <a:p>
            <a:pPr lvl="2"/>
            <a:r>
              <a:rPr lang="en-US" dirty="0"/>
              <a:t>If so, could the external organization be interested in becoming a PT2?</a:t>
            </a:r>
          </a:p>
          <a:p>
            <a:pPr lvl="2"/>
            <a:r>
              <a:rPr lang="en-US" dirty="0"/>
              <a:t>If not, would it be possible to enter another formalized relationship </a:t>
            </a:r>
          </a:p>
          <a:p>
            <a:pPr lvl="3"/>
            <a:r>
              <a:rPr lang="en-US" dirty="0"/>
              <a:t>Possibly two categories, with and without an MoU (full / light weight)</a:t>
            </a:r>
          </a:p>
          <a:p>
            <a:pPr lvl="1"/>
            <a:r>
              <a:rPr lang="en-US" dirty="0"/>
              <a:t>Upon determination of type of relationship, execute on establishment</a:t>
            </a:r>
          </a:p>
          <a:p>
            <a:pPr lvl="2"/>
            <a:r>
              <a:rPr lang="en-US" dirty="0"/>
              <a:t>Mutual introductions (presentations at each other’s meetings)</a:t>
            </a:r>
          </a:p>
          <a:p>
            <a:pPr lvl="2"/>
            <a:r>
              <a:rPr lang="en-US" dirty="0"/>
              <a:t>Define specific scope of each relationship</a:t>
            </a:r>
          </a:p>
          <a:p>
            <a:pPr lvl="2"/>
            <a:r>
              <a:rPr lang="en-US" dirty="0"/>
              <a:t>Accept MoU when applicable, may need PT1 to be legal entity to engage</a:t>
            </a:r>
          </a:p>
          <a:p>
            <a:r>
              <a:rPr lang="en-US" dirty="0"/>
              <a:t>Execute on formal Liaison relationship establishment process</a:t>
            </a:r>
          </a:p>
          <a:p>
            <a:pPr lvl="1"/>
            <a:r>
              <a:rPr lang="en-US" dirty="0"/>
              <a:t>Contact possible candidates that may add value to oneM2M</a:t>
            </a:r>
          </a:p>
          <a:p>
            <a:pPr lvl="1"/>
            <a:r>
              <a:rPr lang="en-US" dirty="0"/>
              <a:t>Respond to requests coming in from other organizations</a:t>
            </a:r>
          </a:p>
          <a:p>
            <a:r>
              <a:rPr lang="en-US" dirty="0"/>
              <a:t>Maintain a list of active Liaison</a:t>
            </a:r>
          </a:p>
          <a:p>
            <a:pPr lvl="1"/>
            <a:r>
              <a:rPr lang="en-US" dirty="0"/>
              <a:t>Establish new web site tab, add ILC charter, provide contact information for requests</a:t>
            </a:r>
          </a:p>
          <a:p>
            <a:r>
              <a:rPr lang="en-US" dirty="0"/>
              <a:t>Take care of ongoing communication with formal Liaison</a:t>
            </a:r>
          </a:p>
          <a:p>
            <a:pPr lvl="1"/>
            <a:r>
              <a:rPr lang="en-US" dirty="0"/>
              <a:t>Process incoming / outgoing information, handle locally or dispatch to SC / TP / WGs as needed</a:t>
            </a:r>
          </a:p>
          <a:p>
            <a:pPr lvl="1"/>
            <a:r>
              <a:rPr lang="en-US" dirty="0"/>
              <a:t>Do invitations to joint events, propose / review joint PR, dispatch oneM2M representatives</a:t>
            </a:r>
          </a:p>
          <a:p>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5</a:t>
            </a:fld>
            <a:endParaRPr lang="en-US"/>
          </a:p>
        </p:txBody>
      </p:sp>
    </p:spTree>
    <p:extLst>
      <p:ext uri="{BB962C8B-B14F-4D97-AF65-F5344CB8AC3E}">
        <p14:creationId xmlns:p14="http://schemas.microsoft.com/office/powerpoint/2010/main" val="413344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5CA4-12D6-4E27-B08F-2BAF07E1BA22}"/>
              </a:ext>
            </a:extLst>
          </p:cNvPr>
          <p:cNvSpPr>
            <a:spLocks noGrp="1"/>
          </p:cNvSpPr>
          <p:nvPr>
            <p:ph type="title"/>
          </p:nvPr>
        </p:nvSpPr>
        <p:spPr>
          <a:xfrm>
            <a:off x="334696" y="0"/>
            <a:ext cx="9495104" cy="1173570"/>
          </a:xfrm>
        </p:spPr>
        <p:txBody>
          <a:bodyPr>
            <a:normAutofit/>
          </a:bodyPr>
          <a:lstStyle/>
          <a:p>
            <a:r>
              <a:rPr lang="en-US" dirty="0"/>
              <a:t>Suggested types of relationships</a:t>
            </a:r>
          </a:p>
        </p:txBody>
      </p:sp>
      <p:sp>
        <p:nvSpPr>
          <p:cNvPr id="3" name="Content Placeholder 2">
            <a:extLst>
              <a:ext uri="{FF2B5EF4-FFF2-40B4-BE49-F238E27FC236}">
                <a16:creationId xmlns:a16="http://schemas.microsoft.com/office/drawing/2014/main" id="{3620CB04-D63F-4710-A6FB-EFEF5516C805}"/>
              </a:ext>
            </a:extLst>
          </p:cNvPr>
          <p:cNvSpPr>
            <a:spLocks noGrp="1"/>
          </p:cNvSpPr>
          <p:nvPr>
            <p:ph idx="1"/>
          </p:nvPr>
        </p:nvSpPr>
        <p:spPr>
          <a:xfrm>
            <a:off x="334696" y="1493918"/>
            <a:ext cx="11689664" cy="4906881"/>
          </a:xfrm>
        </p:spPr>
        <p:txBody>
          <a:bodyPr>
            <a:normAutofit fontScale="77500" lnSpcReduction="20000"/>
          </a:bodyPr>
          <a:lstStyle/>
          <a:p>
            <a:r>
              <a:rPr lang="en-US" dirty="0"/>
              <a:t>oneM2M Partner Type 2 (PT2)</a:t>
            </a:r>
          </a:p>
          <a:p>
            <a:pPr lvl="1"/>
            <a:r>
              <a:rPr lang="en-US" dirty="0"/>
              <a:t>Nothing new… just in case an external organization would be interested, it should be flagged to them that this possibility exists</a:t>
            </a:r>
          </a:p>
          <a:p>
            <a:pPr lvl="1"/>
            <a:r>
              <a:rPr lang="en-US" dirty="0"/>
              <a:t>Advantage is that there is a direct input possible (contributions)</a:t>
            </a:r>
          </a:p>
          <a:p>
            <a:pPr lvl="1"/>
            <a:r>
              <a:rPr lang="en-US" dirty="0"/>
              <a:t>Requires IPR-Policy of external organization to be compatible with set of PT1 IPR-Policies or to commit to one of those</a:t>
            </a:r>
          </a:p>
          <a:p>
            <a:r>
              <a:rPr lang="en-US" dirty="0"/>
              <a:t>Liaison with no MoU</a:t>
            </a:r>
          </a:p>
          <a:p>
            <a:pPr lvl="1"/>
            <a:r>
              <a:rPr lang="en-US" dirty="0"/>
              <a:t>“Light Weight Liaison”</a:t>
            </a:r>
          </a:p>
          <a:p>
            <a:pPr lvl="2"/>
            <a:r>
              <a:rPr lang="en-US" dirty="0"/>
              <a:t>No need to sign anything</a:t>
            </a:r>
          </a:p>
          <a:p>
            <a:pPr lvl="1"/>
            <a:r>
              <a:rPr lang="en-US" dirty="0"/>
              <a:t>Just sharing public information and facilitating joint discussions (workshops, email exchanges </a:t>
            </a:r>
            <a:r>
              <a:rPr lang="en-US" dirty="0" err="1"/>
              <a:t>etc</a:t>
            </a:r>
            <a:r>
              <a:rPr lang="en-US" dirty="0"/>
              <a:t>)</a:t>
            </a:r>
          </a:p>
          <a:p>
            <a:pPr lvl="1"/>
            <a:r>
              <a:rPr lang="en-US" dirty="0"/>
              <a:t>Relying on joint members in both organization to do actual work</a:t>
            </a:r>
          </a:p>
          <a:p>
            <a:r>
              <a:rPr lang="en-US" dirty="0"/>
              <a:t>Liaison with MoU</a:t>
            </a:r>
          </a:p>
          <a:p>
            <a:pPr lvl="1"/>
            <a:r>
              <a:rPr lang="en-US" dirty="0"/>
              <a:t>Need a name for this; e.g. “Full Liaison”</a:t>
            </a:r>
          </a:p>
          <a:p>
            <a:pPr lvl="1"/>
            <a:r>
              <a:rPr lang="en-US" dirty="0"/>
              <a:t>Would allow for more closely coordinated joint activities</a:t>
            </a:r>
          </a:p>
          <a:p>
            <a:pPr lvl="2"/>
            <a:r>
              <a:rPr lang="en-US" dirty="0"/>
              <a:t>Testing event, showcases, trials open to non-oneM2M members</a:t>
            </a:r>
          </a:p>
          <a:p>
            <a:pPr lvl="2"/>
            <a:r>
              <a:rPr lang="en-US" dirty="0"/>
              <a:t>Drafting, reviewing, publishing of joint FYI material (PRs, tutorials, webinars, presentations)</a:t>
            </a:r>
          </a:p>
          <a:p>
            <a:pPr lvl="1"/>
            <a:r>
              <a:rPr lang="en-US" dirty="0"/>
              <a:t>No direct technical contributions to specifications, but means to flag issues, lessons learned, suggest work split</a:t>
            </a:r>
          </a:p>
        </p:txBody>
      </p:sp>
    </p:spTree>
    <p:extLst>
      <p:ext uri="{BB962C8B-B14F-4D97-AF65-F5344CB8AC3E}">
        <p14:creationId xmlns:p14="http://schemas.microsoft.com/office/powerpoint/2010/main" val="130346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1DD9-1BA7-49B5-A140-56FE08B5E04D}"/>
              </a:ext>
            </a:extLst>
          </p:cNvPr>
          <p:cNvSpPr>
            <a:spLocks noGrp="1"/>
          </p:cNvSpPr>
          <p:nvPr>
            <p:ph type="title"/>
          </p:nvPr>
        </p:nvSpPr>
        <p:spPr>
          <a:xfrm>
            <a:off x="334696" y="0"/>
            <a:ext cx="9998024" cy="1173570"/>
          </a:xfrm>
        </p:spPr>
        <p:txBody>
          <a:bodyPr>
            <a:normAutofit fontScale="90000"/>
          </a:bodyPr>
          <a:lstStyle/>
          <a:p>
            <a:r>
              <a:rPr lang="en-US" dirty="0"/>
              <a:t>How to work with open source projects</a:t>
            </a:r>
          </a:p>
        </p:txBody>
      </p:sp>
      <p:sp>
        <p:nvSpPr>
          <p:cNvPr id="3" name="Content Placeholder 2">
            <a:extLst>
              <a:ext uri="{FF2B5EF4-FFF2-40B4-BE49-F238E27FC236}">
                <a16:creationId xmlns:a16="http://schemas.microsoft.com/office/drawing/2014/main" id="{CF26F8D0-D9B7-482F-9AD8-F49E4CAD7734}"/>
              </a:ext>
            </a:extLst>
          </p:cNvPr>
          <p:cNvSpPr>
            <a:spLocks noGrp="1"/>
          </p:cNvSpPr>
          <p:nvPr>
            <p:ph idx="1"/>
          </p:nvPr>
        </p:nvSpPr>
        <p:spPr>
          <a:xfrm>
            <a:off x="334696" y="1493919"/>
            <a:ext cx="11278184" cy="4351338"/>
          </a:xfrm>
        </p:spPr>
        <p:txBody>
          <a:bodyPr>
            <a:normAutofit fontScale="92500" lnSpcReduction="10000"/>
          </a:bodyPr>
          <a:lstStyle/>
          <a:p>
            <a:r>
              <a:rPr lang="en-US" dirty="0"/>
              <a:t>Main goals</a:t>
            </a:r>
          </a:p>
          <a:p>
            <a:pPr lvl="1"/>
            <a:r>
              <a:rPr lang="en-US" dirty="0"/>
              <a:t>Stimulate oneM2M uptake </a:t>
            </a:r>
          </a:p>
          <a:p>
            <a:pPr lvl="1"/>
            <a:r>
              <a:rPr lang="en-US" dirty="0"/>
              <a:t>Clarify spec interpretation / do education </a:t>
            </a:r>
          </a:p>
          <a:p>
            <a:pPr lvl="2"/>
            <a:r>
              <a:rPr lang="en-US" dirty="0"/>
              <a:t>Flow from oneM2M to OS project</a:t>
            </a:r>
          </a:p>
          <a:p>
            <a:pPr lvl="1"/>
            <a:r>
              <a:rPr lang="en-US" dirty="0"/>
              <a:t>Get feedback on problems on spec ambiguities, bugs etc.</a:t>
            </a:r>
          </a:p>
          <a:p>
            <a:pPr lvl="2"/>
            <a:r>
              <a:rPr lang="en-US" dirty="0"/>
              <a:t>Flow from OS project to oneM2M</a:t>
            </a:r>
          </a:p>
          <a:p>
            <a:r>
              <a:rPr lang="en-US" dirty="0"/>
              <a:t>Route to flag need for changes / corrections to oneM2M specs</a:t>
            </a:r>
          </a:p>
          <a:p>
            <a:pPr lvl="1"/>
            <a:r>
              <a:rPr lang="en-US" dirty="0"/>
              <a:t>Allow to use Liaison relationship to be used to send “flags”</a:t>
            </a:r>
          </a:p>
          <a:p>
            <a:pPr lvl="1"/>
            <a:r>
              <a:rPr lang="en-US" dirty="0"/>
              <a:t>Requires member company/-</a:t>
            </a:r>
            <a:r>
              <a:rPr lang="en-US" dirty="0" err="1"/>
              <a:t>ies</a:t>
            </a:r>
            <a:r>
              <a:rPr lang="en-US" dirty="0"/>
              <a:t> of oneM2M to pick up a specific topic and drive CRs</a:t>
            </a:r>
          </a:p>
          <a:p>
            <a:pPr lvl="1"/>
            <a:r>
              <a:rPr lang="en-US" dirty="0"/>
              <a:t>Avoid direct contributions of OS projects to oneM2M specs due to IPR-policy issues</a:t>
            </a:r>
          </a:p>
          <a:p>
            <a:r>
              <a:rPr lang="en-US" dirty="0"/>
              <a:t>Stimulate launch of new OS projects when it make sense</a:t>
            </a:r>
          </a:p>
          <a:p>
            <a:pPr lvl="1"/>
            <a:r>
              <a:rPr lang="en-US" dirty="0"/>
              <a:t>e.g. specific interworking with other external technologies</a:t>
            </a:r>
          </a:p>
          <a:p>
            <a:endParaRPr lang="en-US" dirty="0"/>
          </a:p>
        </p:txBody>
      </p:sp>
    </p:spTree>
    <p:extLst>
      <p:ext uri="{BB962C8B-B14F-4D97-AF65-F5344CB8AC3E}">
        <p14:creationId xmlns:p14="http://schemas.microsoft.com/office/powerpoint/2010/main" val="304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4807EF-5305-48AF-BFBB-4B47E7D954BD}"/>
              </a:ext>
            </a:extLst>
          </p:cNvPr>
          <p:cNvSpPr>
            <a:spLocks noGrp="1"/>
          </p:cNvSpPr>
          <p:nvPr>
            <p:ph type="title"/>
          </p:nvPr>
        </p:nvSpPr>
        <p:spPr/>
        <p:txBody>
          <a:bodyPr/>
          <a:lstStyle/>
          <a:p>
            <a:r>
              <a:rPr lang="en-US" dirty="0"/>
              <a:t>Liaison candidates</a:t>
            </a:r>
          </a:p>
        </p:txBody>
      </p:sp>
      <p:sp>
        <p:nvSpPr>
          <p:cNvPr id="5" name="Content Placeholder 4">
            <a:extLst>
              <a:ext uri="{FF2B5EF4-FFF2-40B4-BE49-F238E27FC236}">
                <a16:creationId xmlns:a16="http://schemas.microsoft.com/office/drawing/2014/main" id="{B3ADF2ED-8D94-4B91-AD58-8218900D35FB}"/>
              </a:ext>
            </a:extLst>
          </p:cNvPr>
          <p:cNvSpPr>
            <a:spLocks noGrp="1"/>
          </p:cNvSpPr>
          <p:nvPr>
            <p:ph sz="half" idx="1"/>
          </p:nvPr>
        </p:nvSpPr>
        <p:spPr/>
        <p:txBody>
          <a:bodyPr>
            <a:normAutofit/>
          </a:bodyPr>
          <a:lstStyle/>
          <a:p>
            <a:r>
              <a:rPr lang="en-US" dirty="0"/>
              <a:t>OCF</a:t>
            </a:r>
          </a:p>
          <a:p>
            <a:r>
              <a:rPr lang="en-US" dirty="0" err="1"/>
              <a:t>OSGi</a:t>
            </a:r>
            <a:endParaRPr lang="en-US" dirty="0"/>
          </a:p>
          <a:p>
            <a:r>
              <a:rPr lang="en-US" dirty="0"/>
              <a:t>3GPP</a:t>
            </a:r>
          </a:p>
          <a:p>
            <a:r>
              <a:rPr lang="en-US" dirty="0"/>
              <a:t>W3C</a:t>
            </a:r>
          </a:p>
          <a:p>
            <a:r>
              <a:rPr lang="en-US" dirty="0"/>
              <a:t>OPC Foundation</a:t>
            </a:r>
          </a:p>
          <a:p>
            <a:r>
              <a:rPr lang="en-US" dirty="0"/>
              <a:t>IIC</a:t>
            </a:r>
          </a:p>
        </p:txBody>
      </p:sp>
      <p:sp>
        <p:nvSpPr>
          <p:cNvPr id="6" name="Content Placeholder 5">
            <a:extLst>
              <a:ext uri="{FF2B5EF4-FFF2-40B4-BE49-F238E27FC236}">
                <a16:creationId xmlns:a16="http://schemas.microsoft.com/office/drawing/2014/main" id="{3AA91B9C-60DF-4A4C-B9EA-F37992EFAB98}"/>
              </a:ext>
            </a:extLst>
          </p:cNvPr>
          <p:cNvSpPr>
            <a:spLocks noGrp="1"/>
          </p:cNvSpPr>
          <p:nvPr>
            <p:ph sz="half" idx="2"/>
          </p:nvPr>
        </p:nvSpPr>
        <p:spPr/>
        <p:txBody>
          <a:bodyPr>
            <a:normAutofit/>
          </a:bodyPr>
          <a:lstStyle/>
          <a:p>
            <a:r>
              <a:rPr lang="en-US" dirty="0"/>
              <a:t>GCF</a:t>
            </a:r>
          </a:p>
          <a:p>
            <a:r>
              <a:rPr lang="en-US" dirty="0"/>
              <a:t>AIOTI</a:t>
            </a:r>
          </a:p>
          <a:p>
            <a:r>
              <a:rPr lang="en-US" dirty="0"/>
              <a:t>GSMA</a:t>
            </a:r>
          </a:p>
          <a:p>
            <a:r>
              <a:rPr lang="en-US" dirty="0"/>
              <a:t>IEEE P2413</a:t>
            </a:r>
          </a:p>
          <a:p>
            <a:r>
              <a:rPr lang="en-US" dirty="0" err="1"/>
              <a:t>Zigbee</a:t>
            </a:r>
            <a:r>
              <a:rPr lang="en-US" dirty="0"/>
              <a:t> Alliance (</a:t>
            </a:r>
            <a:r>
              <a:rPr lang="en-US" dirty="0" err="1"/>
              <a:t>dotdot</a:t>
            </a:r>
            <a:r>
              <a:rPr lang="en-US" dirty="0"/>
              <a:t>)</a:t>
            </a:r>
          </a:p>
          <a:p>
            <a:r>
              <a:rPr lang="en-US" dirty="0"/>
              <a:t>Thread</a:t>
            </a:r>
          </a:p>
          <a:p>
            <a:r>
              <a:rPr lang="en-US" dirty="0"/>
              <a:t>IETF (Core WG?)</a:t>
            </a:r>
          </a:p>
          <a:p>
            <a:endParaRPr lang="en-US" dirty="0"/>
          </a:p>
        </p:txBody>
      </p:sp>
    </p:spTree>
    <p:extLst>
      <p:ext uri="{BB962C8B-B14F-4D97-AF65-F5344CB8AC3E}">
        <p14:creationId xmlns:p14="http://schemas.microsoft.com/office/powerpoint/2010/main" val="69959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5CA4-12D6-4E27-B08F-2BAF07E1BA22}"/>
              </a:ext>
            </a:extLst>
          </p:cNvPr>
          <p:cNvSpPr>
            <a:spLocks noGrp="1"/>
          </p:cNvSpPr>
          <p:nvPr>
            <p:ph type="title"/>
          </p:nvPr>
        </p:nvSpPr>
        <p:spPr>
          <a:xfrm>
            <a:off x="334696" y="0"/>
            <a:ext cx="9495104" cy="1173570"/>
          </a:xfrm>
        </p:spPr>
        <p:txBody>
          <a:bodyPr>
            <a:normAutofit/>
          </a:bodyPr>
          <a:lstStyle/>
          <a:p>
            <a:r>
              <a:rPr lang="en-US" dirty="0"/>
              <a:t>Provide your feedback</a:t>
            </a:r>
          </a:p>
        </p:txBody>
      </p:sp>
      <p:sp>
        <p:nvSpPr>
          <p:cNvPr id="3" name="Content Placeholder 2">
            <a:extLst>
              <a:ext uri="{FF2B5EF4-FFF2-40B4-BE49-F238E27FC236}">
                <a16:creationId xmlns:a16="http://schemas.microsoft.com/office/drawing/2014/main" id="{3620CB04-D63F-4710-A6FB-EFEF5516C805}"/>
              </a:ext>
            </a:extLst>
          </p:cNvPr>
          <p:cNvSpPr>
            <a:spLocks noGrp="1"/>
          </p:cNvSpPr>
          <p:nvPr>
            <p:ph idx="1"/>
          </p:nvPr>
        </p:nvSpPr>
        <p:spPr/>
        <p:txBody>
          <a:bodyPr/>
          <a:lstStyle/>
          <a:p>
            <a:r>
              <a:rPr lang="en-US" dirty="0"/>
              <a:t>Join </a:t>
            </a:r>
            <a:r>
              <a:rPr lang="en-US" dirty="0">
                <a:hlinkClick r:id="rId2"/>
              </a:rPr>
              <a:t>oneM2M_ILC@list.onem2m.org</a:t>
            </a:r>
            <a:r>
              <a:rPr lang="en-US" dirty="0"/>
              <a:t> </a:t>
            </a:r>
          </a:p>
          <a:p>
            <a:r>
              <a:rPr lang="en-US" dirty="0"/>
              <a:t>Provide your feedback to this document by email</a:t>
            </a:r>
          </a:p>
          <a:p>
            <a:r>
              <a:rPr lang="en-US" dirty="0"/>
              <a:t>Help form the </a:t>
            </a:r>
            <a:r>
              <a:rPr lang="en-US" dirty="0" err="1"/>
              <a:t>ToRs</a:t>
            </a:r>
            <a:endParaRPr lang="en-US" dirty="0"/>
          </a:p>
          <a:p>
            <a:r>
              <a:rPr lang="en-US" dirty="0"/>
              <a:t>Brainstorm which Liaisons make sense</a:t>
            </a:r>
          </a:p>
          <a:p>
            <a:r>
              <a:rPr lang="en-US" dirty="0"/>
              <a:t>Help exciting other organizations</a:t>
            </a:r>
          </a:p>
          <a:p>
            <a:r>
              <a:rPr lang="en-US" dirty="0"/>
              <a:t>Help align work</a:t>
            </a:r>
          </a:p>
        </p:txBody>
      </p:sp>
    </p:spTree>
    <p:extLst>
      <p:ext uri="{BB962C8B-B14F-4D97-AF65-F5344CB8AC3E}">
        <p14:creationId xmlns:p14="http://schemas.microsoft.com/office/powerpoint/2010/main" val="3068976139"/>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COM-2017-0054-PPT_Template_in_16_9.PPTX" id="{5C8C3441-A32F-4C11-AE69-C0EE4F0A99D8}" vid="{C9B6D96C-63CD-402E-9C74-6ECDB4934A53}"/>
    </a:ext>
  </a:extLst>
</a:theme>
</file>

<file path=docProps/app.xml><?xml version="1.0" encoding="utf-8"?>
<Properties xmlns="http://schemas.openxmlformats.org/officeDocument/2006/extended-properties" xmlns:vt="http://schemas.openxmlformats.org/officeDocument/2006/docPropsVTypes">
  <Template>oneM2M_Template_in_16_9</Template>
  <TotalTime>83</TotalTime>
  <Words>930</Words>
  <Application>Microsoft Office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Myriad Pro</vt:lpstr>
      <vt:lpstr>Myriad Pro Light</vt:lpstr>
      <vt:lpstr>Office Theme</vt:lpstr>
      <vt:lpstr>Industry Liaison Committee</vt:lpstr>
      <vt:lpstr>Background</vt:lpstr>
      <vt:lpstr>Scope of the ILC</vt:lpstr>
      <vt:lpstr>Proposal for Charter</vt:lpstr>
      <vt:lpstr>Responsibilities of the ILC</vt:lpstr>
      <vt:lpstr>Suggested types of relationships</vt:lpstr>
      <vt:lpstr>How to work with open source projects</vt:lpstr>
      <vt:lpstr>Liaison candidates</vt:lpstr>
      <vt:lpstr>Provide your feedback</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Liaison Committee</dc:title>
  <dc:creator>Josef Blanz (JB) R04</dc:creator>
  <cp:lastModifiedBy>Josef Blanz (JB) R04</cp:lastModifiedBy>
  <cp:revision>12</cp:revision>
  <dcterms:created xsi:type="dcterms:W3CDTF">2017-11-14T13:26:17Z</dcterms:created>
  <dcterms:modified xsi:type="dcterms:W3CDTF">2017-11-14T14:56:37Z</dcterms:modified>
</cp:coreProperties>
</file>