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"/>
          <p:cNvSpPr/>
          <p:nvPr/>
        </p:nvSpPr>
        <p:spPr>
          <a:xfrm>
            <a:off x="457200" y="6248400"/>
            <a:ext cx="8229600" cy="0"/>
          </a:xfrm>
          <a:prstGeom prst="line">
            <a:avLst/>
          </a:prstGeom>
          <a:ln w="22225">
            <a:solidFill>
              <a:srgbClr val="A0A0A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" name="Line"/>
          <p:cNvSpPr/>
          <p:nvPr/>
        </p:nvSpPr>
        <p:spPr>
          <a:xfrm>
            <a:off x="457200" y="1219200"/>
            <a:ext cx="8229600" cy="0"/>
          </a:xfrm>
          <a:prstGeom prst="line">
            <a:avLst/>
          </a:prstGeom>
          <a:ln w="22225">
            <a:solidFill>
              <a:srgbClr val="A0A0A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" name="C:\Documents and Settings\mcauley\Local Settings\Temp\wz83a6\oneM2M\oneM2M-Logo.gif" descr="C:\Documents and Settings\mcauley\Local Settings\Temp\wz83a6\oneM2M\oneM2M-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6986" y="0"/>
            <a:ext cx="1497014" cy="102235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"/>
          <p:cNvSpPr/>
          <p:nvPr/>
        </p:nvSpPr>
        <p:spPr>
          <a:xfrm>
            <a:off x="457200" y="6248400"/>
            <a:ext cx="8229600" cy="0"/>
          </a:xfrm>
          <a:prstGeom prst="line">
            <a:avLst/>
          </a:prstGeom>
          <a:ln w="22225">
            <a:solidFill>
              <a:srgbClr val="A0A0A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Line"/>
          <p:cNvSpPr/>
          <p:nvPr/>
        </p:nvSpPr>
        <p:spPr>
          <a:xfrm>
            <a:off x="457200" y="1219200"/>
            <a:ext cx="8229600" cy="0"/>
          </a:xfrm>
          <a:prstGeom prst="line">
            <a:avLst/>
          </a:prstGeom>
          <a:ln w="22225">
            <a:solidFill>
              <a:srgbClr val="A0A0A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0" name="C:\Documents and Settings\mcauley\Local Settings\Temp\wz83a6\oneM2M\oneM2M-Logo.gif" descr="C:\Documents and Settings\mcauley\Local Settings\Temp\wz83a6\oneM2M\oneM2M-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6986" y="0"/>
            <a:ext cx="1497014" cy="102235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C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mailto:a.kraft@telekom.de" TargetMode="External"/><Relationship Id="rId4" Type="http://schemas.openxmlformats.org/officeDocument/2006/relationships/hyperlink" Target="mailto:said.gharout@orange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range.com/en/Press-Room/press-releases/press-releases-2017/New-Eclipse-Member-Orange-and-Deutsche-Telekom-demonstrate-joint-initiative-on-oneM2M-based-cloud-APIs-for-Smart-Home-and-consumer-IoT" TargetMode="External"/><Relationship Id="rId3" Type="http://schemas.openxmlformats.org/officeDocument/2006/relationships/hyperlink" Target="https://smarthome.telekom.net/new-eclipse-member-orange-deutsche-telekom-demonstrate-joint-initiative-onem2m-based-cloud-apis-smart-home-consumer-iot/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em2m.cfapps.io/swagger-ui.html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gif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4.jpeg"/><Relationship Id="rId11" Type="http://schemas.openxmlformats.org/officeDocument/2006/relationships/image" Target="../media/image5.jpe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:\Documents and Settings\mcauley\Local Settings\Temp\wz83a6\oneM2M\oneM2M-Logo.gif" descr="C:\Documents and Settings\mcauley\Local Settings\Temp\wz83a6\oneM2M\oneM2M-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150" y="28575"/>
            <a:ext cx="5981700" cy="408305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Rounded Rectangle"/>
          <p:cNvSpPr/>
          <p:nvPr/>
        </p:nvSpPr>
        <p:spPr>
          <a:xfrm>
            <a:off x="457200" y="5256212"/>
            <a:ext cx="8229600" cy="1222377"/>
          </a:xfrm>
          <a:prstGeom prst="roundRect">
            <a:avLst>
              <a:gd name="adj" fmla="val 16667"/>
            </a:avLst>
          </a:prstGeom>
          <a:ln w="25400">
            <a:solidFill>
              <a:srgbClr val="A0A0A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Deutsche Telekom and Orange CloudAPI Implementation"/>
          <p:cNvSpPr txBox="1"/>
          <p:nvPr>
            <p:ph type="title" idx="4294967295"/>
          </p:nvPr>
        </p:nvSpPr>
        <p:spPr>
          <a:xfrm>
            <a:off x="685800" y="3711575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813816">
              <a:defRPr b="1" sz="4200">
                <a:solidFill>
                  <a:srgbClr val="A0A0A3"/>
                </a:solidFill>
              </a:defRPr>
            </a:lvl1pPr>
          </a:lstStyle>
          <a:p>
            <a:pPr/>
            <a:r>
              <a:t>Deutsche Telekom and Orange CloudAPI Demonstrator</a:t>
            </a:r>
          </a:p>
        </p:txBody>
      </p:sp>
      <p:sp>
        <p:nvSpPr>
          <p:cNvPr id="43" name="Group Name: TP…"/>
          <p:cNvSpPr txBox="1"/>
          <p:nvPr/>
        </p:nvSpPr>
        <p:spPr>
          <a:xfrm>
            <a:off x="611186" y="5307012"/>
            <a:ext cx="5737433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B420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Group Name: TP</a:t>
            </a:r>
          </a:p>
          <a:p>
            <a:pPr>
              <a:defRPr>
                <a:solidFill>
                  <a:srgbClr val="B420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Source: Andreas Kraft et al,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a.kraft@telekom.de</a:t>
            </a:r>
            <a:r>
              <a:t> </a:t>
            </a:r>
          </a:p>
          <a:p>
            <a:pPr>
              <a:defRPr>
                <a:solidFill>
                  <a:srgbClr val="B420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Saïd Gharout et al,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said.gharout@orange.com</a:t>
            </a:r>
            <a:r>
              <a:t> </a:t>
            </a:r>
          </a:p>
          <a:p>
            <a:pPr>
              <a:defRPr>
                <a:solidFill>
                  <a:srgbClr val="B420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Meeting Date: 2017-11-15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elow please find links to the Press Release and pictures of the mixed teams (Qivicon, T-Labs, Orange) on premise:…"/>
          <p:cNvSpPr txBox="1"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sz="2300"/>
            </a:pPr>
            <a:r>
              <a:t>Below please find links to the Press Release and pictures of the mixed teams (QIVICON, T-Labs, Orange) on premise:</a:t>
            </a:r>
          </a:p>
          <a:p>
            <a:pPr marL="180472" indent="-180472">
              <a:buFontTx/>
              <a:buChar char="•"/>
              <a:def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https://www.orange.com/en/Press-Room/press-releases/press-releases-2017/New-Eclipse-Member-Orange-and-Deutsche-Telekom-demonstrate-joint-initiative-on-oneM2M-based-cloud-APIs-for-Smart-Home-and-consumer-IoT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  <a:p>
            <a:pPr marL="180472" indent="-180472">
              <a:buFontTx/>
              <a:buChar char="•"/>
              <a:defRPr sz="1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https://smarthome.telekom.net/new-eclipse-member-orange-deutsche-telekom-demonstrate-joint-initiative-onem2m-based-cloud-apis-smart-home-consumer-iot/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177" name="Press Releases"/>
          <p:cNvSpPr txBox="1"/>
          <p:nvPr>
            <p:ph type="title" idx="4294967295"/>
          </p:nvPr>
        </p:nvSpPr>
        <p:spPr>
          <a:xfrm>
            <a:off x="457200" y="92073"/>
            <a:ext cx="8229600" cy="15081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Press Releases</a:t>
            </a:r>
          </a:p>
        </p:txBody>
      </p:sp>
      <p:sp>
        <p:nvSpPr>
          <p:cNvPr id="178" name="Slide Number"/>
          <p:cNvSpPr txBox="1"/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ank You!"/>
          <p:cNvSpPr txBox="1"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</a:lstStyle>
          <a:p>
            <a:pPr/>
            <a:r>
              <a:t>Thank You!</a:t>
            </a:r>
          </a:p>
        </p:txBody>
      </p:sp>
      <p:sp>
        <p:nvSpPr>
          <p:cNvPr id="181" name="Slide Number"/>
          <p:cNvSpPr txBox="1"/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he demonstrator shows an Elderly Care Application developed by a 3rd Party using the common set of CloudAPIs, so it could run unchanged with Orange’s Smart Home and DT’s QIVICON platform.…"/>
          <p:cNvSpPr txBox="1"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0578" indent="-220578">
              <a:buFontTx/>
              <a:buChar char="•"/>
              <a:defRPr sz="2200"/>
            </a:pPr>
            <a:r>
              <a:t>The demonstrator </a:t>
            </a:r>
            <a:r>
              <a:t>(presented at EclipseCon Europe and ETSI IoT Week) </a:t>
            </a:r>
            <a:r>
              <a:t>shows an Elderly Care Application </a:t>
            </a:r>
            <a:r>
              <a:rPr b="1"/>
              <a:t>developed by a 3rd Party using the common set of CloudAPIs</a:t>
            </a:r>
            <a:r>
              <a:t>, so it could run unchanged with Orange’s Smart Home and DT’s QIVICON platform.</a:t>
            </a:r>
          </a:p>
          <a:p>
            <a:pPr marL="220578" indent="-220578">
              <a:buFontTx/>
              <a:buChar char="•"/>
              <a:defRPr sz="2200"/>
            </a:pPr>
            <a:r>
              <a:t>The demonstrator is based on jointly developed requirements, architecture and API specifications, and resulted in </a:t>
            </a:r>
            <a:r>
              <a:rPr b="1"/>
              <a:t>tool and code contributions</a:t>
            </a:r>
            <a:r>
              <a:t> to the respective Eclipse open source projects.</a:t>
            </a:r>
          </a:p>
          <a:p>
            <a:pPr marL="220578" indent="-220578">
              <a:buFontTx/>
              <a:buChar char="•"/>
              <a:defRPr sz="2200"/>
            </a:pPr>
            <a:r>
              <a:t>Orange exposes the APIs for experimental use on their IoT Platform “Datavenue”: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https://onem2m.cfapps.io/swagger-ui.html</a:t>
            </a:r>
            <a:r>
              <a:t> </a:t>
            </a:r>
          </a:p>
        </p:txBody>
      </p:sp>
      <p:sp>
        <p:nvSpPr>
          <p:cNvPr id="46" name="Overview"/>
          <p:cNvSpPr txBox="1"/>
          <p:nvPr>
            <p:ph type="title" idx="4294967295"/>
          </p:nvPr>
        </p:nvSpPr>
        <p:spPr>
          <a:xfrm>
            <a:off x="457200" y="92073"/>
            <a:ext cx="8229600" cy="15081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Overview</a:t>
            </a:r>
          </a:p>
        </p:txBody>
      </p:sp>
      <p:sp>
        <p:nvSpPr>
          <p:cNvPr id="47" name="Slide Number"/>
          <p:cNvSpPr txBox="1"/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e attractive to everyone…"/>
          <p:cNvSpPr txBox="1"/>
          <p:nvPr>
            <p:ph type="body" idx="4294967295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b="1" sz="2500"/>
            </a:pPr>
            <a:r>
              <a:t>Be attractive to everyone</a:t>
            </a:r>
          </a:p>
          <a:p>
            <a:pPr marL="0" indent="0">
              <a:buSzTx/>
              <a:buNone/>
              <a:defRPr sz="2500"/>
            </a:pPr>
            <a:r>
              <a:t>Use a standard backed by a large organisation and set of partners. 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/>
            </a:pPr>
            <a:r>
              <a:t>Scale up</a:t>
            </a:r>
          </a:p>
          <a:p>
            <a:pPr marL="0" indent="0">
              <a:buSzTx/>
              <a:buNone/>
              <a:defRPr sz="2500"/>
            </a:pPr>
            <a:r>
              <a:t>Leverage available open source implementations and communities.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/>
            </a:pPr>
            <a:r>
              <a:t>Go fast</a:t>
            </a:r>
          </a:p>
          <a:p>
            <a:pPr marL="0" indent="0">
              <a:buSzTx/>
              <a:buNone/>
              <a:defRPr sz="2500"/>
            </a:pPr>
            <a:r>
              <a:t>Capitalise on available specifications covering all technical aspects</a:t>
            </a:r>
          </a:p>
        </p:txBody>
      </p:sp>
      <p:sp>
        <p:nvSpPr>
          <p:cNvPr id="50" name="Why oneM2M?"/>
          <p:cNvSpPr txBox="1"/>
          <p:nvPr>
            <p:ph type="title" idx="4294967295"/>
          </p:nvPr>
        </p:nvSpPr>
        <p:spPr>
          <a:xfrm>
            <a:off x="457200" y="92073"/>
            <a:ext cx="8229600" cy="15081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Why oneM2M?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"/>
          <p:cNvGrpSpPr/>
          <p:nvPr/>
        </p:nvGrpSpPr>
        <p:grpSpPr>
          <a:xfrm>
            <a:off x="977326" y="1411941"/>
            <a:ext cx="7449671" cy="4769225"/>
            <a:chOff x="0" y="0"/>
            <a:chExt cx="7449670" cy="4769223"/>
          </a:xfrm>
        </p:grpSpPr>
        <p:pic>
          <p:nvPicPr>
            <p:cNvPr id="52" name="图片 142" descr="图片 14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3205"/>
              <a:ext cx="7449671" cy="4626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Rounded Rectangle 3"/>
            <p:cNvSpPr/>
            <p:nvPr/>
          </p:nvSpPr>
          <p:spPr>
            <a:xfrm>
              <a:off x="1634417" y="0"/>
              <a:ext cx="3714585" cy="1255966"/>
            </a:xfrm>
            <a:prstGeom prst="roundRect">
              <a:avLst>
                <a:gd name="adj" fmla="val 16667"/>
              </a:avLst>
            </a:prstGeom>
            <a:noFill/>
            <a:ln w="57150" cap="flat">
              <a:solidFill>
                <a:srgbClr val="E2007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Oval 4"/>
            <p:cNvSpPr/>
            <p:nvPr/>
          </p:nvSpPr>
          <p:spPr>
            <a:xfrm>
              <a:off x="2704305" y="542506"/>
              <a:ext cx="304509" cy="291871"/>
            </a:xfrm>
            <a:prstGeom prst="ellipse">
              <a:avLst/>
            </a:prstGeom>
            <a:noFill/>
            <a:ln w="57150" cap="flat">
              <a:solidFill>
                <a:srgbClr val="E2007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Oval 5"/>
            <p:cNvSpPr/>
            <p:nvPr/>
          </p:nvSpPr>
          <p:spPr>
            <a:xfrm>
              <a:off x="4336236" y="637715"/>
              <a:ext cx="334313" cy="293951"/>
            </a:xfrm>
            <a:prstGeom prst="ellipse">
              <a:avLst/>
            </a:prstGeom>
            <a:noFill/>
            <a:ln w="57150" cap="flat">
              <a:solidFill>
                <a:srgbClr val="E2007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7" name="Overview"/>
          <p:cNvSpPr txBox="1"/>
          <p:nvPr/>
        </p:nvSpPr>
        <p:spPr>
          <a:xfrm>
            <a:off x="457200" y="476568"/>
            <a:ext cx="8229600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Current Scope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"/>
          <p:cNvSpPr/>
          <p:nvPr/>
        </p:nvSpPr>
        <p:spPr>
          <a:xfrm>
            <a:off x="12700" y="5613400"/>
            <a:ext cx="9118601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Showcase"/>
          <p:cNvSpPr txBox="1"/>
          <p:nvPr>
            <p:ph type="title" idx="4294967295"/>
          </p:nvPr>
        </p:nvSpPr>
        <p:spPr>
          <a:xfrm>
            <a:off x="457200" y="92073"/>
            <a:ext cx="8229600" cy="15081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Showcase</a:t>
            </a:r>
          </a:p>
        </p:txBody>
      </p:sp>
      <p:grpSp>
        <p:nvGrpSpPr>
          <p:cNvPr id="130" name="Group"/>
          <p:cNvGrpSpPr/>
          <p:nvPr/>
        </p:nvGrpSpPr>
        <p:grpSpPr>
          <a:xfrm>
            <a:off x="280222" y="2384641"/>
            <a:ext cx="8583557" cy="4322832"/>
            <a:chOff x="0" y="0"/>
            <a:chExt cx="8583555" cy="4322831"/>
          </a:xfrm>
        </p:grpSpPr>
        <p:sp>
          <p:nvSpPr>
            <p:cNvPr id="61" name="Connecteur droit 30"/>
            <p:cNvSpPr/>
            <p:nvPr/>
          </p:nvSpPr>
          <p:spPr>
            <a:xfrm>
              <a:off x="5870177" y="2741044"/>
              <a:ext cx="2" cy="84908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2" name="Connecteur droit 31"/>
            <p:cNvSpPr/>
            <p:nvPr/>
          </p:nvSpPr>
          <p:spPr>
            <a:xfrm>
              <a:off x="6094054" y="2741044"/>
              <a:ext cx="2" cy="84908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3" name="Connecteur droit 32"/>
            <p:cNvSpPr/>
            <p:nvPr/>
          </p:nvSpPr>
          <p:spPr>
            <a:xfrm>
              <a:off x="5422423" y="2741044"/>
              <a:ext cx="2" cy="84908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4" name="Connecteur droit 33"/>
            <p:cNvSpPr/>
            <p:nvPr/>
          </p:nvSpPr>
          <p:spPr>
            <a:xfrm>
              <a:off x="5646300" y="2741044"/>
              <a:ext cx="2" cy="84908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67" name="ZoneTexte 3"/>
            <p:cNvGrpSpPr/>
            <p:nvPr/>
          </p:nvGrpSpPr>
          <p:grpSpPr>
            <a:xfrm>
              <a:off x="1523618" y="97605"/>
              <a:ext cx="2910400" cy="328386"/>
              <a:chOff x="0" y="0"/>
              <a:chExt cx="2910399" cy="328384"/>
            </a:xfrm>
          </p:grpSpPr>
          <p:sp>
            <p:nvSpPr>
              <p:cNvPr id="65" name="Rectangle"/>
              <p:cNvSpPr/>
              <p:nvPr/>
            </p:nvSpPr>
            <p:spPr>
              <a:xfrm>
                <a:off x="0" y="0"/>
                <a:ext cx="2910400" cy="328385"/>
              </a:xfrm>
              <a:prstGeom prst="rect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</a:p>
            </p:txBody>
          </p:sp>
          <p:sp>
            <p:nvSpPr>
              <p:cNvPr id="66" name="Partners’ apps, e.g.,"/>
              <p:cNvSpPr txBox="1"/>
              <p:nvPr/>
            </p:nvSpPr>
            <p:spPr>
              <a:xfrm>
                <a:off x="0" y="0"/>
                <a:ext cx="2910400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lvl1pPr>
              </a:lstStyle>
              <a:p>
                <a:pPr/>
                <a:r>
                  <a:t>Partners’ apps, e.g.,</a:t>
                </a:r>
              </a:p>
            </p:txBody>
          </p:sp>
        </p:grpSp>
        <p:grpSp>
          <p:nvGrpSpPr>
            <p:cNvPr id="70" name="ZoneTexte 125"/>
            <p:cNvGrpSpPr/>
            <p:nvPr/>
          </p:nvGrpSpPr>
          <p:grpSpPr>
            <a:xfrm>
              <a:off x="-1" y="3943715"/>
              <a:ext cx="1055872" cy="318515"/>
              <a:chOff x="0" y="0"/>
              <a:chExt cx="1055870" cy="318514"/>
            </a:xfrm>
          </p:grpSpPr>
          <p:sp>
            <p:nvSpPr>
              <p:cNvPr id="68" name="Rectangle"/>
              <p:cNvSpPr/>
              <p:nvPr/>
            </p:nvSpPr>
            <p:spPr>
              <a:xfrm>
                <a:off x="0" y="-1"/>
                <a:ext cx="1055871" cy="31851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</a:p>
            </p:txBody>
          </p:sp>
          <p:sp>
            <p:nvSpPr>
              <p:cNvPr id="69" name="Text"/>
              <p:cNvSpPr txBox="1"/>
              <p:nvPr/>
            </p:nvSpPr>
            <p:spPr>
              <a:xfrm>
                <a:off x="0" y="-1"/>
                <a:ext cx="1055871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lvl1pPr>
              </a:lstStyle>
              <a:p>
                <a:pPr/>
                <a:r>
                  <a:t>   </a:t>
                </a:r>
              </a:p>
            </p:txBody>
          </p:sp>
        </p:grpSp>
        <p:pic>
          <p:nvPicPr>
            <p:cNvPr id="7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03740" y="129559"/>
              <a:ext cx="1165016" cy="413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Connecteur droit 36"/>
            <p:cNvSpPr/>
            <p:nvPr/>
          </p:nvSpPr>
          <p:spPr>
            <a:xfrm flipH="1">
              <a:off x="1213366" y="1028974"/>
              <a:ext cx="3" cy="256115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3" name="Connecteur droit 37"/>
            <p:cNvSpPr/>
            <p:nvPr/>
          </p:nvSpPr>
          <p:spPr>
            <a:xfrm flipH="1">
              <a:off x="1388766" y="1028977"/>
              <a:ext cx="3" cy="2555816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76" name="ZoneTexte 8"/>
            <p:cNvGrpSpPr/>
            <p:nvPr/>
          </p:nvGrpSpPr>
          <p:grpSpPr>
            <a:xfrm>
              <a:off x="4944648" y="2363439"/>
              <a:ext cx="1807544" cy="591619"/>
              <a:chOff x="0" y="0"/>
              <a:chExt cx="1807542" cy="591618"/>
            </a:xfrm>
          </p:grpSpPr>
          <p:sp>
            <p:nvSpPr>
              <p:cNvPr id="74" name="Rectangle"/>
              <p:cNvSpPr/>
              <p:nvPr/>
            </p:nvSpPr>
            <p:spPr>
              <a:xfrm>
                <a:off x="0" y="-1"/>
                <a:ext cx="1807543" cy="591620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711733">
                  <a:defRPr sz="8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</a:p>
            </p:txBody>
          </p:sp>
          <p:sp>
            <p:nvSpPr>
              <p:cNvPr id="75" name="Qivicon…"/>
              <p:cNvSpPr txBox="1"/>
              <p:nvPr/>
            </p:nvSpPr>
            <p:spPr>
              <a:xfrm>
                <a:off x="0" y="-1"/>
                <a:ext cx="1807543" cy="561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  <a:r>
                  <a:t>Qivicon </a:t>
                </a:r>
              </a:p>
              <a:p>
                <a:pPr defTabSz="711733">
                  <a:defRPr sz="8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  <a:r>
                  <a:t>with eclipse OM2M </a:t>
                </a:r>
              </a:p>
              <a:p>
                <a:pPr defTabSz="711733">
                  <a:defRPr sz="8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  <a:r>
                  <a:t>and eclipse SmartHome</a:t>
                </a:r>
              </a:p>
            </p:txBody>
          </p:sp>
        </p:grpSp>
        <p:sp>
          <p:nvSpPr>
            <p:cNvPr id="77" name="Rectangle 9"/>
            <p:cNvSpPr txBox="1"/>
            <p:nvPr/>
          </p:nvSpPr>
          <p:spPr>
            <a:xfrm>
              <a:off x="2896878" y="2043706"/>
              <a:ext cx="1429261" cy="30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711733">
                <a:defRPr sz="1400">
                  <a:latin typeface="Helvetica 75"/>
                  <a:ea typeface="Helvetica 75"/>
                  <a:cs typeface="Helvetica 75"/>
                  <a:sym typeface="Helvetica 75"/>
                </a:defRPr>
              </a:lvl1pPr>
            </a:lstStyle>
            <a:p>
              <a:pPr/>
              <a:r>
                <a:t>Orange LiveBox</a:t>
              </a:r>
            </a:p>
          </p:txBody>
        </p:sp>
        <p:sp>
          <p:nvSpPr>
            <p:cNvPr id="78" name="Connecteur droit 13"/>
            <p:cNvSpPr/>
            <p:nvPr/>
          </p:nvSpPr>
          <p:spPr>
            <a:xfrm flipH="1">
              <a:off x="2508463" y="542706"/>
              <a:ext cx="1004768" cy="438797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9" name="Connecteur droit 27"/>
            <p:cNvSpPr/>
            <p:nvPr/>
          </p:nvSpPr>
          <p:spPr>
            <a:xfrm flipH="1">
              <a:off x="2288329" y="2540769"/>
              <a:ext cx="2" cy="1049377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0" name="Connecteur droit 28"/>
            <p:cNvSpPr/>
            <p:nvPr/>
          </p:nvSpPr>
          <p:spPr>
            <a:xfrm>
              <a:off x="2027207" y="2668332"/>
              <a:ext cx="2" cy="923196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1" name="Connecteur droit 29"/>
            <p:cNvSpPr/>
            <p:nvPr/>
          </p:nvSpPr>
          <p:spPr>
            <a:xfrm>
              <a:off x="2146187" y="2668354"/>
              <a:ext cx="2" cy="921793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grpSp>
          <p:nvGrpSpPr>
            <p:cNvPr id="84" name="ZoneTexte 59"/>
            <p:cNvGrpSpPr/>
            <p:nvPr/>
          </p:nvGrpSpPr>
          <p:grpSpPr>
            <a:xfrm>
              <a:off x="243233" y="3591548"/>
              <a:ext cx="2917515" cy="328385"/>
              <a:chOff x="0" y="0"/>
              <a:chExt cx="2917513" cy="328384"/>
            </a:xfrm>
          </p:grpSpPr>
          <p:sp>
            <p:nvSpPr>
              <p:cNvPr id="82" name="Rectangle"/>
              <p:cNvSpPr/>
              <p:nvPr/>
            </p:nvSpPr>
            <p:spPr>
              <a:xfrm>
                <a:off x="0" y="-1"/>
                <a:ext cx="2917514" cy="328386"/>
              </a:xfrm>
              <a:prstGeom prst="rect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</a:p>
            </p:txBody>
          </p:sp>
          <p:sp>
            <p:nvSpPr>
              <p:cNvPr id="83" name="Virtual and local devices"/>
              <p:cNvSpPr txBox="1"/>
              <p:nvPr/>
            </p:nvSpPr>
            <p:spPr>
              <a:xfrm>
                <a:off x="0" y="-1"/>
                <a:ext cx="2917514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lvl1pPr>
              </a:lstStyle>
              <a:p>
                <a:pPr/>
                <a:r>
                  <a:t>Virtual and local devices</a:t>
                </a:r>
              </a:p>
            </p:txBody>
          </p:sp>
        </p:grpSp>
        <p:grpSp>
          <p:nvGrpSpPr>
            <p:cNvPr id="87" name="ZoneTexte 60"/>
            <p:cNvGrpSpPr/>
            <p:nvPr/>
          </p:nvGrpSpPr>
          <p:grpSpPr>
            <a:xfrm>
              <a:off x="4571520" y="3591548"/>
              <a:ext cx="3134278" cy="328385"/>
              <a:chOff x="0" y="0"/>
              <a:chExt cx="3134277" cy="328384"/>
            </a:xfrm>
          </p:grpSpPr>
          <p:sp>
            <p:nvSpPr>
              <p:cNvPr id="85" name="Rectangle"/>
              <p:cNvSpPr/>
              <p:nvPr/>
            </p:nvSpPr>
            <p:spPr>
              <a:xfrm>
                <a:off x="-1" y="-1"/>
                <a:ext cx="3134279" cy="328386"/>
              </a:xfrm>
              <a:prstGeom prst="rect">
                <a:avLst/>
              </a:prstGeom>
              <a:noFill/>
              <a:ln w="9525" cap="flat">
                <a:solidFill>
                  <a:srgbClr val="00B05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</a:p>
            </p:txBody>
          </p:sp>
          <p:sp>
            <p:nvSpPr>
              <p:cNvPr id="86" name="Virtual and local devices"/>
              <p:cNvSpPr txBox="1"/>
              <p:nvPr/>
            </p:nvSpPr>
            <p:spPr>
              <a:xfrm>
                <a:off x="-1" y="-1"/>
                <a:ext cx="3134279" cy="307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lvl1pPr>
              </a:lstStyle>
              <a:p>
                <a:pPr/>
                <a:r>
                  <a:t>Virtual and local devices</a:t>
                </a:r>
              </a:p>
            </p:txBody>
          </p:sp>
        </p:grpSp>
        <p:sp>
          <p:nvSpPr>
            <p:cNvPr id="88" name="Connecteur droit 61"/>
            <p:cNvSpPr/>
            <p:nvPr/>
          </p:nvSpPr>
          <p:spPr>
            <a:xfrm flipH="1">
              <a:off x="4646145" y="1028974"/>
              <a:ext cx="2" cy="256115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9" name="Connecteur droit 62"/>
            <p:cNvSpPr/>
            <p:nvPr/>
          </p:nvSpPr>
          <p:spPr>
            <a:xfrm flipH="1">
              <a:off x="4870022" y="1028974"/>
              <a:ext cx="2" cy="2561150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0" name="Connecteur droit 40"/>
            <p:cNvSpPr/>
            <p:nvPr/>
          </p:nvSpPr>
          <p:spPr>
            <a:xfrm>
              <a:off x="4329951" y="542706"/>
              <a:ext cx="725655" cy="436134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91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691" y="2362672"/>
              <a:ext cx="502375" cy="492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24911" y="2796533"/>
              <a:ext cx="708560" cy="283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5" name="ZoneTexte 44"/>
            <p:cNvGrpSpPr/>
            <p:nvPr/>
          </p:nvGrpSpPr>
          <p:grpSpPr>
            <a:xfrm>
              <a:off x="1849546" y="2408888"/>
              <a:ext cx="1620696" cy="460002"/>
              <a:chOff x="0" y="0"/>
              <a:chExt cx="1620695" cy="460001"/>
            </a:xfrm>
          </p:grpSpPr>
          <p:sp>
            <p:nvSpPr>
              <p:cNvPr id="93" name="Rectangle"/>
              <p:cNvSpPr/>
              <p:nvPr/>
            </p:nvSpPr>
            <p:spPr>
              <a:xfrm>
                <a:off x="-1" y="0"/>
                <a:ext cx="1620697" cy="46000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C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711733">
                  <a:defRPr sz="8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</a:p>
            </p:txBody>
          </p:sp>
          <p:sp>
            <p:nvSpPr>
              <p:cNvPr id="94" name="Soft@Home…"/>
              <p:cNvSpPr txBox="1"/>
              <p:nvPr/>
            </p:nvSpPr>
            <p:spPr>
              <a:xfrm>
                <a:off x="-1" y="0"/>
                <a:ext cx="1620697" cy="43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defTabSz="711733">
                  <a:defRPr sz="14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  <a:r>
                  <a:t>Soft@Home</a:t>
                </a:r>
              </a:p>
              <a:p>
                <a:pPr defTabSz="711733">
                  <a:defRPr sz="800">
                    <a:latin typeface="Helvetica 75"/>
                    <a:ea typeface="Helvetica 75"/>
                    <a:cs typeface="Helvetica 75"/>
                    <a:sym typeface="Helvetica 75"/>
                  </a:defRPr>
                </a:pPr>
                <a:r>
                  <a:t>with oneM2M data models</a:t>
                </a:r>
              </a:p>
            </p:txBody>
          </p:sp>
        </p:grpSp>
        <p:pic>
          <p:nvPicPr>
            <p:cNvPr id="96" name="Picture 5" descr="Picture 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98541" y="3961014"/>
              <a:ext cx="235177" cy="277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Picture 6" descr="Picture 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22313" y="4017841"/>
              <a:ext cx="227234" cy="203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Picture 1" descr="Picture 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8787" y="3973874"/>
              <a:ext cx="183118" cy="275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Picture 9" descr="Picture 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7693" y="4009951"/>
              <a:ext cx="208461" cy="197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Picture 5" descr="Picture 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08705" y="3949920"/>
              <a:ext cx="235176" cy="277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Picture 6" descr="Picture 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32468" y="4006748"/>
              <a:ext cx="227235" cy="203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Picture 1" descr="Picture 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98923" y="3962781"/>
              <a:ext cx="183118" cy="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Picture 9" descr="Picture 9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37851" y="3998859"/>
              <a:ext cx="208461" cy="197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Picture 4" descr="Picture 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685290" y="3949922"/>
              <a:ext cx="438888" cy="360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Picture 4" descr="Picture 4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67044" y="3962781"/>
              <a:ext cx="438888" cy="36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" name="Rectangle 58"/>
            <p:cNvSpPr txBox="1"/>
            <p:nvPr/>
          </p:nvSpPr>
          <p:spPr>
            <a:xfrm>
              <a:off x="6925973" y="1820430"/>
              <a:ext cx="1657583" cy="739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711733">
                <a:defRPr sz="1400">
                  <a:latin typeface="Helvetica 75"/>
                  <a:ea typeface="Helvetica 75"/>
                  <a:cs typeface="Helvetica 75"/>
                  <a:sym typeface="Helvetica 75"/>
                </a:defRPr>
              </a:lvl1pPr>
            </a:lstStyle>
            <a:p>
              <a:pPr/>
              <a:r>
                <a:t>Deutsche Telekom Speedport or home base</a:t>
              </a:r>
            </a:p>
          </p:txBody>
        </p:sp>
        <p:pic>
          <p:nvPicPr>
            <p:cNvPr id="107" name="Picture 2" descr="Picture 2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11786" y="2183383"/>
              <a:ext cx="1058685" cy="262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Picture 2" descr="Picture 2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77360" y="1968262"/>
              <a:ext cx="649522" cy="547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Picture 5" descr="Picture 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50460" y="2465965"/>
              <a:ext cx="330534" cy="207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Picture 5" descr="Picture 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59852" y="2134750"/>
              <a:ext cx="330535" cy="207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" name="Grouper 6"/>
            <p:cNvGrpSpPr/>
            <p:nvPr/>
          </p:nvGrpSpPr>
          <p:grpSpPr>
            <a:xfrm>
              <a:off x="621026" y="870480"/>
              <a:ext cx="2429437" cy="809618"/>
              <a:chOff x="0" y="0"/>
              <a:chExt cx="2429436" cy="809617"/>
            </a:xfrm>
          </p:grpSpPr>
          <p:sp>
            <p:nvSpPr>
              <p:cNvPr id="111" name="Ellipse 98"/>
              <p:cNvSpPr/>
              <p:nvPr/>
            </p:nvSpPr>
            <p:spPr>
              <a:xfrm>
                <a:off x="631470" y="-1"/>
                <a:ext cx="1080083" cy="528330"/>
              </a:xfrm>
              <a:prstGeom prst="ellipse">
                <a:avLst/>
              </a:prstGeom>
              <a:solidFill>
                <a:srgbClr val="FF6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2734">
                  <a:defRPr sz="2400">
                    <a:latin typeface="Helvetica 45 Light"/>
                    <a:ea typeface="Helvetica 45 Light"/>
                    <a:cs typeface="Helvetica 45 Light"/>
                    <a:sym typeface="Helvetica 45 Light"/>
                  </a:defRPr>
                </a:pPr>
              </a:p>
            </p:txBody>
          </p:sp>
          <p:sp>
            <p:nvSpPr>
              <p:cNvPr id="112" name="Ellipse 99"/>
              <p:cNvSpPr/>
              <p:nvPr/>
            </p:nvSpPr>
            <p:spPr>
              <a:xfrm>
                <a:off x="1404616" y="95342"/>
                <a:ext cx="679809" cy="338283"/>
              </a:xfrm>
              <a:prstGeom prst="ellipse">
                <a:avLst/>
              </a:prstGeom>
              <a:solidFill>
                <a:srgbClr val="FF6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2734">
                  <a:defRPr sz="2400">
                    <a:latin typeface="Helvetica 45 Light"/>
                    <a:ea typeface="Helvetica 45 Light"/>
                    <a:cs typeface="Helvetica 45 Light"/>
                    <a:sym typeface="Helvetica 45 Light"/>
                  </a:defRPr>
                </a:pPr>
              </a:p>
            </p:txBody>
          </p:sp>
          <p:sp>
            <p:nvSpPr>
              <p:cNvPr id="113" name="Rectangle à coins arrondis 100"/>
              <p:cNvSpPr/>
              <p:nvPr/>
            </p:nvSpPr>
            <p:spPr>
              <a:xfrm>
                <a:off x="0" y="176971"/>
                <a:ext cx="2429437" cy="632647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2734">
                  <a:defRPr sz="2400">
                    <a:latin typeface="Helvetica 45 Light"/>
                    <a:ea typeface="Helvetica 45 Light"/>
                    <a:cs typeface="Helvetica 45 Light"/>
                    <a:sym typeface="Helvetica 45 Light"/>
                  </a:defRPr>
                </a:pPr>
              </a:p>
            </p:txBody>
          </p:sp>
        </p:grpSp>
        <p:sp>
          <p:nvSpPr>
            <p:cNvPr id="115" name="Rectangle 147"/>
            <p:cNvSpPr txBox="1"/>
            <p:nvPr/>
          </p:nvSpPr>
          <p:spPr>
            <a:xfrm>
              <a:off x="574136" y="1105643"/>
              <a:ext cx="2487634" cy="523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26" tIns="45626" rIns="45626" bIns="45626" numCol="1" anchor="t">
              <a:spAutoFit/>
            </a:bodyPr>
            <a:lstStyle/>
            <a:p>
              <a:pPr algn="ctr" defTabSz="834794">
                <a:defRPr b="1" sz="1400">
                  <a:latin typeface="Helvetica 45 Light"/>
                  <a:ea typeface="Helvetica 45 Light"/>
                  <a:cs typeface="Helvetica 45 Light"/>
                  <a:sym typeface="Helvetica 45 Light"/>
                </a:defRPr>
              </a:pPr>
              <a:r>
                <a:t>oneM2M Home cloud APIs</a:t>
              </a:r>
            </a:p>
            <a:p>
              <a:pPr algn="ctr" defTabSz="834794">
                <a:defRPr b="1" sz="1400">
                  <a:latin typeface="Helvetica 45 Light"/>
                  <a:ea typeface="Helvetica 45 Light"/>
                  <a:cs typeface="Helvetica 45 Light"/>
                  <a:sym typeface="Helvetica 45 Light"/>
                </a:defRPr>
              </a:pPr>
              <a:r>
                <a:t>Datavenue / eclipse OM2M</a:t>
              </a:r>
            </a:p>
          </p:txBody>
        </p:sp>
        <p:grpSp>
          <p:nvGrpSpPr>
            <p:cNvPr id="119" name="Grouper 6"/>
            <p:cNvGrpSpPr/>
            <p:nvPr/>
          </p:nvGrpSpPr>
          <p:grpSpPr>
            <a:xfrm>
              <a:off x="4212117" y="878599"/>
              <a:ext cx="2727147" cy="825644"/>
              <a:chOff x="0" y="0"/>
              <a:chExt cx="2727145" cy="825643"/>
            </a:xfrm>
          </p:grpSpPr>
          <p:sp>
            <p:nvSpPr>
              <p:cNvPr id="116" name="Ellipse 103"/>
              <p:cNvSpPr/>
              <p:nvPr/>
            </p:nvSpPr>
            <p:spPr>
              <a:xfrm>
                <a:off x="708851" y="-1"/>
                <a:ext cx="1212441" cy="538789"/>
              </a:xfrm>
              <a:prstGeom prst="ellipse">
                <a:avLst/>
              </a:prstGeom>
              <a:solidFill>
                <a:srgbClr val="F40C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2734">
                  <a:defRPr sz="2400">
                    <a:latin typeface="Helvetica 45 Light"/>
                    <a:ea typeface="Helvetica 45 Light"/>
                    <a:cs typeface="Helvetica 45 Light"/>
                    <a:sym typeface="Helvetica 45 Light"/>
                  </a:defRPr>
                </a:pPr>
              </a:p>
            </p:txBody>
          </p:sp>
          <p:sp>
            <p:nvSpPr>
              <p:cNvPr id="117" name="Ellipse 104"/>
              <p:cNvSpPr/>
              <p:nvPr/>
            </p:nvSpPr>
            <p:spPr>
              <a:xfrm>
                <a:off x="1576742" y="97229"/>
                <a:ext cx="763115" cy="344977"/>
              </a:xfrm>
              <a:prstGeom prst="ellipse">
                <a:avLst/>
              </a:prstGeom>
              <a:solidFill>
                <a:srgbClr val="F40C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2734">
                  <a:defRPr sz="2400">
                    <a:latin typeface="Helvetica 45 Light"/>
                    <a:ea typeface="Helvetica 45 Light"/>
                    <a:cs typeface="Helvetica 45 Light"/>
                    <a:sym typeface="Helvetica 45 Light"/>
                  </a:defRPr>
                </a:pPr>
              </a:p>
            </p:txBody>
          </p:sp>
          <p:sp>
            <p:nvSpPr>
              <p:cNvPr id="118" name="Rectangle à coins arrondis 105"/>
              <p:cNvSpPr/>
              <p:nvPr/>
            </p:nvSpPr>
            <p:spPr>
              <a:xfrm>
                <a:off x="0" y="180474"/>
                <a:ext cx="2727146" cy="645170"/>
              </a:xfrm>
              <a:prstGeom prst="roundRect">
                <a:avLst>
                  <a:gd name="adj" fmla="val 50000"/>
                </a:avLst>
              </a:prstGeom>
              <a:solidFill>
                <a:srgbClr val="F40C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2734">
                  <a:defRPr sz="2400">
                    <a:latin typeface="Helvetica 45 Light"/>
                    <a:ea typeface="Helvetica 45 Light"/>
                    <a:cs typeface="Helvetica 45 Light"/>
                    <a:sym typeface="Helvetica 45 Light"/>
                  </a:defRPr>
                </a:pPr>
              </a:p>
            </p:txBody>
          </p:sp>
        </p:grpSp>
        <p:sp>
          <p:nvSpPr>
            <p:cNvPr id="120" name="Rectangle 147"/>
            <p:cNvSpPr txBox="1"/>
            <p:nvPr/>
          </p:nvSpPr>
          <p:spPr>
            <a:xfrm>
              <a:off x="4274834" y="1092727"/>
              <a:ext cx="2603651" cy="523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26" tIns="45626" rIns="45626" bIns="45626" numCol="1" anchor="t">
              <a:spAutoFit/>
            </a:bodyPr>
            <a:lstStyle/>
            <a:p>
              <a:pPr algn="ctr" defTabSz="834794">
                <a:defRPr b="1" sz="1400">
                  <a:latin typeface="Helvetica 45 Light"/>
                  <a:ea typeface="Helvetica 45 Light"/>
                  <a:cs typeface="Helvetica 45 Light"/>
                  <a:sym typeface="Helvetica 45 Light"/>
                </a:defRPr>
              </a:pPr>
              <a:r>
                <a:t>oneM2M Home cloud APIs</a:t>
              </a:r>
            </a:p>
            <a:p>
              <a:pPr algn="ctr" defTabSz="834794">
                <a:defRPr b="1" sz="1400">
                  <a:latin typeface="Helvetica 45 Light"/>
                  <a:ea typeface="Helvetica 45 Light"/>
                  <a:cs typeface="Helvetica 45 Light"/>
                  <a:sym typeface="Helvetica 45 Light"/>
                </a:defRPr>
              </a:pPr>
              <a:r>
                <a:t>Qivicon / eclipse OM2M</a:t>
              </a:r>
            </a:p>
          </p:txBody>
        </p:sp>
        <p:pic>
          <p:nvPicPr>
            <p:cNvPr id="121" name="Picture 5" descr="Picture 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35257" y="937251"/>
              <a:ext cx="330533" cy="207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icture 5" descr="Picture 5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46802" y="950592"/>
              <a:ext cx="330533" cy="207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Connecteur droit 38"/>
            <p:cNvSpPr/>
            <p:nvPr/>
          </p:nvSpPr>
          <p:spPr>
            <a:xfrm>
              <a:off x="2332577" y="1303655"/>
              <a:ext cx="3238" cy="934603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4" name="Connecteur droit 21"/>
            <p:cNvSpPr/>
            <p:nvPr/>
          </p:nvSpPr>
          <p:spPr>
            <a:xfrm>
              <a:off x="5848419" y="1704218"/>
              <a:ext cx="2" cy="352969"/>
            </a:xfrm>
            <a:prstGeom prst="line">
              <a:avLst/>
            </a:prstGeom>
            <a:noFill/>
            <a:ln w="6350" cap="flat">
              <a:solidFill>
                <a:srgbClr val="FF66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25" name="Picture 12" descr="Picture 1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062674" y="933086"/>
              <a:ext cx="834206" cy="253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Picture 12" descr="Picture 1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14876" y="957483"/>
              <a:ext cx="834207" cy="253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12" descr="Picture 12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46888" y="2419334"/>
              <a:ext cx="834206" cy="253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Picture 10" descr="Picture 10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91796" y="2672978"/>
              <a:ext cx="520352" cy="278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Picture 3" descr="Picture 3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83201" y="0"/>
              <a:ext cx="1991979" cy="523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Make oneM2M applications run simultaneously with both operator platforms without any code change"/>
          <p:cNvSpPr txBox="1"/>
          <p:nvPr/>
        </p:nvSpPr>
        <p:spPr>
          <a:xfrm>
            <a:off x="451620" y="1315267"/>
            <a:ext cx="8240760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7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Make oneM2M applications run simultaneously with both operator platforms without any code change.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T Interworking Target Architecture"/>
          <p:cNvSpPr txBox="1"/>
          <p:nvPr>
            <p:ph type="title" idx="4294967295"/>
          </p:nvPr>
        </p:nvSpPr>
        <p:spPr>
          <a:xfrm>
            <a:off x="457200" y="92073"/>
            <a:ext cx="8229600" cy="150812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500"/>
            </a:lvl1pPr>
          </a:lstStyle>
          <a:p>
            <a:pPr/>
            <a:r>
              <a:t>DT Interworking Target Architecture</a:t>
            </a:r>
          </a:p>
        </p:txBody>
      </p:sp>
      <p:pic>
        <p:nvPicPr>
          <p:cNvPr id="134" name="openHAB Bindingv2.png" descr="openHAB Binding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599" y="2367758"/>
            <a:ext cx="8636001" cy="25031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Group"/>
          <p:cNvGrpSpPr/>
          <p:nvPr/>
        </p:nvGrpSpPr>
        <p:grpSpPr>
          <a:xfrm>
            <a:off x="280135" y="4607602"/>
            <a:ext cx="1907007" cy="1567709"/>
            <a:chOff x="0" y="0"/>
            <a:chExt cx="1907005" cy="1567707"/>
          </a:xfrm>
        </p:grpSpPr>
        <p:pic>
          <p:nvPicPr>
            <p:cNvPr id="135" name="Line" descr="Lin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40302" y="409080"/>
              <a:ext cx="1064727" cy="246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Eclipse SmartHome Runtime"/>
            <p:cNvSpPr txBox="1"/>
            <p:nvPr/>
          </p:nvSpPr>
          <p:spPr>
            <a:xfrm>
              <a:off x="0" y="1014433"/>
              <a:ext cx="1907006" cy="55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Eclipse SmartHome</a:t>
              </a:r>
              <a:br/>
              <a:r>
                <a:t>Runtime</a:t>
              </a:r>
            </a:p>
          </p:txBody>
        </p:sp>
      </p:grpSp>
      <p:grpSp>
        <p:nvGrpSpPr>
          <p:cNvPr id="140" name="Group"/>
          <p:cNvGrpSpPr/>
          <p:nvPr/>
        </p:nvGrpSpPr>
        <p:grpSpPr>
          <a:xfrm>
            <a:off x="246943" y="1525716"/>
            <a:ext cx="2935451" cy="1633625"/>
            <a:chOff x="0" y="0"/>
            <a:chExt cx="2935449" cy="1633624"/>
          </a:xfrm>
        </p:grpSpPr>
        <p:pic>
          <p:nvPicPr>
            <p:cNvPr id="138" name="Line" descr="Lin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6200000">
              <a:off x="901976" y="944534"/>
              <a:ext cx="1131615" cy="246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Utilize the REST / SSE API…"/>
            <p:cNvSpPr txBox="1"/>
            <p:nvPr/>
          </p:nvSpPr>
          <p:spPr>
            <a:xfrm>
              <a:off x="0" y="-1"/>
              <a:ext cx="2935450" cy="553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Utilize the REST / SSE API</a:t>
              </a:r>
            </a:p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to connect to the ESH Runtime</a:t>
              </a:r>
            </a:p>
          </p:txBody>
        </p:sp>
      </p:grpSp>
      <p:grpSp>
        <p:nvGrpSpPr>
          <p:cNvPr id="143" name="Group"/>
          <p:cNvGrpSpPr/>
          <p:nvPr/>
        </p:nvGrpSpPr>
        <p:grpSpPr>
          <a:xfrm>
            <a:off x="3698863" y="1383394"/>
            <a:ext cx="2525393" cy="1505016"/>
            <a:chOff x="0" y="0"/>
            <a:chExt cx="2525391" cy="1505015"/>
          </a:xfrm>
        </p:grpSpPr>
        <p:pic>
          <p:nvPicPr>
            <p:cNvPr id="141" name="Line" descr="Lin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6200000">
              <a:off x="961192" y="881881"/>
              <a:ext cx="999705" cy="246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Expose ESH Items/Things…"/>
            <p:cNvSpPr txBox="1"/>
            <p:nvPr/>
          </p:nvSpPr>
          <p:spPr>
            <a:xfrm>
              <a:off x="0" y="-1"/>
              <a:ext cx="2525392" cy="553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Expose ESH Items/Things</a:t>
              </a:r>
            </a:p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as OSGi DAL Services</a:t>
              </a:r>
            </a:p>
          </p:txBody>
        </p:sp>
      </p:grpSp>
      <p:grpSp>
        <p:nvGrpSpPr>
          <p:cNvPr id="146" name="Group"/>
          <p:cNvGrpSpPr/>
          <p:nvPr/>
        </p:nvGrpSpPr>
        <p:grpSpPr>
          <a:xfrm>
            <a:off x="2475559" y="4607603"/>
            <a:ext cx="2489895" cy="1042352"/>
            <a:chOff x="0" y="0"/>
            <a:chExt cx="2489893" cy="1042351"/>
          </a:xfrm>
        </p:grpSpPr>
        <p:pic>
          <p:nvPicPr>
            <p:cNvPr id="144" name="Line" descr="Lin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5400000">
              <a:off x="960017" y="161588"/>
              <a:ext cx="569741" cy="2465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Manage, control, and convert ESH Items/Things"/>
            <p:cNvSpPr txBox="1"/>
            <p:nvPr/>
          </p:nvSpPr>
          <p:spPr>
            <a:xfrm>
              <a:off x="0" y="489076"/>
              <a:ext cx="2489894" cy="553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Manage, control, and</a:t>
              </a:r>
              <a:br/>
              <a:r>
                <a:t>convert ESH Items/Things</a:t>
              </a:r>
            </a:p>
          </p:txBody>
        </p:sp>
      </p:grpSp>
      <p:grpSp>
        <p:nvGrpSpPr>
          <p:cNvPr id="149" name="Group"/>
          <p:cNvGrpSpPr/>
          <p:nvPr/>
        </p:nvGrpSpPr>
        <p:grpSpPr>
          <a:xfrm>
            <a:off x="5162996" y="4607601"/>
            <a:ext cx="2163051" cy="1647884"/>
            <a:chOff x="0" y="0"/>
            <a:chExt cx="2163049" cy="1647882"/>
          </a:xfrm>
        </p:grpSpPr>
        <p:sp>
          <p:nvSpPr>
            <p:cNvPr id="147" name="Map OSGi DAL to oneM2M Resources"/>
            <p:cNvSpPr txBox="1"/>
            <p:nvPr/>
          </p:nvSpPr>
          <p:spPr>
            <a:xfrm>
              <a:off x="0" y="1094608"/>
              <a:ext cx="2163050" cy="55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Map OSGi DAL</a:t>
              </a:r>
              <a:br/>
              <a:r>
                <a:t>to oneM2M Resources</a:t>
              </a:r>
            </a:p>
          </p:txBody>
        </p:sp>
        <p:pic>
          <p:nvPicPr>
            <p:cNvPr id="148" name="Line" descr="Lin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5400000">
              <a:off x="501347" y="456835"/>
              <a:ext cx="1160237" cy="246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2" name="Group"/>
          <p:cNvGrpSpPr/>
          <p:nvPr/>
        </p:nvGrpSpPr>
        <p:grpSpPr>
          <a:xfrm>
            <a:off x="5859838" y="1810742"/>
            <a:ext cx="2467782" cy="1958849"/>
            <a:chOff x="0" y="0"/>
            <a:chExt cx="2467780" cy="1958848"/>
          </a:xfrm>
        </p:grpSpPr>
        <p:pic>
          <p:nvPicPr>
            <p:cNvPr id="150" name="Line" descr="Lin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6200000">
              <a:off x="492732" y="1094349"/>
              <a:ext cx="1482433" cy="246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" name="Abstract oneM2M…"/>
            <p:cNvSpPr txBox="1"/>
            <p:nvPr/>
          </p:nvSpPr>
          <p:spPr>
            <a:xfrm>
              <a:off x="0" y="-1"/>
              <a:ext cx="2467781" cy="553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Abstract oneM2M</a:t>
              </a:r>
            </a:p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Devices &amp; ModuleClasses</a:t>
              </a:r>
            </a:p>
          </p:txBody>
        </p:sp>
      </p:grpSp>
      <p:grpSp>
        <p:nvGrpSpPr>
          <p:cNvPr id="155" name="Group"/>
          <p:cNvGrpSpPr/>
          <p:nvPr/>
        </p:nvGrpSpPr>
        <p:grpSpPr>
          <a:xfrm>
            <a:off x="7313883" y="4607602"/>
            <a:ext cx="1387641" cy="1162962"/>
            <a:chOff x="0" y="0"/>
            <a:chExt cx="1387640" cy="1162961"/>
          </a:xfrm>
        </p:grpSpPr>
        <p:sp>
          <p:nvSpPr>
            <p:cNvPr id="153" name="oneM2M…"/>
            <p:cNvSpPr txBox="1"/>
            <p:nvPr/>
          </p:nvSpPr>
          <p:spPr>
            <a:xfrm>
              <a:off x="0" y="609687"/>
              <a:ext cx="1387641" cy="55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oneM2M</a:t>
              </a:r>
            </a:p>
            <a:p>
              <a: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Infrastructure</a:t>
              </a:r>
            </a:p>
          </p:txBody>
        </p:sp>
        <p:pic>
          <p:nvPicPr>
            <p:cNvPr id="154" name="Line" descr="Lin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5400000">
              <a:off x="334195" y="212669"/>
              <a:ext cx="671905" cy="246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Slide Number"/>
          <p:cNvSpPr txBox="1"/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5"/>
      <p:bldP build="whole" bldLvl="1" animBg="1" rev="0" advAuto="0" spid="152" grpId="6"/>
      <p:bldP build="whole" bldLvl="1" animBg="1" rev="0" advAuto="0" spid="140" grpId="2"/>
      <p:bldP build="whole" bldLvl="1" animBg="1" rev="0" advAuto="0" spid="146" grpId="3"/>
      <p:bldP build="whole" bldLvl="1" animBg="1" rev="0" advAuto="0" spid="143" grpId="4"/>
      <p:bldP build="whole" bldLvl="1" animBg="1" rev="0" advAuto="0" spid="137" grpId="1"/>
      <p:bldP build="whole" bldLvl="1" animBg="1" rev="0" advAuto="0" spid="155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ontributions to the Community Beyond the Demo"/>
          <p:cNvSpPr txBox="1"/>
          <p:nvPr>
            <p:ph type="title" idx="4294967295"/>
          </p:nvPr>
        </p:nvSpPr>
        <p:spPr>
          <a:xfrm>
            <a:off x="457200" y="-85727"/>
            <a:ext cx="8229600" cy="150812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400"/>
            </a:pPr>
            <a:r>
              <a:t>Contributions to the Community</a:t>
            </a:r>
            <a:br/>
            <a:r>
              <a:t>Beyond the Demo</a:t>
            </a:r>
          </a:p>
        </p:txBody>
      </p:sp>
      <p:sp>
        <p:nvSpPr>
          <p:cNvPr id="159" name="Open source contributions to Eclipse OM2M project…"/>
          <p:cNvSpPr txBox="1"/>
          <p:nvPr>
            <p:ph type="body" idx="4294967295"/>
          </p:nvPr>
        </p:nvSpPr>
        <p:spPr>
          <a:xfrm>
            <a:off x="457200" y="1524000"/>
            <a:ext cx="8229600" cy="5257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b="1" sz="2100"/>
            </a:pPr>
            <a:r>
              <a:t>Open source contributions to Eclipse OM2M project</a:t>
            </a:r>
          </a:p>
          <a:p>
            <a:pPr marL="220578" indent="-220578">
              <a:buFontTx/>
              <a:buChar char="•"/>
              <a:defRPr sz="2100"/>
            </a:pPr>
            <a:r>
              <a:t>oneM2M implementation available on Eclipse OM2M git repository. </a:t>
            </a:r>
          </a:p>
          <a:p>
            <a:pPr marL="220578" indent="-220578">
              <a:buFontTx/>
              <a:buChar char="•"/>
              <a:defRPr sz="2100"/>
            </a:pPr>
            <a:r>
              <a:t>With ‘SDT Viewer’ tool, applications and Java connectors for various devices.</a:t>
            </a:r>
          </a:p>
          <a:p>
            <a:pPr marL="220578" indent="-220578">
              <a:buFontTx/>
              <a:buChar char="•"/>
              <a:defRPr sz="2100"/>
            </a:pPr>
          </a:p>
          <a:p>
            <a:pPr marL="0" indent="0">
              <a:buSzTx/>
              <a:buNone/>
              <a:defRPr sz="2100"/>
            </a:pPr>
          </a:p>
          <a:p>
            <a:pPr marL="0" indent="0">
              <a:buSzTx/>
              <a:buNone/>
              <a:defRPr b="1" sz="2100"/>
            </a:pPr>
            <a:r>
              <a:t>An online oneM2M Smart Home platform for experiments</a:t>
            </a:r>
          </a:p>
          <a:p>
            <a:pPr marL="220578" indent="-220578">
              <a:buFontTx/>
              <a:buChar char="•"/>
              <a:defRPr sz="2100"/>
            </a:pPr>
            <a:r>
              <a:t>Orange Data Share is exposed in a oneM2M version for experimental purposes. </a:t>
            </a:r>
          </a:p>
          <a:p>
            <a:pPr marL="220578" indent="-220578">
              <a:buFontTx/>
              <a:buChar char="•"/>
              <a:defRPr sz="2100"/>
            </a:pPr>
            <a:r>
              <a:t>Developers can connect devices (e.g.,  Philips, OSRAM, NetAtmo devices) and play with a live infrastructure. </a:t>
            </a:r>
          </a:p>
          <a:p>
            <a:pPr marL="220578" indent="-220578">
              <a:buFontTx/>
              <a:buChar char="•"/>
              <a:defRPr sz="2100"/>
            </a:pPr>
            <a:r>
              <a:t>APIs are described with Swagger documents.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839" y="3164284"/>
            <a:ext cx="2056321" cy="52943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/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"/>
          <p:cNvGrpSpPr/>
          <p:nvPr/>
        </p:nvGrpSpPr>
        <p:grpSpPr>
          <a:xfrm>
            <a:off x="118989" y="27646"/>
            <a:ext cx="6500697" cy="3643422"/>
            <a:chOff x="0" y="0"/>
            <a:chExt cx="6500695" cy="3643420"/>
          </a:xfrm>
        </p:grpSpPr>
        <p:pic>
          <p:nvPicPr>
            <p:cNvPr id="16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84629"/>
              <a:ext cx="6500696" cy="325879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5520000">
                <a:srgbClr val="000000">
                  <a:alpha val="60000"/>
                </a:srgbClr>
              </a:outerShdw>
            </a:effectLst>
          </p:spPr>
        </p:pic>
        <p:sp>
          <p:nvSpPr>
            <p:cNvPr id="164" name="om2m Web UI - Resource Tree"/>
            <p:cNvSpPr txBox="1"/>
            <p:nvPr/>
          </p:nvSpPr>
          <p:spPr>
            <a:xfrm>
              <a:off x="987144" y="0"/>
              <a:ext cx="3633138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om2m Web UI - Resource Tree</a:t>
              </a:r>
            </a:p>
          </p:txBody>
        </p:sp>
      </p:grpSp>
      <p:grpSp>
        <p:nvGrpSpPr>
          <p:cNvPr id="168" name="Group"/>
          <p:cNvGrpSpPr/>
          <p:nvPr/>
        </p:nvGrpSpPr>
        <p:grpSpPr>
          <a:xfrm>
            <a:off x="4816181" y="818508"/>
            <a:ext cx="4633917" cy="4659128"/>
            <a:chOff x="0" y="0"/>
            <a:chExt cx="4633915" cy="4659127"/>
          </a:xfrm>
        </p:grpSpPr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58537" cy="426729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5520000">
                <a:srgbClr val="000000">
                  <a:alpha val="60000"/>
                </a:srgbClr>
              </a:outerShdw>
            </a:effectLst>
          </p:spPr>
        </p:pic>
        <p:sp>
          <p:nvSpPr>
            <p:cNvPr id="167" name="oneM2M third-party Application"/>
            <p:cNvSpPr txBox="1"/>
            <p:nvPr/>
          </p:nvSpPr>
          <p:spPr>
            <a:xfrm>
              <a:off x="888614" y="4334453"/>
              <a:ext cx="3745302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oneM2M third-party Application</a:t>
              </a:r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338289" y="2688553"/>
            <a:ext cx="5659902" cy="4078765"/>
            <a:chOff x="0" y="0"/>
            <a:chExt cx="5659901" cy="4078764"/>
          </a:xfrm>
        </p:grpSpPr>
        <p:sp>
          <p:nvSpPr>
            <p:cNvPr id="169" name="Swagger UI"/>
            <p:cNvSpPr txBox="1"/>
            <p:nvPr/>
          </p:nvSpPr>
          <p:spPr>
            <a:xfrm>
              <a:off x="1804929" y="3754090"/>
              <a:ext cx="2050044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584200">
                <a:defRPr b="1" sz="1500">
                  <a:solidFill>
                    <a:srgbClr val="A95648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Swagger UI</a:t>
              </a:r>
            </a:p>
          </p:txBody>
        </p:sp>
        <p:pic>
          <p:nvPicPr>
            <p:cNvPr id="17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659902" cy="36434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5400000">
                <a:srgbClr val="000000">
                  <a:alpha val="6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16049"/>
            <a:ext cx="8229600" cy="470929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DT,Orange &amp; oneM2M @ ECE 2017"/>
          <p:cNvSpPr txBox="1"/>
          <p:nvPr>
            <p:ph type="title" idx="4294967295"/>
          </p:nvPr>
        </p:nvSpPr>
        <p:spPr>
          <a:xfrm>
            <a:off x="457200" y="92073"/>
            <a:ext cx="8229600" cy="147002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800"/>
            </a:lvl1pPr>
          </a:lstStyle>
          <a:p>
            <a:pPr/>
            <a:r>
              <a:t>DT,Orange &amp; oneM2M @ ECE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