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89982" autoAdjust="0"/>
  </p:normalViewPr>
  <p:slideViewPr>
    <p:cSldViewPr>
      <p:cViewPr varScale="1">
        <p:scale>
          <a:sx n="90" d="100"/>
          <a:sy n="90" d="100"/>
        </p:scale>
        <p:origin x="116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11/17/2017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TP-2017-0332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TP-2017-0279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4397&amp;fromList=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MAS#32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2017-11-13 to 2017-11-17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Freeze stage 3 of R3 as planned (mostly on semantics and device abstraction): </a:t>
            </a:r>
          </a:p>
          <a:p>
            <a:pPr lvl="1"/>
            <a:r>
              <a:rPr lang="en-US" altLang="zh-CN" sz="1600" dirty="0" smtClean="0"/>
              <a:t>TS-0023</a:t>
            </a:r>
            <a:r>
              <a:rPr lang="en-US" altLang="zh-CN" sz="1600" dirty="0"/>
              <a:t>, TS-0034</a:t>
            </a:r>
            <a:r>
              <a:rPr lang="en-US" altLang="zh-CN" sz="1600" b="1" dirty="0"/>
              <a:t>,  </a:t>
            </a:r>
            <a:r>
              <a:rPr lang="en-US" altLang="zh-CN" sz="1600" b="1" dirty="0" smtClean="0"/>
              <a:t>TS-0012, TS-0030, TR-0033 </a:t>
            </a:r>
            <a:r>
              <a:rPr lang="en-US" altLang="zh-CN" sz="1600" dirty="0" smtClean="0">
                <a:sym typeface="Wingdings" panose="05000000000000000000" pitchFamily="2" charset="2"/>
              </a:rPr>
              <a:t> ask for </a:t>
            </a:r>
            <a:r>
              <a:rPr lang="en-US" altLang="zh-CN" sz="1600" dirty="0" err="1" smtClean="0">
                <a:sym typeface="Wingdings" panose="05000000000000000000" pitchFamily="2" charset="2"/>
              </a:rPr>
              <a:t>edithelp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TS-0001, TS-0004 jointly with ARC/PRO</a:t>
            </a:r>
          </a:p>
          <a:p>
            <a:r>
              <a:rPr lang="en-US" altLang="zh-CN" sz="2000" dirty="0" smtClean="0"/>
              <a:t>MNT (bug-fix/cleanup) on device management, </a:t>
            </a:r>
            <a:r>
              <a:rPr lang="en-US" altLang="zh-CN" sz="2000" dirty="0"/>
              <a:t>including </a:t>
            </a:r>
            <a:r>
              <a:rPr lang="en-US" altLang="zh-CN" sz="2000" dirty="0" smtClean="0"/>
              <a:t>the update of TS-0005 to align with TS-0022 and OMA LwM2M. </a:t>
            </a:r>
            <a:endParaRPr lang="en-US" altLang="zh-CN" sz="2000" dirty="0"/>
          </a:p>
          <a:p>
            <a:r>
              <a:rPr lang="en-US" altLang="zh-CN" sz="2000" dirty="0" smtClean="0"/>
              <a:t>Successful joint workshop with CIM, with follow-up discussion on the next steps (e.g. concrete use cases and message flows to investigate the interaction between oneM2M and CIM)</a:t>
            </a:r>
          </a:p>
          <a:p>
            <a:r>
              <a:rPr lang="en-US" altLang="zh-CN" sz="2000" dirty="0"/>
              <a:t>R4 topics warming up on </a:t>
            </a:r>
            <a:r>
              <a:rPr lang="en-US" altLang="zh-CN" sz="2000" dirty="0" smtClean="0"/>
              <a:t>Industrial information modeling and semantics, Vehicular information modeling, SDT4.0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etc.</a:t>
            </a:r>
          </a:p>
          <a:p>
            <a:r>
              <a:rPr lang="en-US" altLang="zh-CN" sz="2000"/>
              <a:t>S</a:t>
            </a:r>
            <a:r>
              <a:rPr lang="en-US" altLang="zh-CN" sz="2000" smtClean="0"/>
              <a:t>emantic interoperability/conformance </a:t>
            </a:r>
            <a:r>
              <a:rPr lang="en-US" altLang="zh-CN" sz="2000" dirty="0" smtClean="0"/>
              <a:t>test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planned jointly with TST</a:t>
            </a:r>
            <a:endParaRPr lang="en-US" altLang="zh-CN" sz="2000" dirty="0"/>
          </a:p>
          <a:p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pack TS-0005 R3</a:t>
            </a:r>
          </a:p>
          <a:p>
            <a:pPr lvl="2"/>
            <a:r>
              <a:rPr lang="en-US" altLang="zh-CN" sz="2000" b="1" dirty="0" smtClean="0"/>
              <a:t>TP-2017-0333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TS-0012 </a:t>
            </a:r>
            <a:r>
              <a:rPr lang="en-US" altLang="zh-CN" sz="2400" b="1" dirty="0"/>
              <a:t>R3</a:t>
            </a:r>
          </a:p>
          <a:p>
            <a:pPr lvl="2"/>
            <a:r>
              <a:rPr lang="en-US" altLang="zh-CN" sz="2000" b="1" dirty="0" smtClean="0"/>
              <a:t>TP-2017-0334</a:t>
            </a:r>
            <a:endParaRPr lang="en-US" altLang="zh-CN" sz="2000" b="1" dirty="0"/>
          </a:p>
          <a:p>
            <a:pPr lvl="1"/>
            <a:r>
              <a:rPr lang="en-US" altLang="zh-CN" sz="2400" b="1" dirty="0"/>
              <a:t>CR pack TS-0023 R3</a:t>
            </a:r>
          </a:p>
          <a:p>
            <a:pPr lvl="2"/>
            <a:r>
              <a:rPr lang="en-US" altLang="zh-CN" sz="2000" b="1" dirty="0" smtClean="0"/>
              <a:t>TP-2017-0335</a:t>
            </a:r>
          </a:p>
          <a:p>
            <a:pPr lvl="1"/>
            <a:r>
              <a:rPr lang="en-US" altLang="zh-CN" sz="2400" b="1" dirty="0" smtClean="0"/>
              <a:t>CR pack TS-0022 R2A</a:t>
            </a:r>
          </a:p>
          <a:p>
            <a:pPr lvl="2"/>
            <a:r>
              <a:rPr lang="en-US" altLang="zh-CN" sz="2000" b="1" dirty="0" smtClean="0"/>
              <a:t>TP-2017-0340</a:t>
            </a:r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dirty="0" smtClean="0"/>
              <a:t>Sessions</a:t>
            </a:r>
            <a:r>
              <a:rPr lang="en-US" altLang="zh-CN" sz="2400" b="1" dirty="0"/>
              <a:t>: </a:t>
            </a:r>
            <a:endParaRPr lang="en-US" altLang="zh-CN" sz="2400" b="1" dirty="0" smtClean="0"/>
          </a:p>
          <a:p>
            <a:pPr lvl="1" eaLnBrk="1" hangingPunct="1"/>
            <a:r>
              <a:rPr lang="en-US" altLang="zh-CN" sz="2000" b="1" dirty="0" smtClean="0"/>
              <a:t>4 dedicated</a:t>
            </a:r>
          </a:p>
          <a:p>
            <a:pPr lvl="1" eaLnBrk="1" hangingPunct="1"/>
            <a:r>
              <a:rPr lang="en-US" altLang="zh-CN" sz="2000" b="1" dirty="0"/>
              <a:t>1</a:t>
            </a:r>
            <a:r>
              <a:rPr lang="en-US" altLang="zh-CN" sz="2000" b="1" dirty="0" smtClean="0"/>
              <a:t> ad-hoc</a:t>
            </a:r>
          </a:p>
          <a:p>
            <a:pPr lvl="1" eaLnBrk="1" hangingPunct="1"/>
            <a:r>
              <a:rPr lang="en-US" altLang="zh-CN" sz="2000" b="1" dirty="0" smtClean="0"/>
              <a:t>2 joint with REQ</a:t>
            </a:r>
          </a:p>
          <a:p>
            <a:pPr lvl="1" eaLnBrk="1" hangingPunct="1"/>
            <a:r>
              <a:rPr lang="en-US" altLang="zh-CN" sz="2000" b="1" dirty="0" smtClean="0"/>
              <a:t>2 joint with ARC</a:t>
            </a:r>
          </a:p>
          <a:p>
            <a:pPr lvl="1" eaLnBrk="1" hangingPunct="1"/>
            <a:r>
              <a:rPr lang="en-US" altLang="zh-CN" sz="2000" b="1" dirty="0" smtClean="0"/>
              <a:t>3 joint </a:t>
            </a:r>
            <a:r>
              <a:rPr lang="en-US" altLang="zh-CN" sz="2000" b="1" dirty="0"/>
              <a:t>with </a:t>
            </a:r>
            <a:r>
              <a:rPr lang="en-US" altLang="zh-CN" sz="2000" b="1" dirty="0" smtClean="0"/>
              <a:t>PRO</a:t>
            </a:r>
            <a:endParaRPr lang="en-US" altLang="zh-CN" sz="2000" b="1" dirty="0"/>
          </a:p>
          <a:p>
            <a:pPr lvl="1" eaLnBrk="1" hangingPunct="1"/>
            <a:r>
              <a:rPr lang="en-US" altLang="zh-CN" sz="2000" b="1" dirty="0"/>
              <a:t>1 joint with </a:t>
            </a:r>
            <a:r>
              <a:rPr lang="en-US" altLang="zh-CN" sz="2000" b="1" dirty="0" smtClean="0"/>
              <a:t>TST</a:t>
            </a:r>
          </a:p>
          <a:p>
            <a:pPr lvl="1" eaLnBrk="1" hangingPunct="1"/>
            <a:r>
              <a:rPr lang="en-US" altLang="zh-CN" sz="2000" b="1" dirty="0" smtClean="0"/>
              <a:t>1 joint with SEC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6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>
                <a:hlinkClick r:id="rId2"/>
              </a:rPr>
              <a:t>MAS-2017-0244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b="1" dirty="0" smtClean="0">
                <a:solidFill>
                  <a:srgbClr val="FF0000"/>
                </a:solidFill>
              </a:rPr>
              <a:t>~100 </a:t>
            </a:r>
            <a:r>
              <a:rPr lang="en-US" altLang="zh-CN" b="1" dirty="0" smtClean="0"/>
              <a:t>treated (incl</a:t>
            </a:r>
            <a:r>
              <a:rPr lang="en-US" altLang="zh-CN" b="1" dirty="0"/>
              <a:t>. revs</a:t>
            </a:r>
            <a:r>
              <a:rPr lang="en-US" altLang="zh-CN" b="1" dirty="0" smtClean="0"/>
              <a:t>)</a:t>
            </a:r>
          </a:p>
          <a:p>
            <a:pPr marL="742950" lvl="2" indent="-342900" eaLnBrk="1" hangingPunct="1"/>
            <a:r>
              <a:rPr lang="en-US" altLang="zh-CN" b="1" dirty="0" smtClean="0">
                <a:solidFill>
                  <a:srgbClr val="FF0000"/>
                </a:solidFill>
              </a:rPr>
              <a:t>36 </a:t>
            </a:r>
            <a:r>
              <a:rPr lang="en-US" altLang="zh-CN" b="1" dirty="0" smtClean="0"/>
              <a:t>Agreed 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b="1" dirty="0" smtClean="0"/>
              <a:t>Meeting Objectives review</a:t>
            </a:r>
            <a:endParaRPr lang="zh-CN" altLang="zh-CN" sz="1600" b="1" dirty="0" smtClean="0"/>
          </a:p>
          <a:p>
            <a:pPr lvl="1"/>
            <a:r>
              <a:rPr lang="en-US" altLang="zh-CN" sz="1600" dirty="0"/>
              <a:t>FREEZE R3 </a:t>
            </a:r>
            <a:endParaRPr lang="en-US" altLang="zh-CN" sz="1600" dirty="0" smtClean="0"/>
          </a:p>
          <a:p>
            <a:pPr lvl="2"/>
            <a:r>
              <a:rPr lang="en-US" altLang="zh-CN" sz="1400" dirty="0"/>
              <a:t>FREEZE Stage 3 of WI-0053 Rel-3 Enhancements on Semantic Support </a:t>
            </a:r>
            <a:endParaRPr lang="en-US" altLang="zh-CN" sz="1400" dirty="0" smtClean="0"/>
          </a:p>
          <a:p>
            <a:pPr lvl="2"/>
            <a:r>
              <a:rPr lang="en-US" altLang="zh-CN" sz="1400" dirty="0" smtClean="0"/>
              <a:t>FREEZE </a:t>
            </a:r>
            <a:r>
              <a:rPr lang="en-US" altLang="zh-CN" sz="1400" dirty="0"/>
              <a:t>Stage 3 of WI-0063 - Release 3 Enhancements on Base Ontology &amp; Generic Interworking</a:t>
            </a:r>
            <a:endParaRPr lang="zh-CN" altLang="zh-CN" sz="1400" dirty="0"/>
          </a:p>
          <a:p>
            <a:pPr lvl="2"/>
            <a:r>
              <a:rPr lang="en-US" altLang="zh-CN" sz="1400" dirty="0"/>
              <a:t>FREEZE Stage 3 of WI-0056 - Evolution of Proximal IoT Interworking </a:t>
            </a:r>
            <a:endParaRPr lang="en-US" altLang="zh-CN" sz="1400" dirty="0" smtClean="0"/>
          </a:p>
          <a:p>
            <a:pPr lvl="2"/>
            <a:r>
              <a:rPr lang="en-US" altLang="zh-CN" sz="1400" dirty="0" smtClean="0"/>
              <a:t>Progress </a:t>
            </a:r>
            <a:r>
              <a:rPr lang="en-US" altLang="zh-CN" sz="1400" dirty="0"/>
              <a:t>interworking WIs (Modbus, </a:t>
            </a:r>
            <a:r>
              <a:rPr lang="en-US" altLang="zh-CN" sz="1400" dirty="0" err="1"/>
              <a:t>OSGi</a:t>
            </a:r>
            <a:r>
              <a:rPr lang="en-US" altLang="zh-CN" sz="1400" dirty="0"/>
              <a:t> etc.) (joint with ARC)</a:t>
            </a:r>
            <a:endParaRPr lang="zh-CN" altLang="zh-CN" sz="1400" dirty="0"/>
          </a:p>
          <a:p>
            <a:pPr lvl="1"/>
            <a:r>
              <a:rPr lang="en-US" altLang="zh-CN" sz="1600" dirty="0" smtClean="0"/>
              <a:t>R2 Testing</a:t>
            </a:r>
          </a:p>
          <a:p>
            <a:pPr lvl="2"/>
            <a:r>
              <a:rPr lang="en-US" altLang="zh-CN" sz="1400" dirty="0" smtClean="0"/>
              <a:t>Progress </a:t>
            </a:r>
            <a:r>
              <a:rPr lang="en-US" altLang="zh-CN" sz="1400" dirty="0"/>
              <a:t>WI-0060 – Interoperability Testing Rel-2 on Semantics (joint with TST)</a:t>
            </a:r>
            <a:endParaRPr lang="zh-CN" altLang="zh-CN" sz="1400" dirty="0"/>
          </a:p>
          <a:p>
            <a:pPr lvl="1"/>
            <a:r>
              <a:rPr lang="en-US" altLang="zh-CN" sz="1600" dirty="0" smtClean="0"/>
              <a:t>Start R4 </a:t>
            </a:r>
            <a:endParaRPr lang="zh-CN" altLang="zh-CN" sz="1600" dirty="0"/>
          </a:p>
          <a:p>
            <a:pPr lvl="2"/>
            <a:r>
              <a:rPr lang="en-US" altLang="zh-CN" sz="1400" dirty="0"/>
              <a:t>Progress WI-0057 - Industrial Domain Information Model Mapping &amp; Semantics Support</a:t>
            </a:r>
            <a:endParaRPr lang="zh-CN" altLang="zh-CN" sz="1400" dirty="0"/>
          </a:p>
          <a:p>
            <a:pPr lvl="2"/>
            <a:r>
              <a:rPr lang="en-US" altLang="zh-CN" sz="1400" dirty="0"/>
              <a:t>Discussion on Vehicular Information Modeling (joint with REQ)</a:t>
            </a:r>
            <a:endParaRPr lang="zh-CN" altLang="zh-CN" sz="1400" dirty="0"/>
          </a:p>
          <a:p>
            <a:pPr lvl="2"/>
            <a:r>
              <a:rPr lang="en-US" altLang="zh-CN" sz="1400" dirty="0"/>
              <a:t>SDT 4.0 discussion</a:t>
            </a:r>
            <a:endParaRPr lang="zh-CN" altLang="zh-CN" sz="1400" dirty="0"/>
          </a:p>
          <a:p>
            <a:pPr lvl="1"/>
            <a:r>
              <a:rPr lang="en-US" altLang="zh-CN" sz="1600" dirty="0"/>
              <a:t>MNT/STE</a:t>
            </a:r>
            <a:endParaRPr lang="zh-CN" altLang="zh-CN" sz="1600" dirty="0"/>
          </a:p>
          <a:p>
            <a:pPr lvl="2"/>
            <a:r>
              <a:rPr lang="en-US" altLang="zh-CN" sz="1400" dirty="0"/>
              <a:t>TS-0005 (OMA) alignment with TS-0022 (field device configuration)</a:t>
            </a:r>
            <a:endParaRPr lang="zh-CN" altLang="zh-CN" sz="1400" dirty="0"/>
          </a:p>
          <a:p>
            <a:pPr lvl="1"/>
            <a:r>
              <a:rPr lang="en-US" altLang="zh-CN" sz="1600" dirty="0"/>
              <a:t>Joint workshop with ETSI ISG CIM</a:t>
            </a:r>
            <a:endParaRPr lang="zh-CN" altLang="zh-CN" sz="16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550" y="3185529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6" y="4731895"/>
            <a:ext cx="232115" cy="265275"/>
          </a:xfrm>
          <a:prstGeom prst="rect">
            <a:avLst/>
          </a:prstGeom>
        </p:spPr>
      </p:pic>
      <p:sp>
        <p:nvSpPr>
          <p:cNvPr id="19" name="TextBox 25"/>
          <p:cNvSpPr txBox="1"/>
          <p:nvPr/>
        </p:nvSpPr>
        <p:spPr>
          <a:xfrm>
            <a:off x="7848600" y="21760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95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848600" y="1828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95</a:t>
            </a:r>
            <a:r>
              <a:rPr lang="en-US" altLang="zh-CN" dirty="0" smtClean="0"/>
              <a:t>%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5" y="1675502"/>
            <a:ext cx="232115" cy="2652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6" y="3757151"/>
            <a:ext cx="232115" cy="265275"/>
          </a:xfrm>
          <a:prstGeom prst="rect">
            <a:avLst/>
          </a:prstGeom>
        </p:spPr>
      </p:pic>
      <p:sp>
        <p:nvSpPr>
          <p:cNvPr id="12" name="TextBox 28"/>
          <p:cNvSpPr txBox="1"/>
          <p:nvPr/>
        </p:nvSpPr>
        <p:spPr>
          <a:xfrm>
            <a:off x="7848600" y="2590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85</a:t>
            </a:r>
            <a:r>
              <a:rPr lang="en-US" altLang="zh-CN" dirty="0" smtClean="0"/>
              <a:t>%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5" y="5337747"/>
            <a:ext cx="232115" cy="2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44448"/>
              </p:ext>
            </p:extLst>
          </p:nvPr>
        </p:nvGraphicFramePr>
        <p:xfrm>
          <a:off x="228600" y="1295400"/>
          <a:ext cx="8610600" cy="4118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676400"/>
                <a:gridCol w="1066801"/>
              </a:tblGrid>
              <a:tr h="1652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b="1" dirty="0">
                          <a:effectLst/>
                        </a:rPr>
                        <a:t>Number</a:t>
                      </a:r>
                      <a:endParaRPr lang="zh-CN" sz="14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b="1" dirty="0">
                          <a:effectLst/>
                        </a:rPr>
                        <a:t>Action</a:t>
                      </a:r>
                      <a:endParaRPr lang="zh-CN" sz="14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4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b="1" dirty="0">
                          <a:effectLst/>
                        </a:rPr>
                        <a:t>Status</a:t>
                      </a:r>
                      <a:endParaRPr lang="zh-CN" sz="14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contact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editHelp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to make sure how to deal with the copyright issue with W3C, and whether it's allowed to copy content from W3C.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Yongjing (Huawei)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ahoma" panose="020B0604030504040204" pitchFamily="34" charset="0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merger with existing device with optional module classes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Related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to SDT4.0 evolution.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A-WG5-30-001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TS-0005 to reflect the new additions and changes in TS-0022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CLOSED</a:t>
                      </a:r>
                      <a:endParaRPr lang="zh-CN" alt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A-WG5-31-001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Provide HAIM</a:t>
                      </a:r>
                      <a:r>
                        <a:rPr lang="en-US" altLang="zh-CN" sz="1200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mapping to OCF</a:t>
                      </a:r>
                      <a:endParaRPr lang="zh-CN" sz="120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Nobu</a:t>
                      </a: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(Qualcomm)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A-WG5-31-002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Cleanup TS-0034, TR-0033 for approval</a:t>
                      </a:r>
                      <a:r>
                        <a:rPr lang="en-US" altLang="zh-CN" sz="1200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by TP#32</a:t>
                      </a:r>
                      <a:endParaRPr lang="zh-CN" sz="120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CG</a:t>
                      </a:r>
                      <a:r>
                        <a:rPr lang="en-US" sz="1200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(Convida), </a:t>
                      </a: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Martin (NEC)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of &lt;</a:t>
                      </a:r>
                      <a:r>
                        <a:rPr lang="en-US" altLang="zh-CN" sz="12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deviceInfo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&gt; attributes between TS-0004 and TS-0001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OPEN?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A-WG5-32-001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with Tim/Nokia to see if Tim can update TS-0006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regarding TS-0022 alignment.</a:t>
                      </a:r>
                      <a:endParaRPr lang="en-US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ahoma" panose="020B0604030504040204" pitchFamily="34" charset="0"/>
                        </a:rPr>
                        <a:t>OPEN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A-WG5-32-002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the OMNA registration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of new DM objects for TS-0022</a:t>
                      </a:r>
                      <a:endParaRPr lang="en-US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ahoma" panose="020B0604030504040204" pitchFamily="34" charset="0"/>
                        </a:rPr>
                        <a:t>OPEN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A-WG5-32-003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Bring some message flow to better understand the use case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s where both oneM2M and CIM are involved. Potentially by joint </a:t>
                      </a:r>
                      <a:r>
                        <a:rPr lang="en-US" altLang="zh-CN" sz="12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conf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-call with CIM.</a:t>
                      </a:r>
                      <a:endParaRPr lang="en-US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Martin (NEC)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Tahoma" panose="020B0604030504040204" pitchFamily="34" charset="0"/>
                        </a:rPr>
                        <a:t>OPEN</a:t>
                      </a:r>
                      <a:endParaRPr lang="zh-CN" altLang="zh-CN" sz="1200" dirty="0" smtClean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Rel-3 ratification at TP#33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eaLnBrk="1" hangingPunct="1"/>
            <a:r>
              <a:rPr lang="en-US" altLang="zh-CN" sz="2200" dirty="0" smtClean="0"/>
              <a:t>Semantic Conformance/Interoperability Test</a:t>
            </a:r>
            <a:endParaRPr lang="en-US" altLang="zh-CN" sz="1400" dirty="0"/>
          </a:p>
          <a:p>
            <a:pPr eaLnBrk="1" hangingPunct="1"/>
            <a:r>
              <a:rPr lang="en-US" altLang="zh-CN" sz="2400" dirty="0" smtClean="0"/>
              <a:t>R4 Warming up </a:t>
            </a:r>
          </a:p>
          <a:p>
            <a:pPr lvl="1" eaLnBrk="1" hangingPunct="1"/>
            <a:r>
              <a:rPr lang="en-US" altLang="zh-CN" sz="1600" dirty="0" smtClean="0"/>
              <a:t>WI-0070 – Disaster Alert Service Enabler</a:t>
            </a:r>
            <a:endParaRPr lang="en-US" altLang="zh-CN" sz="1200" dirty="0" smtClean="0"/>
          </a:p>
          <a:p>
            <a:pPr lvl="1"/>
            <a:r>
              <a:rPr lang="en-US" altLang="zh-CN" sz="1600" dirty="0" smtClean="0"/>
              <a:t>WI-0075 </a:t>
            </a:r>
            <a:r>
              <a:rPr lang="en-US" altLang="zh-CN" sz="1600" dirty="0"/>
              <a:t>– Industrial Information Model Mapping and Semantic Support</a:t>
            </a:r>
            <a:endParaRPr lang="en-US" altLang="zh-CN" sz="1200" dirty="0" smtClean="0"/>
          </a:p>
          <a:p>
            <a:pPr lvl="1" eaLnBrk="1" hangingPunct="1"/>
            <a:r>
              <a:rPr lang="en-US" altLang="zh-CN" sz="1600" dirty="0" smtClean="0"/>
              <a:t>WI-0071 </a:t>
            </a:r>
            <a:r>
              <a:rPr lang="en-US" altLang="zh-CN" sz="1600" dirty="0"/>
              <a:t>– W3C WoT </a:t>
            </a:r>
            <a:r>
              <a:rPr lang="en-US" altLang="zh-CN" sz="1600" dirty="0" smtClean="0"/>
              <a:t>Interworking</a:t>
            </a:r>
          </a:p>
          <a:p>
            <a:pPr lvl="1" eaLnBrk="1" hangingPunct="1"/>
            <a:r>
              <a:rPr lang="en-US" altLang="zh-CN" sz="1600" dirty="0" smtClean="0"/>
              <a:t>new WI for SDT 4.0?  </a:t>
            </a:r>
          </a:p>
          <a:p>
            <a:pPr lvl="1" eaLnBrk="1" hangingPunct="1"/>
            <a:r>
              <a:rPr lang="en-US" altLang="zh-CN" sz="1600" dirty="0" smtClean="0"/>
              <a:t>new WI for Vehicular Information Modeling (mapping)?</a:t>
            </a:r>
          </a:p>
          <a:p>
            <a:pPr lvl="1" eaLnBrk="1" hangingPunct="1"/>
            <a:r>
              <a:rPr lang="en-US" altLang="zh-CN" sz="1600" dirty="0"/>
              <a:t>new WI related to CIM</a:t>
            </a:r>
            <a:r>
              <a:rPr lang="en-US" altLang="zh-CN" sz="1600" dirty="0" smtClean="0"/>
              <a:t>?</a:t>
            </a:r>
          </a:p>
          <a:p>
            <a:pPr eaLnBrk="1" hangingPunct="1"/>
            <a:r>
              <a:rPr lang="en-US" altLang="zh-CN" sz="2000" dirty="0" smtClean="0"/>
              <a:t>MNT</a:t>
            </a:r>
          </a:p>
          <a:p>
            <a:pPr lvl="1" eaLnBrk="1" hangingPunct="1"/>
            <a:r>
              <a:rPr lang="en-US" altLang="zh-CN" sz="1600" dirty="0" smtClean="0"/>
              <a:t>TS-0006 </a:t>
            </a:r>
            <a:r>
              <a:rPr lang="en-US" altLang="zh-CN" sz="1600" dirty="0" err="1" smtClean="0"/>
              <a:t>bugfix</a:t>
            </a:r>
            <a:r>
              <a:rPr lang="en-US" altLang="zh-CN" sz="1600" dirty="0" smtClean="0"/>
              <a:t>, OMNA registration, …</a:t>
            </a:r>
            <a:endParaRPr lang="en-US" altLang="zh-CN" sz="16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MAS#32.1</a:t>
            </a:r>
            <a:r>
              <a:rPr lang="en-US" altLang="zh-CN" sz="2400" dirty="0"/>
              <a:t>:	 Dec 4 (Monday), 2017 UTC </a:t>
            </a:r>
            <a:r>
              <a:rPr lang="en-US" altLang="zh-CN" sz="2400" dirty="0" smtClean="0"/>
              <a:t>13:00-14:30</a:t>
            </a:r>
          </a:p>
          <a:p>
            <a:pPr lvl="1" eaLnBrk="1" hangingPunct="1"/>
            <a:r>
              <a:rPr lang="en-US" altLang="zh-CN" sz="2400" dirty="0" smtClean="0"/>
              <a:t>(potential joint call with CIM – keep tuned)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MAS#33: 	</a:t>
            </a:r>
            <a:r>
              <a:rPr lang="en-US" altLang="zh-CN" sz="2400" dirty="0"/>
              <a:t> Jan 15-19, 2018, Geneva, </a:t>
            </a:r>
            <a:r>
              <a:rPr lang="en-US" altLang="zh-CN" sz="2400" dirty="0" smtClean="0"/>
              <a:t>Switzerland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14832</TotalTime>
  <Words>668</Words>
  <Application>Microsoft Office PowerPoint</Application>
  <PresentationFormat>全屏显示(4:3)</PresentationFormat>
  <Paragraphs>127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MAS#32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</cp:lastModifiedBy>
  <cp:revision>1631</cp:revision>
  <dcterms:created xsi:type="dcterms:W3CDTF">2012-09-11T22:52:11Z</dcterms:created>
  <dcterms:modified xsi:type="dcterms:W3CDTF">2017-11-17T09:40:26Z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(3)WEEjwYvxa9X5gKKhXiJdxbtX+oBkSbhmvSrK5TW+j76lWH4VoMmwDtL/JKVb7PApknB+BS7K
PTbm63bU7wphO1d7QPyjn5GApxiSlYe6WCAyV5C0jcYJeJ/fTuua4WinFezb2DMPSugu/2Pg
tAjX7QsdVzXurP4TQ462WBFaeYlT5FhOQ2/tB09XqYbgrfuisqpn91DMNj7qCNHCuuDx9Oxv
t014y5Kzrhq4VY+P8U</vt:lpwstr>
  </property>
  <property fmtid="{D5CDD505-2E9C-101B-9397-08002B2CF9AE}" pid="18" name="_2015_ms_pID_7253431">
    <vt:lpwstr>Ssun0foFxsU5vFS1Ys08PJhBYmNlIZIwuK+zG1LBeNq8mDpfuiGnKQ
MK6Gn+wUNqswEJBp0oR+Kk8UhGqSkaugoKK5kcMOhLZgGeYuWwXpnkIKSEW/iOnzKSFQqKhX
Cd0rnYdH/lmMJVAgPRL5egF9eXsj6JdnZqVKiyN/yPVhO2Qgp9/Wp5EKqqhX726h7SQ58EKg
rqqFcaEHz9waJxZBSIOIFhRVm5ynvqv7cUoq</vt:lpwstr>
  </property>
  <property fmtid="{D5CDD505-2E9C-101B-9397-08002B2CF9AE}" pid="19" name="_2015_ms_pID_7253432">
    <vt:lpwstr>6QmB86Xz+DVBPVb/R6wtGTn8DpjSP4VFOhqs
A7upLqZ19As+bRYoCA5iJqjEpfhM9g/e/l+G/qOTW5RDlX06Fmc=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1490961521</vt:lpwstr>
  </property>
</Properties>
</file>