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29" r:id="rId4"/>
    <p:sldId id="350" r:id="rId5"/>
    <p:sldId id="351" r:id="rId6"/>
    <p:sldId id="348" r:id="rId7"/>
    <p:sldId id="317" r:id="rId8"/>
    <p:sldId id="352" r:id="rId9"/>
    <p:sldId id="353" r:id="rId10"/>
    <p:sldId id="354" r:id="rId11"/>
    <p:sldId id="355" r:id="rId12"/>
    <p:sldId id="34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025"/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howGuides="1">
      <p:cViewPr varScale="1">
        <p:scale>
          <a:sx n="84" d="100"/>
          <a:sy n="84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444"/>
    </p:cViewPr>
  </p:sorterViewPr>
  <p:notesViewPr>
    <p:cSldViewPr showGuides="1"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F16C3-BBC8-4C6F-87F2-22A371ACFAB6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FA916-746C-4871-B235-E43DC2CE283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9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50A4-AD63-49FC-BEA3-8AE52D3B0DF5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F446A-1872-4C2E-8EC5-4684696A86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F446A-1872-4C2E-8EC5-4684696A86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2D8B75-26A1-4B06-B7BE-CECDFFAAEEE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9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EC5A9AB-6BE8-484B-B497-EE640357382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4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9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73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‹Nr.›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29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  <p:sldLayoutId id="2147483697" r:id="rId4"/>
    <p:sldLayoutId id="214748369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cert.com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.onem2m.org/Static_pages/Others/Rules_Pages/oneM2M_Partnership_Agreement-V2_0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technical/published-document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17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1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7115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</a:rPr>
              <a:t>Status of oneM2M</a:t>
            </a:r>
            <a:endParaRPr lang="en-US" altLang="en-US" sz="4800" dirty="0" smtClean="0">
              <a:solidFill>
                <a:srgbClr val="002060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5257800"/>
            <a:ext cx="4180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</a:t>
            </a:r>
            <a:r>
              <a:rPr lang="en-US" altLang="en-US" dirty="0" smtClean="0">
                <a:solidFill>
                  <a:srgbClr val="B42025"/>
                </a:solidFill>
              </a:rPr>
              <a:t>TP</a:t>
            </a:r>
          </a:p>
          <a:p>
            <a:pPr eaLnBrk="1" hangingPunct="1"/>
            <a:r>
              <a:rPr lang="en-US" altLang="en-US" dirty="0" smtClean="0">
                <a:solidFill>
                  <a:srgbClr val="B42025"/>
                </a:solidFill>
              </a:rPr>
              <a:t>Agenda Item: </a:t>
            </a:r>
            <a:r>
              <a:rPr lang="en-US" altLang="en-US" dirty="0" smtClean="0">
                <a:solidFill>
                  <a:srgbClr val="B42025"/>
                </a:solidFill>
              </a:rPr>
              <a:t> Joint WS with ETSI ISG CIM</a:t>
            </a:r>
            <a:r>
              <a:rPr lang="en-US" altLang="en-US" dirty="0" smtClean="0">
                <a:solidFill>
                  <a:srgbClr val="B42025"/>
                </a:solidFill>
              </a:rPr>
              <a:t/>
            </a:r>
            <a:br>
              <a:rPr lang="en-US" altLang="en-US" dirty="0" smtClean="0">
                <a:solidFill>
                  <a:srgbClr val="B42025"/>
                </a:solidFill>
              </a:rPr>
            </a:br>
            <a:r>
              <a:rPr lang="en-US" altLang="en-US" dirty="0" smtClean="0">
                <a:solidFill>
                  <a:srgbClr val="B42025"/>
                </a:solidFill>
              </a:rPr>
              <a:t>Source</a:t>
            </a:r>
            <a:r>
              <a:rPr lang="en-US" altLang="en-US" dirty="0">
                <a:solidFill>
                  <a:srgbClr val="B42025"/>
                </a:solidFill>
              </a:rPr>
              <a:t>: </a:t>
            </a:r>
            <a:r>
              <a:rPr lang="en-US" altLang="en-US" dirty="0" smtClean="0">
                <a:solidFill>
                  <a:srgbClr val="B42025"/>
                </a:solidFill>
              </a:rPr>
              <a:t>Roland Hechwartner, TP Vice </a:t>
            </a:r>
            <a:r>
              <a:rPr lang="en-US" altLang="en-US" dirty="0" smtClean="0">
                <a:solidFill>
                  <a:srgbClr val="B42025"/>
                </a:solidFill>
              </a:rPr>
              <a:t>Chair</a:t>
            </a:r>
            <a:endParaRPr lang="en-US" altLang="en-US" dirty="0" smtClean="0">
              <a:solidFill>
                <a:srgbClr val="B42025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Meeting Date: </a:t>
            </a:r>
            <a:r>
              <a:rPr lang="en-US" altLang="en-US" dirty="0" smtClean="0">
                <a:solidFill>
                  <a:srgbClr val="B42025"/>
                </a:solidFill>
              </a:rPr>
              <a:t>2017-11-13</a:t>
            </a:r>
            <a:endParaRPr lang="en-US" altLang="en-US" dirty="0">
              <a:solidFill>
                <a:srgbClr val="B4202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2" y="6553201"/>
            <a:ext cx="639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2017-01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Implementation Base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4294967295"/>
          </p:nvPr>
        </p:nvSpPr>
        <p:spPr>
          <a:xfrm>
            <a:off x="398463" y="1108075"/>
            <a:ext cx="8745537" cy="5160963"/>
          </a:xfrm>
          <a:prstGeom prst="rect">
            <a:avLst/>
          </a:prstGeom>
        </p:spPr>
        <p:txBody>
          <a:bodyPr/>
          <a:lstStyle/>
          <a:p>
            <a:pPr marL="233363" lvl="1" indent="-23336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chemeClr val="tx1"/>
                </a:solidFill>
              </a:rPr>
              <a:t>Industry-driven Open source implementations</a:t>
            </a:r>
            <a:br>
              <a:rPr lang="en-GB" sz="2400" b="1" u="sng" dirty="0">
                <a:solidFill>
                  <a:schemeClr val="tx1"/>
                </a:solidFill>
              </a:rPr>
            </a:br>
            <a:endParaRPr lang="en-GB" sz="2400" b="1" u="sng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i="1" u="sng" dirty="0">
                <a:solidFill>
                  <a:schemeClr val="tx1"/>
                </a:solidFill>
              </a:rPr>
              <a:t>Examples</a:t>
            </a:r>
            <a:r>
              <a:rPr lang="en-GB" sz="2400" b="1" u="sng" dirty="0">
                <a:solidFill>
                  <a:schemeClr val="tx1"/>
                </a:solidFill>
              </a:rPr>
              <a:t> of Commercial implementations /demos</a:t>
            </a: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105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chemeClr val="tx1"/>
                </a:solidFill>
              </a:rPr>
              <a:t>4 interop. events so far</a:t>
            </a:r>
          </a:p>
        </p:txBody>
      </p:sp>
      <p:grpSp>
        <p:nvGrpSpPr>
          <p:cNvPr id="14" name="Groupe 16"/>
          <p:cNvGrpSpPr/>
          <p:nvPr/>
        </p:nvGrpSpPr>
        <p:grpSpPr>
          <a:xfrm>
            <a:off x="228600" y="1922202"/>
            <a:ext cx="1910627" cy="1048096"/>
            <a:chOff x="665301" y="2343690"/>
            <a:chExt cx="1910627" cy="1048096"/>
          </a:xfrm>
        </p:grpSpPr>
        <p:pic>
          <p:nvPicPr>
            <p:cNvPr id="4" name="Imag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01" y="2802776"/>
              <a:ext cx="1910627" cy="58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60" y="2343690"/>
              <a:ext cx="1592507" cy="322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38" y="5104053"/>
            <a:ext cx="1476469" cy="4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33674"/>
            <a:ext cx="553658" cy="55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98" y="3657600"/>
            <a:ext cx="1544802" cy="5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67694"/>
            <a:ext cx="1049434" cy="5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43884"/>
            <a:ext cx="1464517" cy="27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2286000" y="1675659"/>
            <a:ext cx="2047181" cy="1374504"/>
            <a:chOff x="3287603" y="2017282"/>
            <a:chExt cx="2047181" cy="1374504"/>
          </a:xfrm>
        </p:grpSpPr>
        <p:pic>
          <p:nvPicPr>
            <p:cNvPr id="6" name="Imagen 8" descr="OpenMTC logo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99" y="2764533"/>
              <a:ext cx="1854588" cy="62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03" y="2017282"/>
              <a:ext cx="2047181" cy="92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e 18"/>
          <p:cNvGrpSpPr/>
          <p:nvPr/>
        </p:nvGrpSpPr>
        <p:grpSpPr>
          <a:xfrm>
            <a:off x="4419600" y="1836150"/>
            <a:ext cx="1713741" cy="990611"/>
            <a:chOff x="5599375" y="2290896"/>
            <a:chExt cx="1713741" cy="9906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992" y="2290896"/>
              <a:ext cx="1208236" cy="548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375" y="2793567"/>
              <a:ext cx="1713741" cy="48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6248400" y="1774271"/>
            <a:ext cx="1458060" cy="1228766"/>
            <a:chOff x="6690698" y="1558041"/>
            <a:chExt cx="1458060" cy="1228766"/>
          </a:xfrm>
        </p:grpSpPr>
        <p:grpSp>
          <p:nvGrpSpPr>
            <p:cNvPr id="19" name="Groupe 13"/>
            <p:cNvGrpSpPr/>
            <p:nvPr/>
          </p:nvGrpSpPr>
          <p:grpSpPr>
            <a:xfrm>
              <a:off x="6690698" y="2139078"/>
              <a:ext cx="1458060" cy="647729"/>
              <a:chOff x="6886233" y="3782823"/>
              <a:chExt cx="1879309" cy="954613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893" y="3782823"/>
                <a:ext cx="1775991" cy="57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6886233" y="4193120"/>
                <a:ext cx="1879309" cy="54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err="1"/>
                  <a:t>IotDM</a:t>
                </a:r>
                <a:endParaRPr lang="fr-FR" b="1" dirty="0"/>
              </a:p>
            </p:txBody>
          </p:sp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613" y="1558041"/>
              <a:ext cx="996232" cy="5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4129" y="4511033"/>
            <a:ext cx="16464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1600" y="4470040"/>
            <a:ext cx="1219200" cy="4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47843" y="3818538"/>
            <a:ext cx="1567944" cy="3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3721721"/>
            <a:ext cx="2005916" cy="56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81600" y="4352391"/>
            <a:ext cx="1219200" cy="56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4435504"/>
            <a:ext cx="63156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67550" y="4216661"/>
            <a:ext cx="1771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09800" y="5205536"/>
            <a:ext cx="723806" cy="29825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40"/>
          <a:stretch/>
        </p:blipFill>
        <p:spPr>
          <a:xfrm>
            <a:off x="5029200" y="5121991"/>
            <a:ext cx="525001" cy="4667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5536" y="5104053"/>
            <a:ext cx="962464" cy="41369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06532" y="5120609"/>
            <a:ext cx="746868" cy="46810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905650" y="1936616"/>
            <a:ext cx="1048826" cy="837384"/>
            <a:chOff x="7123574" y="1347614"/>
            <a:chExt cx="1048826" cy="83738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6"/>
            <a:srcRect t="30534" b="30821"/>
            <a:stretch/>
          </p:blipFill>
          <p:spPr>
            <a:xfrm>
              <a:off x="7123574" y="1347614"/>
              <a:ext cx="1048826" cy="405311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7196260" y="181566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OS-IoT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51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Program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9" y="1602158"/>
            <a:ext cx="1507320" cy="14740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7188" y="3132261"/>
            <a:ext cx="1986412" cy="2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en-US" sz="1400" dirty="0">
                <a:ea typeface="Swagger" pitchFamily="2" charset="0"/>
                <a:hlinkClick r:id="rId3"/>
              </a:rPr>
              <a:t>www.oneM2Mcert.com</a:t>
            </a:r>
            <a:endParaRPr lang="en-US" sz="1400" dirty="0" smtClean="0">
              <a:ea typeface="Swagger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39179"/>
            <a:ext cx="6164753" cy="38676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39870" y="1447800"/>
            <a:ext cx="698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TTA </a:t>
            </a:r>
            <a:r>
              <a:rPr lang="en-US" sz="2000" dirty="0" smtClean="0"/>
              <a:t>agreed as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oneM2M Certification Body at SC#33 (09 2016)</a:t>
            </a:r>
            <a:endParaRPr lang="en-US" sz="2000" dirty="0"/>
          </a:p>
          <a:p>
            <a:r>
              <a:rPr lang="en-US" sz="2000" dirty="0" smtClean="0"/>
              <a:t>oneM2M </a:t>
            </a:r>
            <a:r>
              <a:rPr lang="en-US" sz="2000" dirty="0"/>
              <a:t>Certification Program </a:t>
            </a:r>
            <a:r>
              <a:rPr lang="en-US" sz="2000" dirty="0" smtClean="0"/>
              <a:t>officially launched </a:t>
            </a:r>
            <a:r>
              <a:rPr lang="en-US" sz="2000" dirty="0"/>
              <a:t>at Feb. 9,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8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44411A4A-FD7E-4900-8CB9-72EB2261102E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11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45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– publicly accessible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80392"/>
            <a:ext cx="8229600" cy="4525963"/>
          </a:xfrm>
        </p:spPr>
        <p:txBody>
          <a:bodyPr/>
          <a:lstStyle/>
          <a:p>
            <a:r>
              <a:rPr lang="en-US" sz="2000" dirty="0"/>
              <a:t>Web </a:t>
            </a:r>
            <a:r>
              <a:rPr lang="en-US" sz="2000" dirty="0" smtClean="0"/>
              <a:t>Site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www.oneM2M.org</a:t>
            </a:r>
            <a:endParaRPr lang="en-US" sz="1600" dirty="0"/>
          </a:p>
          <a:p>
            <a:r>
              <a:rPr lang="en-US" sz="2000" dirty="0"/>
              <a:t>YouTube </a:t>
            </a:r>
            <a:r>
              <a:rPr lang="en-US" sz="2000" dirty="0" smtClean="0"/>
              <a:t>Channel</a:t>
            </a:r>
          </a:p>
          <a:p>
            <a:pPr lvl="1"/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smtClean="0"/>
              <a:t>www.youtube.com/c/onem2morg</a:t>
            </a:r>
            <a:endParaRPr lang="en-US" sz="1600" dirty="0"/>
          </a:p>
          <a:p>
            <a:r>
              <a:rPr lang="en-US" sz="2000" dirty="0" smtClean="0"/>
              <a:t>Webinars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ww.onem2m.org/technical/webinars</a:t>
            </a:r>
            <a:endParaRPr lang="en-US" sz="1600" dirty="0"/>
          </a:p>
          <a:p>
            <a:r>
              <a:rPr lang="en-US" sz="2000" dirty="0"/>
              <a:t>Technical </a:t>
            </a:r>
            <a:r>
              <a:rPr lang="en-US" sz="2000" dirty="0" smtClean="0"/>
              <a:t>Questions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www.onem2m.org/technical/technical-questions</a:t>
            </a:r>
            <a:endParaRPr lang="en-US" sz="1600" dirty="0"/>
          </a:p>
          <a:p>
            <a:r>
              <a:rPr lang="en-US" sz="2000" dirty="0"/>
              <a:t>Published </a:t>
            </a:r>
            <a:r>
              <a:rPr lang="en-US" sz="2000" dirty="0" smtClean="0"/>
              <a:t>Specifications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www.onem2m.org/technical/published-documents</a:t>
            </a:r>
            <a:endParaRPr lang="en-US" sz="1600" dirty="0"/>
          </a:p>
          <a:p>
            <a:r>
              <a:rPr lang="en-US" sz="2000" dirty="0"/>
              <a:t>Documents developed in </a:t>
            </a:r>
            <a:r>
              <a:rPr lang="en-US" sz="2000" dirty="0" smtClean="0"/>
              <a:t>oneM2M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www.onem2m.org/technical/latest-drafts</a:t>
            </a:r>
            <a:endParaRPr lang="en-US" sz="1600" dirty="0"/>
          </a:p>
          <a:p>
            <a:r>
              <a:rPr lang="en-US" sz="2000" dirty="0" smtClean="0"/>
              <a:t>Events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://www.onem2m.org/news-events/events</a:t>
            </a: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>
              <a:latin typeface="Myriad pro"/>
            </a:endParaRPr>
          </a:p>
          <a:p>
            <a:fld id="{0B09A7EC-E921-4471-9515-AC21A5B68D90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12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54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4800" dirty="0"/>
              <a:t>oneM2M Partnership </a:t>
            </a:r>
            <a:r>
              <a:rPr lang="en-GB" altLang="en-US" sz="4800" dirty="0" smtClean="0"/>
              <a:t>Project     </a:t>
            </a:r>
            <a:endParaRPr lang="en-US" altLang="en-US" sz="48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6200" y="1399297"/>
            <a:ext cx="8969376" cy="3954862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3" name="Connecteur droit 110"/>
          <p:cNvCxnSpPr>
            <a:endCxn id="42" idx="0"/>
          </p:cNvCxnSpPr>
          <p:nvPr/>
        </p:nvCxnSpPr>
        <p:spPr>
          <a:xfrm flipH="1" flipV="1">
            <a:off x="4541472" y="1377316"/>
            <a:ext cx="3632566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38"/>
          <p:cNvCxnSpPr>
            <a:endCxn id="42" idx="0"/>
          </p:cNvCxnSpPr>
          <p:nvPr/>
        </p:nvCxnSpPr>
        <p:spPr>
          <a:xfrm flipV="1">
            <a:off x="1435100" y="1377316"/>
            <a:ext cx="3106372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05"/>
          <p:cNvCxnSpPr>
            <a:endCxn id="42" idx="0"/>
          </p:cNvCxnSpPr>
          <p:nvPr/>
        </p:nvCxnSpPr>
        <p:spPr>
          <a:xfrm flipV="1">
            <a:off x="2316163" y="1377316"/>
            <a:ext cx="2225309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06"/>
          <p:cNvCxnSpPr/>
          <p:nvPr/>
        </p:nvCxnSpPr>
        <p:spPr>
          <a:xfrm flipV="1">
            <a:off x="4454525" y="145342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07"/>
          <p:cNvCxnSpPr>
            <a:endCxn id="42" idx="0"/>
          </p:cNvCxnSpPr>
          <p:nvPr/>
        </p:nvCxnSpPr>
        <p:spPr>
          <a:xfrm flipH="1" flipV="1">
            <a:off x="4541472" y="1377316"/>
            <a:ext cx="2199054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08"/>
          <p:cNvCxnSpPr>
            <a:stCxn id="42" idx="0"/>
          </p:cNvCxnSpPr>
          <p:nvPr/>
        </p:nvCxnSpPr>
        <p:spPr>
          <a:xfrm>
            <a:off x="4541472" y="1377316"/>
            <a:ext cx="2834053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9"/>
          <p:cNvCxnSpPr>
            <a:stCxn id="42" idx="0"/>
          </p:cNvCxnSpPr>
          <p:nvPr/>
        </p:nvCxnSpPr>
        <p:spPr>
          <a:xfrm>
            <a:off x="4541472" y="1377316"/>
            <a:ext cx="3632566" cy="1801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8"/>
          <p:cNvGrpSpPr>
            <a:grpSpLocks/>
          </p:cNvGrpSpPr>
          <p:nvPr/>
        </p:nvGrpSpPr>
        <p:grpSpPr bwMode="auto">
          <a:xfrm>
            <a:off x="3927475" y="2913928"/>
            <a:ext cx="1055688" cy="433387"/>
            <a:chOff x="3886200" y="4881632"/>
            <a:chExt cx="10548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19"/>
          <p:cNvGrpSpPr>
            <a:grpSpLocks/>
          </p:cNvGrpSpPr>
          <p:nvPr/>
        </p:nvGrpSpPr>
        <p:grpSpPr bwMode="auto">
          <a:xfrm>
            <a:off x="7034213" y="3179040"/>
            <a:ext cx="684212" cy="431800"/>
            <a:chOff x="6912212" y="3380691"/>
            <a:chExt cx="684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20"/>
          <p:cNvGrpSpPr>
            <a:grpSpLocks/>
          </p:cNvGrpSpPr>
          <p:nvPr/>
        </p:nvGrpSpPr>
        <p:grpSpPr bwMode="auto">
          <a:xfrm>
            <a:off x="6524625" y="3185390"/>
            <a:ext cx="431800" cy="431800"/>
            <a:chOff x="5221831" y="4419600"/>
            <a:chExt cx="4320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5"/>
          <p:cNvGrpSpPr>
            <a:grpSpLocks/>
          </p:cNvGrpSpPr>
          <p:nvPr/>
        </p:nvGrpSpPr>
        <p:grpSpPr bwMode="auto">
          <a:xfrm>
            <a:off x="1976438" y="3093315"/>
            <a:ext cx="679450" cy="431800"/>
            <a:chOff x="1975800" y="3295184"/>
            <a:chExt cx="6804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66"/>
          <p:cNvGrpSpPr>
            <a:grpSpLocks/>
          </p:cNvGrpSpPr>
          <p:nvPr/>
        </p:nvGrpSpPr>
        <p:grpSpPr bwMode="auto">
          <a:xfrm>
            <a:off x="971550" y="3094903"/>
            <a:ext cx="792163" cy="431800"/>
            <a:chOff x="971400" y="3296484"/>
            <a:chExt cx="792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5"/>
          <p:cNvGrpSpPr>
            <a:grpSpLocks/>
          </p:cNvGrpSpPr>
          <p:nvPr/>
        </p:nvGrpSpPr>
        <p:grpSpPr bwMode="auto">
          <a:xfrm>
            <a:off x="7813675" y="3404465"/>
            <a:ext cx="720725" cy="431800"/>
            <a:chOff x="7737806" y="3683697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4"/>
          <p:cNvGrpSpPr>
            <a:grpSpLocks/>
          </p:cNvGrpSpPr>
          <p:nvPr/>
        </p:nvGrpSpPr>
        <p:grpSpPr bwMode="auto">
          <a:xfrm>
            <a:off x="7813675" y="2936153"/>
            <a:ext cx="720725" cy="433387"/>
            <a:chOff x="7883605" y="3235816"/>
            <a:chExt cx="720000" cy="432000"/>
          </a:xfrm>
        </p:grpSpPr>
        <p:sp>
          <p:nvSpPr>
            <p:cNvPr id="39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cteur droit 53"/>
          <p:cNvCxnSpPr>
            <a:endCxn id="42" idx="0"/>
          </p:cNvCxnSpPr>
          <p:nvPr/>
        </p:nvCxnSpPr>
        <p:spPr>
          <a:xfrm flipH="1" flipV="1">
            <a:off x="4541472" y="1377316"/>
            <a:ext cx="1749792" cy="2492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14"/>
          <p:cNvSpPr/>
          <p:nvPr/>
        </p:nvSpPr>
        <p:spPr>
          <a:xfrm>
            <a:off x="2758709" y="1377316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 200 member organizations in oneM2M</a:t>
            </a:r>
          </a:p>
        </p:txBody>
      </p:sp>
      <p:grpSp>
        <p:nvGrpSpPr>
          <p:cNvPr id="43" name="Groupe 2"/>
          <p:cNvGrpSpPr>
            <a:grpSpLocks/>
          </p:cNvGrpSpPr>
          <p:nvPr/>
        </p:nvGrpSpPr>
        <p:grpSpPr bwMode="auto">
          <a:xfrm>
            <a:off x="5915025" y="3652115"/>
            <a:ext cx="752475" cy="433388"/>
            <a:chOff x="479713" y="5004453"/>
            <a:chExt cx="752400" cy="433387"/>
          </a:xfrm>
        </p:grpSpPr>
        <p:sp>
          <p:nvSpPr>
            <p:cNvPr id="44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e 16"/>
          <p:cNvGrpSpPr>
            <a:grpSpLocks/>
          </p:cNvGrpSpPr>
          <p:nvPr/>
        </p:nvGrpSpPr>
        <p:grpSpPr bwMode="auto">
          <a:xfrm>
            <a:off x="4852988" y="5395190"/>
            <a:ext cx="1090612" cy="431800"/>
            <a:chOff x="2809425" y="5029200"/>
            <a:chExt cx="1090800" cy="432000"/>
          </a:xfrm>
        </p:grpSpPr>
        <p:sp>
          <p:nvSpPr>
            <p:cNvPr id="47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ounded Rectangle 14"/>
          <p:cNvSpPr/>
          <p:nvPr/>
        </p:nvSpPr>
        <p:spPr bwMode="auto">
          <a:xfrm>
            <a:off x="3074988" y="5395190"/>
            <a:ext cx="14176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fr-FR" altLang="fr-FR" sz="1100" dirty="0">
              <a:solidFill>
                <a:srgbClr val="262626"/>
              </a:solidFill>
            </a:endParaRPr>
          </a:p>
        </p:txBody>
      </p: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1271" y="5431173"/>
            <a:ext cx="134507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e 1"/>
          <p:cNvGrpSpPr>
            <a:grpSpLocks/>
          </p:cNvGrpSpPr>
          <p:nvPr/>
        </p:nvGrpSpPr>
        <p:grpSpPr bwMode="auto">
          <a:xfrm>
            <a:off x="6324600" y="5395190"/>
            <a:ext cx="431800" cy="431800"/>
            <a:chOff x="8051452" y="5832474"/>
            <a:chExt cx="432000" cy="431800"/>
          </a:xfrm>
        </p:grpSpPr>
        <p:sp>
          <p:nvSpPr>
            <p:cNvPr id="55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6" name="Picture 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Rounded Rectangle 14"/>
          <p:cNvSpPr/>
          <p:nvPr/>
        </p:nvSpPr>
        <p:spPr bwMode="auto">
          <a:xfrm>
            <a:off x="1381126" y="5376140"/>
            <a:ext cx="1417637" cy="43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fr-FR" altLang="fr-FR" sz="1100" dirty="0">
              <a:solidFill>
                <a:srgbClr val="262626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14476" y="5395190"/>
            <a:ext cx="1171575" cy="3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feld 60"/>
          <p:cNvSpPr txBox="1"/>
          <p:nvPr/>
        </p:nvSpPr>
        <p:spPr>
          <a:xfrm>
            <a:off x="5984340" y="6054552"/>
            <a:ext cx="28408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[1] </a:t>
            </a:r>
            <a:r>
              <a:rPr lang="en-US" sz="900" dirty="0" smtClean="0">
                <a:hlinkClick r:id="rId16"/>
              </a:rPr>
              <a:t>Partnership </a:t>
            </a:r>
            <a:r>
              <a:rPr lang="en-US" sz="900" dirty="0">
                <a:hlinkClick r:id="rId16"/>
              </a:rPr>
              <a:t>Agreement</a:t>
            </a:r>
            <a:r>
              <a:rPr lang="en-US" sz="900" dirty="0"/>
              <a:t> V 2.0 (Approved March 2013)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484784" y="1214738"/>
            <a:ext cx="246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ounded</a:t>
            </a:r>
            <a:r>
              <a:rPr lang="en-US" baseline="30000" dirty="0" smtClean="0"/>
              <a:t>1</a:t>
            </a:r>
            <a:r>
              <a:rPr lang="en-US" dirty="0" smtClean="0"/>
              <a:t> July, 24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TP#1: Sep 24</a:t>
            </a:r>
            <a:r>
              <a:rPr lang="en-US" baseline="30000" dirty="0" smtClean="0"/>
              <a:t>th</a:t>
            </a:r>
            <a:r>
              <a:rPr lang="en-US" dirty="0" smtClean="0"/>
              <a:t>-29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63" name="Slide Number Placeholder 5"/>
          <p:cNvSpPr>
            <a:spLocks noGrp="1"/>
          </p:cNvSpPr>
          <p:nvPr/>
        </p:nvSpPr>
        <p:spPr bwMode="auto">
          <a:xfrm>
            <a:off x="499855" y="627888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4EF22CB7-7EF2-47EA-9D32-11F81801855E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2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46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dirty="0" smtClean="0"/>
              <a:t>Common Service Layer</a:t>
            </a:r>
            <a:endParaRPr lang="en-US" altLang="en-US" sz="4800" dirty="0" smtClean="0"/>
          </a:p>
        </p:txBody>
      </p:sp>
      <p:sp>
        <p:nvSpPr>
          <p:cNvPr id="7" name="Rounded Rectangle 41"/>
          <p:cNvSpPr/>
          <p:nvPr/>
        </p:nvSpPr>
        <p:spPr bwMode="auto">
          <a:xfrm>
            <a:off x="462166" y="3400003"/>
            <a:ext cx="2569472" cy="505443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44"/>
          <p:cNvSpPr/>
          <p:nvPr/>
        </p:nvSpPr>
        <p:spPr bwMode="auto">
          <a:xfrm>
            <a:off x="462166" y="4511219"/>
            <a:ext cx="2569472" cy="50544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</a:rPr>
              <a:t>Network Layer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1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Rounded Rectangle 46"/>
          <p:cNvSpPr/>
          <p:nvPr/>
        </p:nvSpPr>
        <p:spPr bwMode="auto">
          <a:xfrm>
            <a:off x="462166" y="2278793"/>
            <a:ext cx="2569034" cy="50544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  <a:cs typeface="+mn-cs"/>
              </a:rPr>
              <a:t>Application Layer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620285" y="1752600"/>
            <a:ext cx="54475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054"/>
                </a:solidFill>
                <a:latin typeface="+mn-lt"/>
              </a:rPr>
              <a:t>A software “framework”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054"/>
                </a:solidFill>
                <a:latin typeface="+mn-lt"/>
              </a:rPr>
              <a:t>Located 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between the M2M applications and</a:t>
            </a:r>
            <a:br>
              <a:rPr lang="en-US" sz="2000" dirty="0">
                <a:solidFill>
                  <a:srgbClr val="545054"/>
                </a:solidFill>
                <a:latin typeface="+mn-lt"/>
              </a:rPr>
            </a:br>
            <a:r>
              <a:rPr lang="en-US" sz="2000" dirty="0">
                <a:solidFill>
                  <a:srgbClr val="545054"/>
                </a:solidFill>
                <a:latin typeface="+mn-lt"/>
              </a:rPr>
              <a:t>communication HW/SW that provide connectivity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054"/>
                </a:solidFill>
                <a:latin typeface="+mn-lt"/>
              </a:rPr>
              <a:t>Provides 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functions that M2M applications</a:t>
            </a:r>
            <a:br>
              <a:rPr lang="en-US" sz="2000" dirty="0">
                <a:solidFill>
                  <a:srgbClr val="545054"/>
                </a:solidFill>
                <a:latin typeface="+mn-lt"/>
              </a:rPr>
            </a:br>
            <a:r>
              <a:rPr lang="en-US" sz="2000" dirty="0">
                <a:solidFill>
                  <a:srgbClr val="545054"/>
                </a:solidFill>
                <a:latin typeface="+mn-lt"/>
              </a:rPr>
              <a:t>across different industry segments commonly </a:t>
            </a:r>
            <a:r>
              <a:rPr lang="en-US" sz="2000" dirty="0" smtClean="0">
                <a:solidFill>
                  <a:srgbClr val="545054"/>
                </a:solidFill>
                <a:latin typeface="+mn-lt"/>
              </a:rPr>
              <a:t>need  </a:t>
            </a:r>
            <a:r>
              <a:rPr lang="en-US" dirty="0" err="1" smtClean="0">
                <a:solidFill>
                  <a:srgbClr val="545054"/>
                </a:solidFill>
                <a:latin typeface="+mn-lt"/>
              </a:rPr>
              <a:t>eg</a:t>
            </a:r>
            <a:r>
              <a:rPr lang="en-US" dirty="0">
                <a:solidFill>
                  <a:srgbClr val="545054"/>
                </a:solidFill>
                <a:latin typeface="+mn-lt"/>
              </a:rPr>
              <a:t>. data transport, security/encryption, remote software update</a:t>
            </a:r>
            <a:r>
              <a:rPr lang="en-US" dirty="0" smtClean="0">
                <a:solidFill>
                  <a:srgbClr val="545054"/>
                </a:solidFill>
                <a:latin typeface="+mn-lt"/>
              </a:rPr>
              <a:t>...</a:t>
            </a:r>
            <a:endParaRPr lang="en-US" dirty="0">
              <a:solidFill>
                <a:srgbClr val="545054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054"/>
                </a:solidFill>
                <a:latin typeface="+mn-lt"/>
              </a:rPr>
              <a:t>Like 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an “Android” for the Internet of Things</a:t>
            </a:r>
            <a:br>
              <a:rPr lang="en-US" sz="2000" dirty="0">
                <a:solidFill>
                  <a:srgbClr val="545054"/>
                </a:solidFill>
                <a:latin typeface="+mn-lt"/>
              </a:rPr>
            </a:br>
            <a:r>
              <a:rPr lang="en-US" sz="2000" dirty="0">
                <a:solidFill>
                  <a:srgbClr val="545054"/>
                </a:solidFill>
                <a:latin typeface="+mn-lt"/>
              </a:rPr>
              <a:t>But it sits both on the field devices/sensors and in servers</a:t>
            </a:r>
            <a:br>
              <a:rPr lang="en-US" sz="2000" dirty="0">
                <a:solidFill>
                  <a:srgbClr val="545054"/>
                </a:solidFill>
                <a:latin typeface="+mn-lt"/>
              </a:rPr>
            </a:br>
            <a:r>
              <a:rPr lang="en-US" sz="2000" dirty="0">
                <a:solidFill>
                  <a:srgbClr val="545054"/>
                </a:solidFill>
                <a:latin typeface="+mn-lt"/>
              </a:rPr>
              <a:t>And it is a standard – not controlled by a single private company</a:t>
            </a:r>
          </a:p>
        </p:txBody>
      </p:sp>
      <p:sp>
        <p:nvSpPr>
          <p:cNvPr id="11" name="Right Arrow 2"/>
          <p:cNvSpPr/>
          <p:nvPr/>
        </p:nvSpPr>
        <p:spPr>
          <a:xfrm rot="10800000">
            <a:off x="3200401" y="3501812"/>
            <a:ext cx="457200" cy="316336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BBC1CEC3-FA65-46BE-9F08-27A659B6C743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3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797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74"/>
          <p:cNvSpPr txBox="1"/>
          <p:nvPr/>
        </p:nvSpPr>
        <p:spPr>
          <a:xfrm>
            <a:off x="272197" y="1373883"/>
            <a:ext cx="8712000" cy="172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Reference Point</a:t>
            </a:r>
            <a:r>
              <a:rPr lang="en-US" sz="1400" dirty="0"/>
              <a:t>	One or more interfaces - Mca, </a:t>
            </a:r>
            <a:r>
              <a:rPr lang="en-US" sz="1400" dirty="0" err="1"/>
              <a:t>Mcn</a:t>
            </a:r>
            <a:r>
              <a:rPr lang="en-US" sz="1400" dirty="0"/>
              <a:t>, Mcc and Mcc’ (between 2 service providers)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Common Services Entity</a:t>
            </a:r>
            <a:r>
              <a:rPr lang="en-US" sz="1400" dirty="0"/>
              <a:t>	Provides the set of "service functions" that are common to the M2M environments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Application Entity</a:t>
            </a:r>
            <a:r>
              <a:rPr lang="en-US" sz="1400" dirty="0"/>
              <a:t>	Provides application logic for the end-to-end M2M solutions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Network Services Entity</a:t>
            </a:r>
            <a:r>
              <a:rPr lang="en-US" sz="1400" dirty="0"/>
              <a:t>	Provides services to the CSEs besides the pure data transport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Node	</a:t>
            </a:r>
            <a:r>
              <a:rPr lang="en-US" sz="1400" dirty="0"/>
              <a:t>Logical equivalent of a physical (or possibly virtualized, especially on the server side) device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endParaRPr lang="en-US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RESTful Architecture</a:t>
            </a:r>
          </a:p>
        </p:txBody>
      </p:sp>
      <p:sp>
        <p:nvSpPr>
          <p:cNvPr id="3" name="矩形 2"/>
          <p:cNvSpPr/>
          <p:nvPr/>
        </p:nvSpPr>
        <p:spPr>
          <a:xfrm>
            <a:off x="596999" y="5955268"/>
            <a:ext cx="8928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kern="0" dirty="0">
                <a:solidFill>
                  <a:srgbClr val="C00000"/>
                </a:solidFill>
              </a:rPr>
              <a:t>Multiple protocol bindings (HTTP, </a:t>
            </a:r>
            <a:r>
              <a:rPr lang="en-GB" altLang="zh-CN" kern="0" dirty="0" err="1">
                <a:solidFill>
                  <a:srgbClr val="C00000"/>
                </a:solidFill>
              </a:rPr>
              <a:t>CoAP</a:t>
            </a:r>
            <a:r>
              <a:rPr lang="en-US" altLang="zh-CN" kern="0" dirty="0">
                <a:solidFill>
                  <a:srgbClr val="C00000"/>
                </a:solidFill>
              </a:rPr>
              <a:t>,</a:t>
            </a:r>
            <a:r>
              <a:rPr lang="en-GB" altLang="zh-CN" kern="0" dirty="0">
                <a:solidFill>
                  <a:srgbClr val="C00000"/>
                </a:solidFill>
              </a:rPr>
              <a:t> MQTT, or </a:t>
            </a:r>
            <a:r>
              <a:rPr lang="en-GB" altLang="zh-CN" kern="0" dirty="0" err="1">
                <a:solidFill>
                  <a:srgbClr val="C00000"/>
                </a:solidFill>
              </a:rPr>
              <a:t>WebSocket</a:t>
            </a:r>
            <a:r>
              <a:rPr lang="en-GB" altLang="zh-CN" kern="0" dirty="0">
                <a:solidFill>
                  <a:srgbClr val="C00000"/>
                </a:solidFill>
              </a:rPr>
              <a:t>) over Mca, Mcc, Mcc’ </a:t>
            </a:r>
            <a:endParaRPr lang="zh-CN" alt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69837"/>
            <a:ext cx="8452679" cy="3104243"/>
          </a:xfrm>
          <a:prstGeom prst="rect">
            <a:avLst/>
          </a:prstGeom>
        </p:spPr>
      </p:pic>
      <p:sp>
        <p:nvSpPr>
          <p:cNvPr id="58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4CBD4BE7-02D2-4F16-A01E-D158A2D5D51C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4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924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78197" y="1371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Registration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49657" y="1371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Group Management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78327" y="1371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17629" y="1371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Discovery &amp; Announcement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78197" y="2643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Data Management &amp; Repository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49657" y="2643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Application &amp; Service Management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78327" y="2643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Device Management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17629" y="2643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Subscription &amp; Notification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78197" y="3870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Communication Management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549657" y="3870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Service Charging &amp; Accounting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678327" y="3870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817629" y="3870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Network Service Exposure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Service Functions</a:t>
            </a:r>
            <a:br>
              <a:rPr lang="en-US" dirty="0"/>
            </a:br>
            <a:endParaRPr lang="fr-FR" dirty="0"/>
          </a:p>
        </p:txBody>
      </p:sp>
      <p:sp>
        <p:nvSpPr>
          <p:cNvPr id="18" name="Rectangle à coins arrondis 16"/>
          <p:cNvSpPr/>
          <p:nvPr/>
        </p:nvSpPr>
        <p:spPr>
          <a:xfrm>
            <a:off x="2819400" y="5097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Semantics</a:t>
            </a:r>
          </a:p>
        </p:txBody>
      </p:sp>
      <p:sp>
        <p:nvSpPr>
          <p:cNvPr id="19" name="Rectangle à coins arrondis 16"/>
          <p:cNvSpPr/>
          <p:nvPr/>
        </p:nvSpPr>
        <p:spPr>
          <a:xfrm>
            <a:off x="4678327" y="5097600"/>
            <a:ext cx="1616148" cy="930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Interworking</a:t>
            </a:r>
          </a:p>
        </p:txBody>
      </p:sp>
      <p:sp>
        <p:nvSpPr>
          <p:cNvPr id="20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130DFA82-6492-409F-B9AE-2CD51D3EEBC2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5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51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oneM2M Releases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134250" y="4366449"/>
            <a:ext cx="7247750" cy="6648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 bwMode="gray">
          <a:xfrm>
            <a:off x="1079972" y="4311339"/>
            <a:ext cx="108555" cy="10855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62993" tIns="0" rIns="62993" bIns="31496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>
              <a:cs typeface="Arial" charset="0"/>
            </a:endParaRPr>
          </a:p>
        </p:txBody>
      </p:sp>
      <p:sp>
        <p:nvSpPr>
          <p:cNvPr id="9" name="Ellipse 8"/>
          <p:cNvSpPr/>
          <p:nvPr/>
        </p:nvSpPr>
        <p:spPr bwMode="gray">
          <a:xfrm>
            <a:off x="3512989" y="4311339"/>
            <a:ext cx="108555" cy="10855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62993" tIns="0" rIns="62993" bIns="31496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gray">
          <a:xfrm>
            <a:off x="4904952" y="4311339"/>
            <a:ext cx="108555" cy="10855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62993" tIns="0" rIns="62993" bIns="31496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 bwMode="gray">
          <a:xfrm>
            <a:off x="6368459" y="4311339"/>
            <a:ext cx="108555" cy="10855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62993" tIns="0" rIns="62993" bIns="31496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8585788">
            <a:off x="472603" y="4545966"/>
            <a:ext cx="988924" cy="5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0111" fontAlgn="base">
              <a:lnSpc>
                <a:spcPct val="104000"/>
              </a:lnSpc>
              <a:spcBef>
                <a:spcPts val="262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Swagger" pitchFamily="2" charset="0"/>
              </a:rPr>
              <a:t>Founded July, 2012</a:t>
            </a:r>
            <a:endParaRPr lang="en-US" sz="1600" dirty="0">
              <a:solidFill>
                <a:schemeClr val="tx2"/>
              </a:solidFill>
              <a:latin typeface="+mj-lt"/>
              <a:ea typeface="Swagger" pitchFamily="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8585788">
            <a:off x="2558816" y="4762560"/>
            <a:ext cx="1180490" cy="3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0111" fontAlgn="base">
              <a:lnSpc>
                <a:spcPct val="104000"/>
              </a:lnSpc>
              <a:spcBef>
                <a:spcPts val="262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Swagger" pitchFamily="2" charset="0"/>
              </a:rPr>
              <a:t>Jan 30, 2015</a:t>
            </a:r>
            <a:endParaRPr lang="en-US" sz="1600" dirty="0">
              <a:solidFill>
                <a:schemeClr val="tx2"/>
              </a:solidFill>
              <a:latin typeface="+mj-lt"/>
              <a:ea typeface="Swagger" pitchFamily="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18585788">
            <a:off x="3892690" y="4778474"/>
            <a:ext cx="1277678" cy="3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0111" fontAlgn="base">
              <a:lnSpc>
                <a:spcPct val="104000"/>
              </a:lnSpc>
              <a:spcBef>
                <a:spcPts val="262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Swagger" pitchFamily="2" charset="0"/>
              </a:rPr>
              <a:t>Aug 30, 2016</a:t>
            </a:r>
            <a:endParaRPr lang="en-US" sz="1600" dirty="0">
              <a:solidFill>
                <a:schemeClr val="tx2"/>
              </a:solidFill>
              <a:latin typeface="+mj-lt"/>
              <a:ea typeface="Swagger" pitchFamily="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18585788">
            <a:off x="5612220" y="4751849"/>
            <a:ext cx="1183818" cy="3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0111">
              <a:lnSpc>
                <a:spcPct val="104000"/>
              </a:lnSpc>
              <a:spcBef>
                <a:spcPts val="262"/>
              </a:spcBef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Swagger" pitchFamily="2" charset="0"/>
              </a:rPr>
              <a:t>Jan 19, 2018</a:t>
            </a:r>
            <a:endParaRPr lang="en-US" sz="1600" dirty="0">
              <a:solidFill>
                <a:schemeClr val="tx2"/>
              </a:solidFill>
              <a:latin typeface="+mj-lt"/>
              <a:ea typeface="Swagger" pitchFamily="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027876" y="3404537"/>
            <a:ext cx="1080000" cy="55015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Release 1</a:t>
            </a:r>
          </a:p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Ratification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417644" y="2743200"/>
            <a:ext cx="1080000" cy="55015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Release 2</a:t>
            </a:r>
          </a:p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Ratification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882694" y="2743200"/>
            <a:ext cx="1080000" cy="550151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400" dirty="0" smtClean="0">
                <a:solidFill>
                  <a:srgbClr val="C00000"/>
                </a:solidFill>
                <a:ea typeface="Swagger" pitchFamily="2" charset="0"/>
              </a:rPr>
              <a:t>Release 3</a:t>
            </a:r>
          </a:p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400" dirty="0" smtClean="0">
                <a:solidFill>
                  <a:srgbClr val="C00000"/>
                </a:solidFill>
                <a:ea typeface="Swagger" pitchFamily="2" charset="0"/>
              </a:rPr>
              <a:t>Ratification</a:t>
            </a:r>
          </a:p>
        </p:txBody>
      </p:sp>
      <p:cxnSp>
        <p:nvCxnSpPr>
          <p:cNvPr id="24" name="Gerader Verbinder 23"/>
          <p:cNvCxnSpPr>
            <a:stCxn id="7" idx="0"/>
          </p:cNvCxnSpPr>
          <p:nvPr/>
        </p:nvCxnSpPr>
        <p:spPr>
          <a:xfrm flipV="1">
            <a:off x="1134250" y="3943928"/>
            <a:ext cx="0" cy="367411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9" idx="0"/>
            <a:endCxn id="21" idx="2"/>
          </p:cNvCxnSpPr>
          <p:nvPr/>
        </p:nvCxnSpPr>
        <p:spPr>
          <a:xfrm flipV="1">
            <a:off x="3567267" y="3954688"/>
            <a:ext cx="609" cy="356651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stCxn id="10" idx="0"/>
            <a:endCxn id="22" idx="2"/>
          </p:cNvCxnSpPr>
          <p:nvPr/>
        </p:nvCxnSpPr>
        <p:spPr>
          <a:xfrm flipH="1" flipV="1">
            <a:off x="4957644" y="3293351"/>
            <a:ext cx="1586" cy="1017988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11" idx="0"/>
            <a:endCxn id="23" idx="2"/>
          </p:cNvCxnSpPr>
          <p:nvPr/>
        </p:nvCxnSpPr>
        <p:spPr>
          <a:xfrm flipH="1" flipV="1">
            <a:off x="6422694" y="3293351"/>
            <a:ext cx="43" cy="1017988"/>
          </a:xfrm>
          <a:prstGeom prst="line">
            <a:avLst/>
          </a:prstGeom>
          <a:ln w="19050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lussdiagramm: Lochstreifen 43"/>
          <p:cNvSpPr/>
          <p:nvPr/>
        </p:nvSpPr>
        <p:spPr>
          <a:xfrm>
            <a:off x="1125014" y="3581400"/>
            <a:ext cx="362042" cy="390236"/>
          </a:xfrm>
          <a:prstGeom prst="flowChartPunchedTap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 rot="18585788">
            <a:off x="5688201" y="4512762"/>
            <a:ext cx="655292" cy="3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0111" fontAlgn="base">
              <a:lnSpc>
                <a:spcPct val="104000"/>
              </a:lnSpc>
              <a:spcBef>
                <a:spcPts val="262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ea typeface="Swagger" pitchFamily="2" charset="0"/>
              </a:rPr>
              <a:t>TP 32</a:t>
            </a:r>
            <a:endParaRPr lang="en-US" sz="1600" dirty="0">
              <a:solidFill>
                <a:srgbClr val="C00000"/>
              </a:solidFill>
              <a:latin typeface="+mj-lt"/>
              <a:ea typeface="Swagger" pitchFamily="2" charset="0"/>
            </a:endParaRPr>
          </a:p>
        </p:txBody>
      </p:sp>
      <p:sp>
        <p:nvSpPr>
          <p:cNvPr id="25" name="Ellipse 24"/>
          <p:cNvSpPr/>
          <p:nvPr/>
        </p:nvSpPr>
        <p:spPr bwMode="gray">
          <a:xfrm>
            <a:off x="6133563" y="4315274"/>
            <a:ext cx="108555" cy="108555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62993" tIns="0" rIns="62993" bIns="31496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>
              <a:cs typeface="Arial" charset="0"/>
            </a:endParaRPr>
          </a:p>
        </p:txBody>
      </p:sp>
      <p:sp>
        <p:nvSpPr>
          <p:cNvPr id="47" name="Gleichschenkliges Dreieck 46"/>
          <p:cNvSpPr/>
          <p:nvPr/>
        </p:nvSpPr>
        <p:spPr>
          <a:xfrm flipV="1">
            <a:off x="6084138" y="4025485"/>
            <a:ext cx="208092" cy="347612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5639889" y="3392555"/>
            <a:ext cx="1080000" cy="5415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vert="horz" wrap="square" lIns="62993" tIns="31496" rIns="62993" bIns="3149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Release 2A</a:t>
            </a:r>
          </a:p>
          <a:p>
            <a:pPr algn="ctr" defTabSz="457322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</a:pPr>
            <a:r>
              <a:rPr lang="en-US" sz="1400" dirty="0">
                <a:solidFill>
                  <a:srgbClr val="C00000"/>
                </a:solidFill>
                <a:ea typeface="Swagger" pitchFamily="2" charset="0"/>
              </a:rPr>
              <a:t>Ratification</a:t>
            </a:r>
          </a:p>
        </p:txBody>
      </p:sp>
      <p:sp>
        <p:nvSpPr>
          <p:cNvPr id="30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5FBEF9A7-863B-4E21-9C55-E67F0D7642AB}" type="slidenum">
              <a:rPr lang="en-US" altLang="en-US" smtClean="0">
                <a:solidFill>
                  <a:srgbClr val="898989"/>
                </a:solidFill>
                <a:latin typeface="Myriad pro"/>
              </a:rPr>
              <a:t>6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217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2" y="-35118"/>
            <a:ext cx="8580438" cy="865220"/>
          </a:xfrm>
        </p:spPr>
        <p:txBody>
          <a:bodyPr/>
          <a:lstStyle/>
          <a:p>
            <a:r>
              <a:rPr lang="en-US" sz="3600" dirty="0" smtClean="0"/>
              <a:t>oneM2M Releases and Specifications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219200" y="965613"/>
            <a:ext cx="6553200" cy="5265897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endParaRPr lang="en-US" sz="200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rgbClr val="C00000"/>
                </a:solidFill>
                <a:latin typeface="+mn-lt"/>
                <a:cs typeface="+mn-cs"/>
              </a:rPr>
              <a:t>TS </a:t>
            </a: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0001: Functional Architecture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0002: Requirements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0003: Security Solutions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0004: Service Layer Core Protocol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0005: Management Enablement (OMA)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0006: Management Enablement (BBF)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0007: Service Components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0009: HTTP 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0010: MQTT 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0011: Common Terminology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0012: oneM2M Base Ontology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0014: LWM2M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0015: Testing Framework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0020: </a:t>
            </a:r>
            <a:r>
              <a:rPr lang="en-US" sz="1100" dirty="0" smtClean="0">
                <a:solidFill>
                  <a:srgbClr val="C00000"/>
                </a:solidFill>
                <a:latin typeface="+mn-lt"/>
                <a:cs typeface="+mn-cs"/>
              </a:rPr>
              <a:t>WebSocket </a:t>
            </a: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Protocol Binding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0021: oneM2M and AllJoyn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0023: Home Appliances Information Model and Mapping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TS 0024: OIC Interworking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0001: Use Cases Collection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0007: Study of Abstraction and Semantic Enablements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0008: Security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0012: oneM2M End-to-End security and Group Authentication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0016: Study of Authorization Architecture for Supporting Heterogeneous Access Control Policies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0017: Home Domain Abstract Information Model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0018: Industrial Domain Enablement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0022: Continuation and Integration of HGI Smart Home Activities</a:t>
            </a:r>
          </a:p>
          <a:p>
            <a:pPr marL="742950" lvl="1" indent="-285750" eaLnBrk="0" hangingPunct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C00000"/>
                </a:solidFill>
                <a:latin typeface="+mn-lt"/>
                <a:cs typeface="+mn-cs"/>
              </a:rPr>
              <a:t>TR 0024: 3GPP Release 13 Interworking</a:t>
            </a:r>
          </a:p>
        </p:txBody>
      </p:sp>
      <p:sp>
        <p:nvSpPr>
          <p:cNvPr id="6" name="Rectangle 3"/>
          <p:cNvSpPr/>
          <p:nvPr/>
        </p:nvSpPr>
        <p:spPr>
          <a:xfrm>
            <a:off x="4603225" y="2506964"/>
            <a:ext cx="4007375" cy="830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  <a:cs typeface="+mn-cs"/>
              </a:rPr>
              <a:t>See all published documents by </a:t>
            </a:r>
            <a:br>
              <a:rPr lang="en-US" sz="1600" dirty="0" smtClean="0">
                <a:latin typeface="+mn-lt"/>
                <a:cs typeface="+mn-cs"/>
              </a:rPr>
            </a:br>
            <a:r>
              <a:rPr lang="en-US" sz="1600" dirty="0" smtClean="0">
                <a:latin typeface="+mn-lt"/>
                <a:cs typeface="+mn-cs"/>
              </a:rPr>
              <a:t>oneM2M </a:t>
            </a:r>
            <a:r>
              <a:rPr lang="en-US" sz="1600" dirty="0">
                <a:latin typeface="+mn-lt"/>
                <a:cs typeface="+mn-cs"/>
              </a:rPr>
              <a:t>and </a:t>
            </a:r>
            <a:r>
              <a:rPr lang="en-US" sz="1600" dirty="0" smtClean="0">
                <a:latin typeface="+mn-lt"/>
                <a:cs typeface="+mn-cs"/>
              </a:rPr>
              <a:t>its Partner </a:t>
            </a:r>
            <a:r>
              <a:rPr lang="en-US" sz="1600" dirty="0">
                <a:latin typeface="+mn-lt"/>
                <a:cs typeface="+mn-cs"/>
              </a:rPr>
              <a:t>Type 1 </a:t>
            </a:r>
            <a:r>
              <a:rPr lang="en-US" sz="1600" dirty="0" smtClean="0">
                <a:latin typeface="+mn-lt"/>
                <a:cs typeface="+mn-cs"/>
              </a:rPr>
              <a:t>: </a:t>
            </a:r>
            <a:endParaRPr lang="en-US" sz="1600" dirty="0">
              <a:latin typeface="+mn-lt"/>
              <a:cs typeface="+mn-cs"/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://www.onem2m.org/technical/published-documents</a:t>
            </a:r>
            <a:r>
              <a:rPr lang="en-US" sz="1600" dirty="0"/>
              <a:t> </a:t>
            </a:r>
            <a:endParaRPr lang="en-US" sz="1400" dirty="0"/>
          </a:p>
        </p:txBody>
      </p:sp>
      <p:sp>
        <p:nvSpPr>
          <p:cNvPr id="7" name="Geschweifte Klammer links 6"/>
          <p:cNvSpPr/>
          <p:nvPr/>
        </p:nvSpPr>
        <p:spPr>
          <a:xfrm>
            <a:off x="1524000" y="10668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links 7"/>
          <p:cNvSpPr/>
          <p:nvPr/>
        </p:nvSpPr>
        <p:spPr>
          <a:xfrm>
            <a:off x="990600" y="1066800"/>
            <a:ext cx="304800" cy="4953000"/>
          </a:xfrm>
          <a:prstGeom prst="leftBrace">
            <a:avLst>
              <a:gd name="adj1" fmla="val 8333"/>
              <a:gd name="adj2" fmla="val 480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 rot="16200000">
            <a:off x="870436" y="1784746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Release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306509" y="3237130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Release 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/>
        </p:nvSpPr>
        <p:spPr bwMode="auto">
          <a:xfrm>
            <a:off x="488425" y="6248400"/>
            <a:ext cx="822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2017 oneM2M Partners</a:t>
            </a:r>
          </a:p>
          <a:p>
            <a:pPr algn="ctr"/>
            <a:r>
              <a:rPr lang="en-GB" altLang="en-US" dirty="0" smtClean="0">
                <a:latin typeface="Myriad pro"/>
              </a:rPr>
              <a:t>TP-2017-0326-oneM2M_Status</a:t>
            </a:r>
            <a:endParaRPr lang="en-GB" altLang="en-US" dirty="0" smtClean="0">
              <a:solidFill>
                <a:srgbClr val="898989"/>
              </a:solidFill>
              <a:latin typeface="Myriad pro"/>
            </a:endParaRPr>
          </a:p>
          <a:p>
            <a:fld id="{E9E5C418-473D-4C51-8BA9-0E1F07CDA908}" type="slidenum">
              <a:rPr lang="en-US" altLang="en-US" smtClean="0">
                <a:latin typeface="Myriad pro"/>
              </a:rPr>
              <a:t>7</a:t>
            </a:fld>
            <a:endParaRPr lang="en-US" alt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22279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15962"/>
          </a:xfrm>
        </p:spPr>
        <p:txBody>
          <a:bodyPr/>
          <a:lstStyle/>
          <a:p>
            <a:r>
              <a:rPr lang="en-US" sz="4000" dirty="0"/>
              <a:t>Summary of Release 2/3 Features</a:t>
            </a: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>
            <a:off x="108476" y="1025966"/>
            <a:ext cx="371871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Industrial Domain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</a:t>
            </a:r>
            <a:r>
              <a:rPr lang="en-US" altLang="zh-CN" sz="1600" dirty="0"/>
              <a:t>Time series </a:t>
            </a:r>
            <a:r>
              <a:rPr lang="en-GB" sz="1600" dirty="0"/>
              <a:t>data 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Atomic Transactions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Action Triggering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Optimized Group Operations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428999" y="2226328"/>
            <a:ext cx="2589837" cy="2587725"/>
            <a:chOff x="2923438" y="1675748"/>
            <a:chExt cx="2962622" cy="3148445"/>
          </a:xfrm>
        </p:grpSpPr>
        <p:sp>
          <p:nvSpPr>
            <p:cNvPr id="6" name="Oval 5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B4202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Rel-</a:t>
              </a:r>
              <a:r>
                <a:rPr lang="en-US" altLang="zh-CN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2/</a:t>
              </a: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3 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Features</a:t>
              </a:r>
              <a:endParaRPr lang="en-US" sz="1200" b="1" kern="0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0" y="3446383"/>
            <a:ext cx="360938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Semantics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Semantic Description/Annotation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Semantic Querying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Semantic Mashups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oneM2M Base Ontology</a:t>
            </a: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4948429" y="1793574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Smart City &amp; Automotive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Service Continuity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Cross resource subscriptions</a:t>
            </a:r>
            <a:endParaRPr lang="fr-FR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6105808" y="2769274"/>
            <a:ext cx="3200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Market Adoption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Developer Guides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oneM2M </a:t>
            </a:r>
            <a:r>
              <a:rPr lang="fr-FR" sz="1600" kern="0" dirty="0" err="1">
                <a:cs typeface="Tahoma" pitchFamily="34" charset="0"/>
              </a:rPr>
              <a:t>Conformance</a:t>
            </a:r>
            <a:r>
              <a:rPr lang="fr-FR" sz="1600" kern="0" dirty="0">
                <a:cs typeface="Tahoma" pitchFamily="34" charset="0"/>
              </a:rPr>
              <a:t> Test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Feature Catalogues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Product Profiles</a:t>
            </a: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760181" y="4811085"/>
            <a:ext cx="373561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Dynamic Authorization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End to End Security</a:t>
            </a:r>
            <a:r>
              <a:rPr lang="fr-FR" sz="1600" dirty="0"/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Enrollment &amp; Authentication APIs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Distributed Authorization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Decentralized Authentication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Interoperable Privacy Profiles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Secure </a:t>
            </a:r>
            <a:r>
              <a:rPr lang="fr-FR" sz="1600" dirty="0" err="1"/>
              <a:t>Environment</a:t>
            </a:r>
            <a:r>
              <a:rPr lang="fr-FR" sz="1600" dirty="0"/>
              <a:t> Abstraction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6096000" y="4281527"/>
            <a:ext cx="271012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oneM2M as generic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cs typeface="Tahoma" pitchFamily="34" charset="0"/>
              </a:rPr>
              <a:t> </a:t>
            </a:r>
            <a:r>
              <a:rPr lang="fr-FR" sz="1600" kern="0" dirty="0">
                <a:cs typeface="Tahoma" pitchFamily="34" charset="0"/>
              </a:rPr>
              <a:t>3GPP SCEF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OMA LWM2M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DDS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OPC-UA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Modbus</a:t>
            </a:r>
            <a:endParaRPr lang="fr-FR" sz="16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AllJoyn/OCF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OSGi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W3C WoT</a:t>
            </a: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-27985" y="2491173"/>
            <a:ext cx="36093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M</a:t>
            </a:r>
            <a:r>
              <a:rPr lang="en-US" sz="1600" dirty="0"/>
              <a:t>2M Application &amp; Field Domain </a:t>
            </a:r>
          </a:p>
          <a:p>
            <a:pPr lvl="1">
              <a:defRPr/>
            </a:pPr>
            <a:r>
              <a:rPr lang="en-US" sz="1600" dirty="0"/>
              <a:t>   Component Configuration</a:t>
            </a:r>
            <a:endParaRPr lang="fr-FR" sz="1400" dirty="0"/>
          </a:p>
        </p:txBody>
      </p: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3749108" y="931245"/>
            <a:ext cx="5514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C00000"/>
                </a:solidFill>
                <a:latin typeface="+mn-lt"/>
                <a:cs typeface="Tahoma" pitchFamily="34" charset="0"/>
              </a:rPr>
              <a:t>Home Domain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Home Appliance Information Models &amp; SDT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Mapping to existing standards (OCF, ECHONET, GoTAPI...)</a:t>
            </a:r>
            <a:endParaRPr lang="fr-FR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Collaborations</a:t>
            </a:r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170256" y="1501247"/>
            <a:ext cx="8532680" cy="4468371"/>
            <a:chOff x="3188620" y="-304126"/>
            <a:chExt cx="4170520" cy="4665952"/>
          </a:xfrm>
        </p:grpSpPr>
        <p:sp>
          <p:nvSpPr>
            <p:cNvPr id="320" name="任意多边形 319"/>
            <p:cNvSpPr/>
            <p:nvPr/>
          </p:nvSpPr>
          <p:spPr>
            <a:xfrm>
              <a:off x="3188620" y="-304126"/>
              <a:ext cx="4170520" cy="4665952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rgbClr val="FFCC66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1" name="任意多边形 320"/>
            <p:cNvSpPr/>
            <p:nvPr/>
          </p:nvSpPr>
          <p:spPr>
            <a:xfrm>
              <a:off x="3417522" y="767135"/>
              <a:ext cx="3713111" cy="3546056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rgbClr val="FFCC6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3788833" y="1342702"/>
              <a:ext cx="2970488" cy="2970488"/>
            </a:xfrm>
            <a:custGeom>
              <a:avLst/>
              <a:gdLst>
                <a:gd name="connsiteX0" fmla="*/ 0 w 2970488"/>
                <a:gd name="connsiteY0" fmla="*/ 1485244 h 2970488"/>
                <a:gd name="connsiteX1" fmla="*/ 1485244 w 2970488"/>
                <a:gd name="connsiteY1" fmla="*/ 0 h 2970488"/>
                <a:gd name="connsiteX2" fmla="*/ 2970488 w 2970488"/>
                <a:gd name="connsiteY2" fmla="*/ 1485244 h 2970488"/>
                <a:gd name="connsiteX3" fmla="*/ 1485244 w 2970488"/>
                <a:gd name="connsiteY3" fmla="*/ 2970488 h 2970488"/>
                <a:gd name="connsiteX4" fmla="*/ 0 w 2970488"/>
                <a:gd name="connsiteY4" fmla="*/ 1485244 h 29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0488" h="2970488">
                  <a:moveTo>
                    <a:pt x="0" y="1485244"/>
                  </a:moveTo>
                  <a:cubicBezTo>
                    <a:pt x="0" y="664966"/>
                    <a:pt x="664966" y="0"/>
                    <a:pt x="1485244" y="0"/>
                  </a:cubicBezTo>
                  <a:cubicBezTo>
                    <a:pt x="2305522" y="0"/>
                    <a:pt x="2970488" y="664966"/>
                    <a:pt x="2970488" y="1485244"/>
                  </a:cubicBezTo>
                  <a:cubicBezTo>
                    <a:pt x="2970488" y="2305522"/>
                    <a:pt x="2305522" y="2970488"/>
                    <a:pt x="1485244" y="2970488"/>
                  </a:cubicBezTo>
                  <a:cubicBezTo>
                    <a:pt x="664966" y="2970488"/>
                    <a:pt x="0" y="2305522"/>
                    <a:pt x="0" y="1485244"/>
                  </a:cubicBezTo>
                  <a:close/>
                </a:path>
              </a:pathLst>
            </a:custGeom>
            <a:solidFill>
              <a:srgbClr val="FFCC66">
                <a:hueOff val="-560020"/>
                <a:satOff val="0"/>
                <a:lumOff val="-6667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030160" tIns="242237" rIns="1030159" bIns="232158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3" name="任意多边形 322"/>
            <p:cNvSpPr/>
            <p:nvPr/>
          </p:nvSpPr>
          <p:spPr>
            <a:xfrm>
              <a:off x="4160144" y="2085324"/>
              <a:ext cx="2227866" cy="2227866"/>
            </a:xfrm>
            <a:custGeom>
              <a:avLst/>
              <a:gdLst>
                <a:gd name="connsiteX0" fmla="*/ 0 w 2227866"/>
                <a:gd name="connsiteY0" fmla="*/ 1113933 h 2227866"/>
                <a:gd name="connsiteX1" fmla="*/ 1113933 w 2227866"/>
                <a:gd name="connsiteY1" fmla="*/ 0 h 2227866"/>
                <a:gd name="connsiteX2" fmla="*/ 2227866 w 2227866"/>
                <a:gd name="connsiteY2" fmla="*/ 1113933 h 2227866"/>
                <a:gd name="connsiteX3" fmla="*/ 1113933 w 2227866"/>
                <a:gd name="connsiteY3" fmla="*/ 2227866 h 2227866"/>
                <a:gd name="connsiteX4" fmla="*/ 0 w 2227866"/>
                <a:gd name="connsiteY4" fmla="*/ 1113933 h 22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866" h="2227866">
                  <a:moveTo>
                    <a:pt x="0" y="1113933"/>
                  </a:moveTo>
                  <a:cubicBezTo>
                    <a:pt x="0" y="498725"/>
                    <a:pt x="498725" y="0"/>
                    <a:pt x="1113933" y="0"/>
                  </a:cubicBezTo>
                  <a:cubicBezTo>
                    <a:pt x="1729141" y="0"/>
                    <a:pt x="2227866" y="498725"/>
                    <a:pt x="2227866" y="1113933"/>
                  </a:cubicBezTo>
                  <a:cubicBezTo>
                    <a:pt x="2227866" y="1729141"/>
                    <a:pt x="1729141" y="2227866"/>
                    <a:pt x="1113933" y="2227866"/>
                  </a:cubicBezTo>
                  <a:cubicBezTo>
                    <a:pt x="498725" y="2227866"/>
                    <a:pt x="0" y="1729141"/>
                    <a:pt x="0" y="1113933"/>
                  </a:cubicBezTo>
                  <a:close/>
                </a:path>
              </a:pathLst>
            </a:custGeom>
            <a:solidFill>
              <a:srgbClr val="FFCC66">
                <a:hueOff val="-1120039"/>
                <a:satOff val="0"/>
                <a:lumOff val="-13333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849" tIns="231098" rIns="658848" bIns="1623515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4892055" y="3342285"/>
              <a:ext cx="795568" cy="706325"/>
            </a:xfrm>
            <a:custGeom>
              <a:avLst/>
              <a:gdLst>
                <a:gd name="connsiteX0" fmla="*/ 0 w 1485244"/>
                <a:gd name="connsiteY0" fmla="*/ 742622 h 1485244"/>
                <a:gd name="connsiteX1" fmla="*/ 742622 w 1485244"/>
                <a:gd name="connsiteY1" fmla="*/ 0 h 1485244"/>
                <a:gd name="connsiteX2" fmla="*/ 1485244 w 1485244"/>
                <a:gd name="connsiteY2" fmla="*/ 742622 h 1485244"/>
                <a:gd name="connsiteX3" fmla="*/ 742622 w 1485244"/>
                <a:gd name="connsiteY3" fmla="*/ 1485244 h 1485244"/>
                <a:gd name="connsiteX4" fmla="*/ 0 w 1485244"/>
                <a:gd name="connsiteY4" fmla="*/ 742622 h 14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244" h="1485244">
                  <a:moveTo>
                    <a:pt x="0" y="742622"/>
                  </a:moveTo>
                  <a:cubicBezTo>
                    <a:pt x="0" y="332483"/>
                    <a:pt x="332483" y="0"/>
                    <a:pt x="742622" y="0"/>
                  </a:cubicBezTo>
                  <a:cubicBezTo>
                    <a:pt x="1152761" y="0"/>
                    <a:pt x="1485244" y="332483"/>
                    <a:pt x="1485244" y="742622"/>
                  </a:cubicBezTo>
                  <a:cubicBezTo>
                    <a:pt x="1485244" y="1152761"/>
                    <a:pt x="1152761" y="1485244"/>
                    <a:pt x="742622" y="1485244"/>
                  </a:cubicBezTo>
                  <a:cubicBezTo>
                    <a:pt x="332483" y="1485244"/>
                    <a:pt x="0" y="1152761"/>
                    <a:pt x="0" y="742622"/>
                  </a:cubicBezTo>
                  <a:close/>
                </a:path>
              </a:pathLst>
            </a:custGeom>
            <a:solidFill>
              <a:srgbClr val="FFCC66">
                <a:hueOff val="-1680059"/>
                <a:satOff val="0"/>
                <a:lumOff val="-2000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81517" tIns="435319" rIns="281517" bIns="435319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325" name="图片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69" y="5129821"/>
            <a:ext cx="648072" cy="445550"/>
          </a:xfrm>
          <a:prstGeom prst="rect">
            <a:avLst/>
          </a:prstGeom>
        </p:spPr>
      </p:pic>
      <p:grpSp>
        <p:nvGrpSpPr>
          <p:cNvPr id="326" name="Groupe 18"/>
          <p:cNvGrpSpPr>
            <a:grpSpLocks/>
          </p:cNvGrpSpPr>
          <p:nvPr/>
        </p:nvGrpSpPr>
        <p:grpSpPr bwMode="auto">
          <a:xfrm>
            <a:off x="4017920" y="4374067"/>
            <a:ext cx="433882" cy="261453"/>
            <a:chOff x="3886200" y="4881632"/>
            <a:chExt cx="1054800" cy="432000"/>
          </a:xfrm>
        </p:grpSpPr>
        <p:sp>
          <p:nvSpPr>
            <p:cNvPr id="327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2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9" name="Groupe 19"/>
          <p:cNvGrpSpPr>
            <a:grpSpLocks/>
          </p:cNvGrpSpPr>
          <p:nvPr/>
        </p:nvGrpSpPr>
        <p:grpSpPr bwMode="auto">
          <a:xfrm>
            <a:off x="5427451" y="4799445"/>
            <a:ext cx="412770" cy="260495"/>
            <a:chOff x="6912212" y="3380691"/>
            <a:chExt cx="684000" cy="432000"/>
          </a:xfrm>
        </p:grpSpPr>
        <p:sp>
          <p:nvSpPr>
            <p:cNvPr id="330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31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2" name="Groupe 20"/>
          <p:cNvGrpSpPr>
            <a:grpSpLocks/>
          </p:cNvGrpSpPr>
          <p:nvPr/>
        </p:nvGrpSpPr>
        <p:grpSpPr bwMode="auto">
          <a:xfrm>
            <a:off x="3049464" y="4757701"/>
            <a:ext cx="321547" cy="260495"/>
            <a:chOff x="5221831" y="4419600"/>
            <a:chExt cx="432000" cy="432000"/>
          </a:xfrm>
        </p:grpSpPr>
        <p:sp>
          <p:nvSpPr>
            <p:cNvPr id="333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34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5" name="Groupe 65"/>
          <p:cNvGrpSpPr>
            <a:grpSpLocks/>
          </p:cNvGrpSpPr>
          <p:nvPr/>
        </p:nvGrpSpPr>
        <p:grpSpPr bwMode="auto">
          <a:xfrm>
            <a:off x="3489517" y="4510172"/>
            <a:ext cx="409897" cy="260495"/>
            <a:chOff x="1975800" y="3295184"/>
            <a:chExt cx="680400" cy="432000"/>
          </a:xfrm>
        </p:grpSpPr>
        <p:sp>
          <p:nvSpPr>
            <p:cNvPr id="336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3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" name="Groupe 66"/>
          <p:cNvGrpSpPr>
            <a:grpSpLocks/>
          </p:cNvGrpSpPr>
          <p:nvPr/>
        </p:nvGrpSpPr>
        <p:grpSpPr bwMode="auto">
          <a:xfrm>
            <a:off x="2964544" y="5132450"/>
            <a:ext cx="477894" cy="260495"/>
            <a:chOff x="955088" y="3296484"/>
            <a:chExt cx="792000" cy="432000"/>
          </a:xfrm>
        </p:grpSpPr>
        <p:sp>
          <p:nvSpPr>
            <p:cNvPr id="339" name="Rounded Rectangle 13"/>
            <p:cNvSpPr/>
            <p:nvPr/>
          </p:nvSpPr>
          <p:spPr>
            <a:xfrm>
              <a:off x="955088" y="3296484"/>
              <a:ext cx="79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82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40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1" name="Groupe 5"/>
          <p:cNvGrpSpPr>
            <a:grpSpLocks/>
          </p:cNvGrpSpPr>
          <p:nvPr/>
        </p:nvGrpSpPr>
        <p:grpSpPr bwMode="auto">
          <a:xfrm>
            <a:off x="4553854" y="4367486"/>
            <a:ext cx="415822" cy="260495"/>
            <a:chOff x="7737806" y="3683697"/>
            <a:chExt cx="720000" cy="432000"/>
          </a:xfrm>
        </p:grpSpPr>
        <p:sp>
          <p:nvSpPr>
            <p:cNvPr id="342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4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4" name="Groupe 4"/>
          <p:cNvGrpSpPr>
            <a:grpSpLocks/>
          </p:cNvGrpSpPr>
          <p:nvPr/>
        </p:nvGrpSpPr>
        <p:grpSpPr bwMode="auto">
          <a:xfrm>
            <a:off x="5430765" y="5147464"/>
            <a:ext cx="434798" cy="261453"/>
            <a:chOff x="7883605" y="3235816"/>
            <a:chExt cx="720000" cy="432000"/>
          </a:xfrm>
        </p:grpSpPr>
        <p:sp>
          <p:nvSpPr>
            <p:cNvPr id="345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82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4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7" name="Groupe 2"/>
          <p:cNvGrpSpPr>
            <a:grpSpLocks/>
          </p:cNvGrpSpPr>
          <p:nvPr/>
        </p:nvGrpSpPr>
        <p:grpSpPr bwMode="auto">
          <a:xfrm>
            <a:off x="5073345" y="4479524"/>
            <a:ext cx="453951" cy="261453"/>
            <a:chOff x="479713" y="5004453"/>
            <a:chExt cx="752400" cy="433387"/>
          </a:xfrm>
        </p:grpSpPr>
        <p:sp>
          <p:nvSpPr>
            <p:cNvPr id="348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4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0" name="Groupe 16"/>
          <p:cNvGrpSpPr>
            <a:grpSpLocks/>
          </p:cNvGrpSpPr>
          <p:nvPr/>
        </p:nvGrpSpPr>
        <p:grpSpPr bwMode="auto">
          <a:xfrm>
            <a:off x="5966364" y="4603814"/>
            <a:ext cx="502681" cy="260495"/>
            <a:chOff x="2809425" y="5029200"/>
            <a:chExt cx="1090800" cy="432000"/>
          </a:xfrm>
        </p:grpSpPr>
        <p:sp>
          <p:nvSpPr>
            <p:cNvPr id="351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52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3" name="Groupe 23"/>
          <p:cNvGrpSpPr>
            <a:grpSpLocks/>
          </p:cNvGrpSpPr>
          <p:nvPr/>
        </p:nvGrpSpPr>
        <p:grpSpPr bwMode="auto">
          <a:xfrm>
            <a:off x="5018419" y="4030424"/>
            <a:ext cx="467360" cy="260495"/>
            <a:chOff x="5958458" y="5638800"/>
            <a:chExt cx="774000" cy="432000"/>
          </a:xfrm>
        </p:grpSpPr>
        <p:sp>
          <p:nvSpPr>
            <p:cNvPr id="354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55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6" name="Groupe 24"/>
          <p:cNvGrpSpPr>
            <a:grpSpLocks/>
          </p:cNvGrpSpPr>
          <p:nvPr/>
        </p:nvGrpSpPr>
        <p:grpSpPr bwMode="auto">
          <a:xfrm>
            <a:off x="5697740" y="4204848"/>
            <a:ext cx="386912" cy="260495"/>
            <a:chOff x="7033993" y="5232679"/>
            <a:chExt cx="640800" cy="432000"/>
          </a:xfrm>
        </p:grpSpPr>
        <p:sp>
          <p:nvSpPr>
            <p:cNvPr id="357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58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9" name="Groupe 48"/>
          <p:cNvGrpSpPr>
            <a:grpSpLocks/>
          </p:cNvGrpSpPr>
          <p:nvPr/>
        </p:nvGrpSpPr>
        <p:grpSpPr bwMode="auto">
          <a:xfrm>
            <a:off x="2453121" y="4389194"/>
            <a:ext cx="677998" cy="260495"/>
            <a:chOff x="1435800" y="5638800"/>
            <a:chExt cx="1418400" cy="432000"/>
          </a:xfrm>
        </p:grpSpPr>
        <p:sp>
          <p:nvSpPr>
            <p:cNvPr id="360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61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2" name="Groupe 1"/>
          <p:cNvGrpSpPr>
            <a:grpSpLocks/>
          </p:cNvGrpSpPr>
          <p:nvPr/>
        </p:nvGrpSpPr>
        <p:grpSpPr bwMode="auto">
          <a:xfrm>
            <a:off x="4591867" y="3962296"/>
            <a:ext cx="260495" cy="260495"/>
            <a:chOff x="8051452" y="5832474"/>
            <a:chExt cx="432000" cy="431800"/>
          </a:xfrm>
        </p:grpSpPr>
        <p:sp>
          <p:nvSpPr>
            <p:cNvPr id="363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64" name="Picture 5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5" name="组合 364"/>
          <p:cNvGrpSpPr/>
          <p:nvPr/>
        </p:nvGrpSpPr>
        <p:grpSpPr>
          <a:xfrm>
            <a:off x="3287667" y="4094719"/>
            <a:ext cx="309543" cy="260495"/>
            <a:chOff x="3296898" y="5130800"/>
            <a:chExt cx="513102" cy="431800"/>
          </a:xfrm>
        </p:grpSpPr>
        <p:sp>
          <p:nvSpPr>
            <p:cNvPr id="366" name="Rounded Rectangle 14"/>
            <p:cNvSpPr/>
            <p:nvPr/>
          </p:nvSpPr>
          <p:spPr bwMode="auto">
            <a:xfrm>
              <a:off x="3296898" y="5130800"/>
              <a:ext cx="513102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67" name="图片 366"/>
            <p:cNvPicPr>
              <a:picLocks noChangeAspect="1"/>
            </p:cNvPicPr>
            <p:nvPr/>
          </p:nvPicPr>
          <p:blipFill rotWithShape="1">
            <a:blip r:embed="rId16"/>
            <a:srcRect l="25953" t="10249" r="27929" b="12891"/>
            <a:stretch/>
          </p:blipFill>
          <p:spPr>
            <a:xfrm>
              <a:off x="3324849" y="5156200"/>
              <a:ext cx="457200" cy="381000"/>
            </a:xfrm>
            <a:prstGeom prst="rect">
              <a:avLst/>
            </a:prstGeom>
          </p:spPr>
        </p:pic>
      </p:grpSp>
      <p:grpSp>
        <p:nvGrpSpPr>
          <p:cNvPr id="368" name="组合 367"/>
          <p:cNvGrpSpPr/>
          <p:nvPr/>
        </p:nvGrpSpPr>
        <p:grpSpPr>
          <a:xfrm>
            <a:off x="3812566" y="3968355"/>
            <a:ext cx="517487" cy="260495"/>
            <a:chOff x="3308137" y="5283199"/>
            <a:chExt cx="857793" cy="431800"/>
          </a:xfrm>
        </p:grpSpPr>
        <p:sp>
          <p:nvSpPr>
            <p:cNvPr id="369" name="Rounded Rectangle 14"/>
            <p:cNvSpPr/>
            <p:nvPr/>
          </p:nvSpPr>
          <p:spPr bwMode="auto">
            <a:xfrm>
              <a:off x="3308137" y="5283199"/>
              <a:ext cx="857793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70" name="图片 369"/>
            <p:cNvPicPr>
              <a:picLocks noChangeAspect="1"/>
            </p:cNvPicPr>
            <p:nvPr/>
          </p:nvPicPr>
          <p:blipFill rotWithShape="1">
            <a:blip r:embed="rId17"/>
            <a:srcRect l="2894" t="11593" r="2384" b="12629"/>
            <a:stretch/>
          </p:blipFill>
          <p:spPr>
            <a:xfrm>
              <a:off x="3356032" y="5345905"/>
              <a:ext cx="781948" cy="312780"/>
            </a:xfrm>
            <a:prstGeom prst="rect">
              <a:avLst/>
            </a:prstGeom>
          </p:spPr>
        </p:pic>
      </p:grpSp>
      <p:grpSp>
        <p:nvGrpSpPr>
          <p:cNvPr id="371" name="组合 370"/>
          <p:cNvGrpSpPr/>
          <p:nvPr/>
        </p:nvGrpSpPr>
        <p:grpSpPr>
          <a:xfrm>
            <a:off x="1620205" y="4125118"/>
            <a:ext cx="643428" cy="503940"/>
            <a:chOff x="3048000" y="3529779"/>
            <a:chExt cx="1050263" cy="822578"/>
          </a:xfrm>
        </p:grpSpPr>
        <p:sp>
          <p:nvSpPr>
            <p:cNvPr id="372" name="Rectangle à coins arrondis 36"/>
            <p:cNvSpPr/>
            <p:nvPr/>
          </p:nvSpPr>
          <p:spPr>
            <a:xfrm>
              <a:off x="3048000" y="3529779"/>
              <a:ext cx="1050263" cy="4261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73" name="Groupe 6"/>
            <p:cNvGrpSpPr/>
            <p:nvPr/>
          </p:nvGrpSpPr>
          <p:grpSpPr>
            <a:xfrm>
              <a:off x="3166969" y="3596463"/>
              <a:ext cx="836940" cy="755894"/>
              <a:chOff x="477911" y="2731366"/>
              <a:chExt cx="1778650" cy="1475293"/>
            </a:xfrm>
          </p:grpSpPr>
          <p:pic>
            <p:nvPicPr>
              <p:cNvPr id="374" name="Picture 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11" y="2731366"/>
                <a:ext cx="1778650" cy="46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5" name="ZoneTexte 20"/>
              <p:cNvSpPr txBox="1"/>
              <p:nvPr/>
            </p:nvSpPr>
            <p:spPr>
              <a:xfrm>
                <a:off x="477911" y="3471279"/>
                <a:ext cx="1650706" cy="735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MQTT</a:t>
                </a:r>
              </a:p>
            </p:txBody>
          </p:sp>
        </p:grpSp>
      </p:grpSp>
      <p:grpSp>
        <p:nvGrpSpPr>
          <p:cNvPr id="376" name="组合 375"/>
          <p:cNvGrpSpPr/>
          <p:nvPr/>
        </p:nvGrpSpPr>
        <p:grpSpPr>
          <a:xfrm>
            <a:off x="2186481" y="3524328"/>
            <a:ext cx="1023179" cy="631161"/>
            <a:chOff x="6222685" y="3505200"/>
            <a:chExt cx="1670126" cy="1030240"/>
          </a:xfrm>
        </p:grpSpPr>
        <p:sp>
          <p:nvSpPr>
            <p:cNvPr id="377" name="Rectangle à coins arrondis 37"/>
            <p:cNvSpPr/>
            <p:nvPr/>
          </p:nvSpPr>
          <p:spPr>
            <a:xfrm>
              <a:off x="6604316" y="3505200"/>
              <a:ext cx="1001022" cy="42738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78" name="Groupe 11"/>
            <p:cNvGrpSpPr/>
            <p:nvPr/>
          </p:nvGrpSpPr>
          <p:grpSpPr>
            <a:xfrm>
              <a:off x="6222685" y="3541800"/>
              <a:ext cx="1670126" cy="993640"/>
              <a:chOff x="692956" y="3712912"/>
              <a:chExt cx="3723916" cy="2215547"/>
            </a:xfrm>
          </p:grpSpPr>
          <p:pic>
            <p:nvPicPr>
              <p:cNvPr id="379" name="Picture 1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318" y="3712912"/>
                <a:ext cx="1951937" cy="690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0" name="ZoneTexte 32"/>
              <p:cNvSpPr txBox="1"/>
              <p:nvPr/>
            </p:nvSpPr>
            <p:spPr>
              <a:xfrm>
                <a:off x="692956" y="4584250"/>
                <a:ext cx="3723916" cy="13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OMA DM/ LWM2M</a:t>
                </a:r>
              </a:p>
            </p:txBody>
          </p:sp>
        </p:grpSp>
      </p:grpSp>
      <p:grpSp>
        <p:nvGrpSpPr>
          <p:cNvPr id="381" name="组合 380"/>
          <p:cNvGrpSpPr/>
          <p:nvPr/>
        </p:nvGrpSpPr>
        <p:grpSpPr>
          <a:xfrm>
            <a:off x="3526920" y="3264223"/>
            <a:ext cx="1749895" cy="496862"/>
            <a:chOff x="3826007" y="3522837"/>
            <a:chExt cx="2856344" cy="811025"/>
          </a:xfrm>
        </p:grpSpPr>
        <p:sp>
          <p:nvSpPr>
            <p:cNvPr id="382" name="Rectangle à coins arrondis 38"/>
            <p:cNvSpPr/>
            <p:nvPr/>
          </p:nvSpPr>
          <p:spPr>
            <a:xfrm>
              <a:off x="4559576" y="3522837"/>
              <a:ext cx="1001022" cy="4256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83" name="Groupe 13"/>
            <p:cNvGrpSpPr/>
            <p:nvPr/>
          </p:nvGrpSpPr>
          <p:grpSpPr>
            <a:xfrm>
              <a:off x="3826007" y="3591315"/>
              <a:ext cx="2856344" cy="742547"/>
              <a:chOff x="-784708" y="4857534"/>
              <a:chExt cx="6368850" cy="1859260"/>
            </a:xfrm>
          </p:grpSpPr>
          <p:pic>
            <p:nvPicPr>
              <p:cNvPr id="384" name="Picture 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490" y="4857534"/>
                <a:ext cx="1395302" cy="738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5" name="ZoneTexte 33"/>
              <p:cNvSpPr txBox="1"/>
              <p:nvPr/>
            </p:nvSpPr>
            <p:spPr>
              <a:xfrm>
                <a:off x="-784708" y="5773362"/>
                <a:ext cx="6368850" cy="94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HTTP/ </a:t>
                </a: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CoAP</a:t>
                </a: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/ (D)TLS/ </a:t>
                </a: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WebSocket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386" name="组合 385"/>
          <p:cNvGrpSpPr/>
          <p:nvPr/>
        </p:nvGrpSpPr>
        <p:grpSpPr>
          <a:xfrm>
            <a:off x="6240539" y="3862404"/>
            <a:ext cx="999580" cy="481327"/>
            <a:chOff x="5238797" y="3510412"/>
            <a:chExt cx="1631607" cy="785666"/>
          </a:xfrm>
        </p:grpSpPr>
        <p:sp>
          <p:nvSpPr>
            <p:cNvPr id="387" name="Rectangle à coins arrondis 37"/>
            <p:cNvSpPr/>
            <p:nvPr/>
          </p:nvSpPr>
          <p:spPr>
            <a:xfrm>
              <a:off x="5364026" y="3510412"/>
              <a:ext cx="1131561" cy="438165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8" name="ZoneTexte 32"/>
            <p:cNvSpPr txBox="1"/>
            <p:nvPr/>
          </p:nvSpPr>
          <p:spPr>
            <a:xfrm>
              <a:off x="5238797" y="3919293"/>
              <a:ext cx="1631607" cy="3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  <a:cs typeface="+mn-cs"/>
                </a:rPr>
                <a:t>TR-069/ TR-181</a:t>
              </a:r>
            </a:p>
          </p:txBody>
        </p:sp>
        <p:pic>
          <p:nvPicPr>
            <p:cNvPr id="389" name="图片 38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96" y="3581400"/>
              <a:ext cx="1038201" cy="269872"/>
            </a:xfrm>
            <a:prstGeom prst="rect">
              <a:avLst/>
            </a:prstGeom>
          </p:spPr>
        </p:pic>
      </p:grpSp>
      <p:grpSp>
        <p:nvGrpSpPr>
          <p:cNvPr id="390" name="组合 389"/>
          <p:cNvGrpSpPr/>
          <p:nvPr/>
        </p:nvGrpSpPr>
        <p:grpSpPr>
          <a:xfrm>
            <a:off x="5398928" y="3429392"/>
            <a:ext cx="570084" cy="506622"/>
            <a:chOff x="5256214" y="3300952"/>
            <a:chExt cx="930543" cy="826956"/>
          </a:xfrm>
        </p:grpSpPr>
        <p:sp>
          <p:nvSpPr>
            <p:cNvPr id="391" name="Rounded Rectangle 14"/>
            <p:cNvSpPr/>
            <p:nvPr/>
          </p:nvSpPr>
          <p:spPr bwMode="auto">
            <a:xfrm>
              <a:off x="5256214" y="3300952"/>
              <a:ext cx="930543" cy="44650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微软雅黑"/>
                <a:cs typeface="Arial" charset="0"/>
              </a:endParaRPr>
            </a:p>
          </p:txBody>
        </p:sp>
        <p:pic>
          <p:nvPicPr>
            <p:cNvPr id="392" name="图片 39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75174" y="3371012"/>
              <a:ext cx="710036" cy="314675"/>
            </a:xfrm>
            <a:prstGeom prst="rect">
              <a:avLst/>
            </a:prstGeom>
          </p:spPr>
        </p:pic>
        <p:sp>
          <p:nvSpPr>
            <p:cNvPr id="393" name="ZoneTexte 32"/>
            <p:cNvSpPr txBox="1"/>
            <p:nvPr/>
          </p:nvSpPr>
          <p:spPr>
            <a:xfrm>
              <a:off x="5428380" y="3751122"/>
              <a:ext cx="721975" cy="37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  <a:cs typeface="+mn-cs"/>
                </a:rPr>
                <a:t>DDS</a:t>
              </a:r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5157650" y="2644247"/>
            <a:ext cx="552242" cy="305667"/>
            <a:chOff x="7391400" y="5189828"/>
            <a:chExt cx="1262744" cy="657765"/>
          </a:xfrm>
        </p:grpSpPr>
        <p:sp>
          <p:nvSpPr>
            <p:cNvPr id="395" name="Rectangle à coins arrondis 34"/>
            <p:cNvSpPr/>
            <p:nvPr/>
          </p:nvSpPr>
          <p:spPr>
            <a:xfrm>
              <a:off x="7391400" y="5189828"/>
              <a:ext cx="1262744" cy="65776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96" name="图片 3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202" y="5239054"/>
              <a:ext cx="957000" cy="556623"/>
            </a:xfrm>
            <a:prstGeom prst="rect">
              <a:avLst/>
            </a:prstGeom>
          </p:spPr>
        </p:pic>
      </p:grpSp>
      <p:grpSp>
        <p:nvGrpSpPr>
          <p:cNvPr id="397" name="组合 396"/>
          <p:cNvGrpSpPr/>
          <p:nvPr/>
        </p:nvGrpSpPr>
        <p:grpSpPr>
          <a:xfrm>
            <a:off x="6349255" y="3037651"/>
            <a:ext cx="525834" cy="280648"/>
            <a:chOff x="6713320" y="1899283"/>
            <a:chExt cx="754281" cy="448007"/>
          </a:xfrm>
        </p:grpSpPr>
        <p:sp>
          <p:nvSpPr>
            <p:cNvPr id="398" name="Rectangle à coins arrondis 34"/>
            <p:cNvSpPr/>
            <p:nvPr/>
          </p:nvSpPr>
          <p:spPr>
            <a:xfrm>
              <a:off x="6713320" y="1899283"/>
              <a:ext cx="754281" cy="4480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99" name="Picture 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770737" y="1967223"/>
              <a:ext cx="696864" cy="33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0" name="组合 399"/>
          <p:cNvGrpSpPr/>
          <p:nvPr/>
        </p:nvGrpSpPr>
        <p:grpSpPr>
          <a:xfrm>
            <a:off x="1120331" y="3465361"/>
            <a:ext cx="583437" cy="302452"/>
            <a:chOff x="5418258" y="5237076"/>
            <a:chExt cx="2232000" cy="831697"/>
          </a:xfrm>
        </p:grpSpPr>
        <p:sp>
          <p:nvSpPr>
            <p:cNvPr id="401" name="Rectangle à coins arrondis 34"/>
            <p:cNvSpPr/>
            <p:nvPr/>
          </p:nvSpPr>
          <p:spPr>
            <a:xfrm>
              <a:off x="5418258" y="5237076"/>
              <a:ext cx="2232000" cy="83169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02" name="Picture 4" descr="http://www.automatedhome.co.uk/wp-content/uploads/2013/12/allseen-alliance-logo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184" y="5393591"/>
              <a:ext cx="1981322" cy="50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4" name="Rectangle à coins arrondis 35"/>
          <p:cNvSpPr/>
          <p:nvPr/>
        </p:nvSpPr>
        <p:spPr>
          <a:xfrm>
            <a:off x="3792064" y="2627567"/>
            <a:ext cx="695155" cy="30245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06" name="组合 405"/>
          <p:cNvGrpSpPr/>
          <p:nvPr/>
        </p:nvGrpSpPr>
        <p:grpSpPr>
          <a:xfrm>
            <a:off x="2312545" y="2907401"/>
            <a:ext cx="630817" cy="296707"/>
            <a:chOff x="1727471" y="2639268"/>
            <a:chExt cx="1001022" cy="425610"/>
          </a:xfrm>
        </p:grpSpPr>
        <p:sp>
          <p:nvSpPr>
            <p:cNvPr id="407" name="Rectangle à coins arrondis 38"/>
            <p:cNvSpPr/>
            <p:nvPr/>
          </p:nvSpPr>
          <p:spPr>
            <a:xfrm>
              <a:off x="1727471" y="2639268"/>
              <a:ext cx="1001022" cy="42561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08" name="图片 40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70705" y="2667000"/>
              <a:ext cx="903653" cy="353758"/>
            </a:xfrm>
            <a:prstGeom prst="rect">
              <a:avLst/>
            </a:prstGeom>
          </p:spPr>
        </p:pic>
      </p:grpSp>
      <p:grpSp>
        <p:nvGrpSpPr>
          <p:cNvPr id="409" name="组合 408"/>
          <p:cNvGrpSpPr/>
          <p:nvPr/>
        </p:nvGrpSpPr>
        <p:grpSpPr>
          <a:xfrm>
            <a:off x="7337382" y="3632674"/>
            <a:ext cx="581000" cy="305667"/>
            <a:chOff x="6589202" y="1904997"/>
            <a:chExt cx="841497" cy="328847"/>
          </a:xfrm>
        </p:grpSpPr>
        <p:sp>
          <p:nvSpPr>
            <p:cNvPr id="410" name="Rectangle à coins arrondis 34"/>
            <p:cNvSpPr/>
            <p:nvPr/>
          </p:nvSpPr>
          <p:spPr>
            <a:xfrm>
              <a:off x="6589202" y="1904997"/>
              <a:ext cx="841497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11" name="图片 41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660691" y="1928895"/>
              <a:ext cx="693732" cy="253313"/>
            </a:xfrm>
            <a:prstGeom prst="rect">
              <a:avLst/>
            </a:prstGeom>
          </p:spPr>
        </p:pic>
      </p:grpSp>
      <p:grpSp>
        <p:nvGrpSpPr>
          <p:cNvPr id="412" name="组合 411"/>
          <p:cNvGrpSpPr/>
          <p:nvPr/>
        </p:nvGrpSpPr>
        <p:grpSpPr>
          <a:xfrm>
            <a:off x="3541904" y="1932009"/>
            <a:ext cx="665911" cy="544289"/>
            <a:chOff x="4705436" y="1562539"/>
            <a:chExt cx="887881" cy="725718"/>
          </a:xfrm>
        </p:grpSpPr>
        <p:sp>
          <p:nvSpPr>
            <p:cNvPr id="413" name="Rectangle à coins arrondis 34"/>
            <p:cNvSpPr/>
            <p:nvPr/>
          </p:nvSpPr>
          <p:spPr>
            <a:xfrm>
              <a:off x="4705436" y="1562539"/>
              <a:ext cx="887881" cy="43917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14" name="组合 413"/>
            <p:cNvGrpSpPr/>
            <p:nvPr/>
          </p:nvGrpSpPr>
          <p:grpSpPr>
            <a:xfrm>
              <a:off x="4724397" y="1643164"/>
              <a:ext cx="818725" cy="645093"/>
              <a:chOff x="4568313" y="1205502"/>
              <a:chExt cx="924363" cy="728325"/>
            </a:xfrm>
          </p:grpSpPr>
          <p:pic>
            <p:nvPicPr>
              <p:cNvPr id="415" name="Picture 2" descr="http://www.ieee.org/documents/ieee_mb_blue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313" y="1205502"/>
                <a:ext cx="924363" cy="268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6" name="ZoneTexte 20"/>
              <p:cNvSpPr txBox="1"/>
              <p:nvPr/>
            </p:nvSpPr>
            <p:spPr>
              <a:xfrm>
                <a:off x="4568313" y="1586341"/>
                <a:ext cx="824586" cy="34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P2413</a:t>
                </a:r>
              </a:p>
            </p:txBody>
          </p:sp>
        </p:grpSp>
      </p:grpSp>
      <p:grpSp>
        <p:nvGrpSpPr>
          <p:cNvPr id="417" name="组合 416"/>
          <p:cNvGrpSpPr/>
          <p:nvPr/>
        </p:nvGrpSpPr>
        <p:grpSpPr>
          <a:xfrm>
            <a:off x="1377251" y="2355315"/>
            <a:ext cx="741942" cy="572267"/>
            <a:chOff x="3999647" y="771939"/>
            <a:chExt cx="741942" cy="572267"/>
          </a:xfrm>
        </p:grpSpPr>
        <p:sp>
          <p:nvSpPr>
            <p:cNvPr id="418" name="Rectangle à coins arrondis 34"/>
            <p:cNvSpPr/>
            <p:nvPr/>
          </p:nvSpPr>
          <p:spPr>
            <a:xfrm>
              <a:off x="4127946" y="771939"/>
              <a:ext cx="559498" cy="3322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19" name="组合 418"/>
            <p:cNvGrpSpPr/>
            <p:nvPr/>
          </p:nvGrpSpPr>
          <p:grpSpPr>
            <a:xfrm>
              <a:off x="3999647" y="790878"/>
              <a:ext cx="741942" cy="553328"/>
              <a:chOff x="2847065" y="1111633"/>
              <a:chExt cx="1212983" cy="832962"/>
            </a:xfrm>
          </p:grpSpPr>
          <p:pic>
            <p:nvPicPr>
              <p:cNvPr id="420" name="图片 419"/>
              <p:cNvPicPr>
                <a:picLocks noChangeAspect="1"/>
              </p:cNvPicPr>
              <p:nvPr/>
            </p:nvPicPr>
            <p:blipFill rotWithShape="1">
              <a:blip r:embed="rId29"/>
              <a:srcRect r="45304"/>
              <a:stretch/>
            </p:blipFill>
            <p:spPr>
              <a:xfrm>
                <a:off x="3073882" y="1111633"/>
                <a:ext cx="897647" cy="450518"/>
              </a:xfrm>
              <a:prstGeom prst="rect">
                <a:avLst/>
              </a:prstGeom>
            </p:spPr>
          </p:pic>
          <p:sp>
            <p:nvSpPr>
              <p:cNvPr id="421" name="ZoneTexte 20"/>
              <p:cNvSpPr txBox="1"/>
              <p:nvPr/>
            </p:nvSpPr>
            <p:spPr>
              <a:xfrm>
                <a:off x="2847065" y="1597108"/>
                <a:ext cx="1212983" cy="34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JTC1 WG10</a:t>
                </a:r>
              </a:p>
            </p:txBody>
          </p:sp>
        </p:grpSp>
      </p:grpSp>
      <p:grpSp>
        <p:nvGrpSpPr>
          <p:cNvPr id="422" name="组合 421"/>
          <p:cNvGrpSpPr/>
          <p:nvPr/>
        </p:nvGrpSpPr>
        <p:grpSpPr>
          <a:xfrm>
            <a:off x="588926" y="2862554"/>
            <a:ext cx="481435" cy="571760"/>
            <a:chOff x="2967747" y="1713248"/>
            <a:chExt cx="641913" cy="762346"/>
          </a:xfrm>
        </p:grpSpPr>
        <p:sp>
          <p:nvSpPr>
            <p:cNvPr id="423" name="Rectangle à coins arrondis 34"/>
            <p:cNvSpPr/>
            <p:nvPr/>
          </p:nvSpPr>
          <p:spPr>
            <a:xfrm>
              <a:off x="3065875" y="1713248"/>
              <a:ext cx="518954" cy="4596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24" name="组合 423"/>
            <p:cNvGrpSpPr/>
            <p:nvPr/>
          </p:nvGrpSpPr>
          <p:grpSpPr>
            <a:xfrm>
              <a:off x="2967747" y="1727278"/>
              <a:ext cx="641913" cy="748316"/>
              <a:chOff x="1787846" y="1010588"/>
              <a:chExt cx="972292" cy="1137875"/>
            </a:xfrm>
          </p:grpSpPr>
          <p:pic>
            <p:nvPicPr>
              <p:cNvPr id="425" name="Picture 3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994" y="1010588"/>
                <a:ext cx="635666" cy="596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6" name="ZoneTexte 20"/>
              <p:cNvSpPr txBox="1"/>
              <p:nvPr/>
            </p:nvSpPr>
            <p:spPr>
              <a:xfrm>
                <a:off x="1787846" y="1680465"/>
                <a:ext cx="972292" cy="46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宋体" pitchFamily="2" charset="-122"/>
                    <a:cs typeface="+mn-cs"/>
                  </a:rPr>
                  <a:t>SG20</a:t>
                </a:r>
              </a:p>
            </p:txBody>
          </p:sp>
        </p:grpSp>
      </p:grpSp>
      <p:grpSp>
        <p:nvGrpSpPr>
          <p:cNvPr id="427" name="组合 426"/>
          <p:cNvGrpSpPr/>
          <p:nvPr/>
        </p:nvGrpSpPr>
        <p:grpSpPr>
          <a:xfrm>
            <a:off x="4382615" y="1890762"/>
            <a:ext cx="1089190" cy="560637"/>
            <a:chOff x="7494391" y="1825086"/>
            <a:chExt cx="1452253" cy="747516"/>
          </a:xfrm>
        </p:grpSpPr>
        <p:sp>
          <p:nvSpPr>
            <p:cNvPr id="428" name="Rectangle à coins arrondis 34"/>
            <p:cNvSpPr/>
            <p:nvPr/>
          </p:nvSpPr>
          <p:spPr>
            <a:xfrm>
              <a:off x="7801691" y="1825086"/>
              <a:ext cx="754386" cy="4235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29" name="Picture 2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65" y="1825086"/>
              <a:ext cx="629741" cy="38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0" name="ZoneTexte 20"/>
            <p:cNvSpPr txBox="1"/>
            <p:nvPr/>
          </p:nvSpPr>
          <p:spPr>
            <a:xfrm>
              <a:off x="7494391" y="2264826"/>
              <a:ext cx="14522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MIoT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31" name="组合 430"/>
          <p:cNvGrpSpPr/>
          <p:nvPr/>
        </p:nvGrpSpPr>
        <p:grpSpPr>
          <a:xfrm>
            <a:off x="6645187" y="2279175"/>
            <a:ext cx="956667" cy="562459"/>
            <a:chOff x="7251289" y="1096270"/>
            <a:chExt cx="956667" cy="562459"/>
          </a:xfrm>
        </p:grpSpPr>
        <p:sp>
          <p:nvSpPr>
            <p:cNvPr id="432" name="Rectangle à coins arrondis 34"/>
            <p:cNvSpPr/>
            <p:nvPr/>
          </p:nvSpPr>
          <p:spPr>
            <a:xfrm>
              <a:off x="7380825" y="1096270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3" name="ZoneTexte 32"/>
            <p:cNvSpPr txBox="1"/>
            <p:nvPr/>
          </p:nvSpPr>
          <p:spPr>
            <a:xfrm>
              <a:off x="7251289" y="1427897"/>
              <a:ext cx="9566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SCP, SmartM2M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  <a:cs typeface="+mn-cs"/>
              </a:endParaRPr>
            </a:p>
          </p:txBody>
        </p:sp>
        <p:pic>
          <p:nvPicPr>
            <p:cNvPr id="43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736" y="1131948"/>
              <a:ext cx="593023" cy="2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5" name="组合 434"/>
          <p:cNvGrpSpPr/>
          <p:nvPr/>
        </p:nvGrpSpPr>
        <p:grpSpPr>
          <a:xfrm>
            <a:off x="5637833" y="1995712"/>
            <a:ext cx="812361" cy="555984"/>
            <a:chOff x="7005071" y="979150"/>
            <a:chExt cx="812361" cy="555984"/>
          </a:xfrm>
        </p:grpSpPr>
        <p:sp>
          <p:nvSpPr>
            <p:cNvPr id="436" name="Rectangle à coins arrondis 34"/>
            <p:cNvSpPr/>
            <p:nvPr/>
          </p:nvSpPr>
          <p:spPr>
            <a:xfrm>
              <a:off x="7047815" y="979150"/>
              <a:ext cx="672478" cy="31902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7" name="ZoneTexte 20"/>
            <p:cNvSpPr txBox="1"/>
            <p:nvPr/>
          </p:nvSpPr>
          <p:spPr>
            <a:xfrm>
              <a:off x="7005071" y="1304302"/>
              <a:ext cx="8123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Certification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  <a:cs typeface="+mn-cs"/>
              </a:endParaRPr>
            </a:p>
          </p:txBody>
        </p:sp>
        <p:pic>
          <p:nvPicPr>
            <p:cNvPr id="438" name="图片 43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085742" y="1020098"/>
              <a:ext cx="591815" cy="223229"/>
            </a:xfrm>
            <a:prstGeom prst="rect">
              <a:avLst/>
            </a:prstGeom>
          </p:spPr>
        </p:pic>
      </p:grpSp>
      <p:grpSp>
        <p:nvGrpSpPr>
          <p:cNvPr id="439" name="组合 438"/>
          <p:cNvGrpSpPr/>
          <p:nvPr/>
        </p:nvGrpSpPr>
        <p:grpSpPr>
          <a:xfrm>
            <a:off x="2312545" y="2042253"/>
            <a:ext cx="948110" cy="546675"/>
            <a:chOff x="5669245" y="1540335"/>
            <a:chExt cx="948110" cy="546675"/>
          </a:xfrm>
        </p:grpSpPr>
        <p:sp>
          <p:nvSpPr>
            <p:cNvPr id="440" name="Rectangle à coins arrondis 34"/>
            <p:cNvSpPr/>
            <p:nvPr/>
          </p:nvSpPr>
          <p:spPr>
            <a:xfrm>
              <a:off x="5807294" y="1540335"/>
              <a:ext cx="680525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41" name="图片 44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854244" y="1569306"/>
              <a:ext cx="602095" cy="246112"/>
            </a:xfrm>
            <a:prstGeom prst="rect">
              <a:avLst/>
            </a:prstGeom>
          </p:spPr>
        </p:pic>
        <p:sp>
          <p:nvSpPr>
            <p:cNvPr id="442" name="ZoneTexte 32"/>
            <p:cNvSpPr txBox="1"/>
            <p:nvPr/>
          </p:nvSpPr>
          <p:spPr>
            <a:xfrm>
              <a:off x="5669245" y="1856178"/>
              <a:ext cx="9481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ref. arch,</a:t>
              </a:r>
              <a:r>
                <a:rPr kumimoji="0" lang="en-US" altLang="zh-CN" sz="9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 OHTP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7696200" y="2872847"/>
            <a:ext cx="629881" cy="563143"/>
            <a:chOff x="8190591" y="1095586"/>
            <a:chExt cx="629881" cy="563143"/>
          </a:xfrm>
        </p:grpSpPr>
        <p:sp>
          <p:nvSpPr>
            <p:cNvPr id="444" name="Rectangle à coins arrondis 34"/>
            <p:cNvSpPr/>
            <p:nvPr/>
          </p:nvSpPr>
          <p:spPr>
            <a:xfrm>
              <a:off x="8190591" y="1095586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5" name="ZoneTexte 32"/>
            <p:cNvSpPr txBox="1"/>
            <p:nvPr/>
          </p:nvSpPr>
          <p:spPr>
            <a:xfrm>
              <a:off x="8326126" y="1427897"/>
              <a:ext cx="4223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  <a:cs typeface="+mn-cs"/>
                </a:rPr>
                <a:t>WG3</a:t>
              </a:r>
            </a:p>
          </p:txBody>
        </p:sp>
        <p:pic>
          <p:nvPicPr>
            <p:cNvPr id="446" name="图片 445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239838" y="1134842"/>
              <a:ext cx="555689" cy="237357"/>
            </a:xfrm>
            <a:prstGeom prst="rect">
              <a:avLst/>
            </a:prstGeom>
          </p:spPr>
        </p:pic>
      </p:grpSp>
      <p:sp>
        <p:nvSpPr>
          <p:cNvPr id="447" name="线形标注 2(带边框和强调线) 446"/>
          <p:cNvSpPr/>
          <p:nvPr/>
        </p:nvSpPr>
        <p:spPr>
          <a:xfrm>
            <a:off x="6088809" y="6123801"/>
            <a:ext cx="1255895" cy="27699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9834"/>
              <a:gd name="adj6" fmla="val -54182"/>
            </a:avLst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Partnership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8" name="线形标注 2(带边框和强调线) 447"/>
          <p:cNvSpPr/>
          <p:nvPr/>
        </p:nvSpPr>
        <p:spPr>
          <a:xfrm>
            <a:off x="7240119" y="1498326"/>
            <a:ext cx="1714744" cy="46166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3474"/>
              <a:gd name="adj6" fmla="val -43556"/>
            </a:avLst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Sharing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/Reference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(Liaison, workshop, …)</a:t>
            </a:r>
          </a:p>
        </p:txBody>
      </p:sp>
      <p:sp>
        <p:nvSpPr>
          <p:cNvPr id="449" name="线形标注 2(带边框和强调线) 448"/>
          <p:cNvSpPr/>
          <p:nvPr/>
        </p:nvSpPr>
        <p:spPr>
          <a:xfrm>
            <a:off x="6900843" y="5611989"/>
            <a:ext cx="1945686" cy="27699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107"/>
              <a:gd name="adj6" fmla="val -25489"/>
            </a:avLst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Endorsement (adoption)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0" name="线形标注 2(带边框和强调线) 449"/>
          <p:cNvSpPr/>
          <p:nvPr/>
        </p:nvSpPr>
        <p:spPr>
          <a:xfrm>
            <a:off x="7840521" y="5142592"/>
            <a:ext cx="1057407" cy="27699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068"/>
              <a:gd name="adj6" fmla="val -33413"/>
            </a:avLst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Interworking</a:t>
            </a:r>
          </a:p>
        </p:txBody>
      </p:sp>
      <p:sp>
        <p:nvSpPr>
          <p:cNvPr id="451" name="ZoneTexte 32"/>
          <p:cNvSpPr txBox="1"/>
          <p:nvPr/>
        </p:nvSpPr>
        <p:spPr>
          <a:xfrm>
            <a:off x="7320126" y="3919124"/>
            <a:ext cx="658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OPC-UA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sp>
        <p:nvSpPr>
          <p:cNvPr id="452" name="ZoneTexte 32"/>
          <p:cNvSpPr txBox="1"/>
          <p:nvPr/>
        </p:nvSpPr>
        <p:spPr>
          <a:xfrm>
            <a:off x="6407877" y="3316651"/>
            <a:ext cx="526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WoT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sp>
        <p:nvSpPr>
          <p:cNvPr id="453" name="ZoneTexte 32"/>
          <p:cNvSpPr txBox="1"/>
          <p:nvPr/>
        </p:nvSpPr>
        <p:spPr>
          <a:xfrm>
            <a:off x="5029200" y="2946815"/>
            <a:ext cx="77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SCEF/</a:t>
            </a:r>
            <a:r>
              <a:rPr lang="en-US" sz="900" b="1" kern="0" dirty="0" err="1">
                <a:solidFill>
                  <a:srgbClr val="000000"/>
                </a:solidFill>
                <a:ea typeface="宋体" pitchFamily="2" charset="-122"/>
                <a:cs typeface="+mn-cs"/>
              </a:rPr>
              <a:t>CIoT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sp>
        <p:nvSpPr>
          <p:cNvPr id="454" name="ZoneTexte 32"/>
          <p:cNvSpPr txBox="1"/>
          <p:nvPr/>
        </p:nvSpPr>
        <p:spPr>
          <a:xfrm>
            <a:off x="3810000" y="2872847"/>
            <a:ext cx="640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OCF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sp>
        <p:nvSpPr>
          <p:cNvPr id="455" name="ZoneTexte 32"/>
          <p:cNvSpPr txBox="1"/>
          <p:nvPr/>
        </p:nvSpPr>
        <p:spPr>
          <a:xfrm>
            <a:off x="1038999" y="3782763"/>
            <a:ext cx="775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noProof="0" dirty="0">
                <a:solidFill>
                  <a:srgbClr val="000000"/>
                </a:solidFill>
                <a:ea typeface="宋体" pitchFamily="2" charset="-122"/>
                <a:cs typeface="+mn-cs"/>
              </a:rPr>
              <a:t>A</a:t>
            </a:r>
            <a:r>
              <a:rPr lang="en-US" altLang="zh-CN" sz="900" b="1" kern="0" noProof="0" dirty="0">
                <a:solidFill>
                  <a:srgbClr val="000000"/>
                </a:solidFill>
                <a:ea typeface="宋体" pitchFamily="2" charset="-122"/>
                <a:cs typeface="+mn-cs"/>
              </a:rPr>
              <a:t>llJoyn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12567" y="2660446"/>
            <a:ext cx="674652" cy="246048"/>
          </a:xfrm>
          <a:prstGeom prst="rect">
            <a:avLst/>
          </a:prstGeom>
        </p:spPr>
      </p:pic>
      <p:sp>
        <p:nvSpPr>
          <p:cNvPr id="456" name="ZoneTexte 32"/>
          <p:cNvSpPr txBox="1"/>
          <p:nvPr/>
        </p:nvSpPr>
        <p:spPr>
          <a:xfrm>
            <a:off x="2307680" y="3164206"/>
            <a:ext cx="659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OSG</a:t>
            </a:r>
            <a:r>
              <a:rPr lang="en-US" altLang="zh-CN" sz="900" b="1" kern="0" dirty="0">
                <a:solidFill>
                  <a:srgbClr val="000000"/>
                </a:solidFill>
                <a:ea typeface="宋体" pitchFamily="2" charset="-122"/>
                <a:cs typeface="+mn-cs"/>
              </a:rPr>
              <a:t>i/DAL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itchFamily="2" charset="-122"/>
              <a:cs typeface="+mn-cs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274956" y="914400"/>
            <a:ext cx="8510904" cy="6328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marL="1714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cs typeface="+mn-cs"/>
              </a:rPr>
              <a:t>Collaboration is important to reach common understanding, avoid overlap and build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cs typeface="+mn-cs"/>
              </a:rPr>
              <a:t>interoperable</a:t>
            </a:r>
            <a:r>
              <a:rPr lang="en-US" altLang="zh-CN" sz="1600" dirty="0">
                <a:latin typeface="微软雅黑" panose="020B0503020204020204" pitchFamily="34" charset="-122"/>
                <a:cs typeface="+mn-cs"/>
              </a:rPr>
              <a:t> IoT ecosystems globally. </a:t>
            </a:r>
            <a:endParaRPr lang="zh-CN" altLang="en-US" sz="1600" dirty="0">
              <a:latin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926" y="6324600"/>
            <a:ext cx="16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Huawei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8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</Words>
  <Application>Microsoft Office PowerPoint</Application>
  <PresentationFormat>Bildschirmpräsentation (4:3)</PresentationFormat>
  <Paragraphs>216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Myriad pro</vt:lpstr>
      <vt:lpstr>Swagger</vt:lpstr>
      <vt:lpstr>Tahoma</vt:lpstr>
      <vt:lpstr>Wingdings</vt:lpstr>
      <vt:lpstr>Office Theme</vt:lpstr>
      <vt:lpstr>Status of oneM2M</vt:lpstr>
      <vt:lpstr>oneM2M Partnership Project     </vt:lpstr>
      <vt:lpstr>Common Service Layer</vt:lpstr>
      <vt:lpstr>RESTful Architecture</vt:lpstr>
      <vt:lpstr>Common Service Functions </vt:lpstr>
      <vt:lpstr>oneM2M Releases.</vt:lpstr>
      <vt:lpstr>oneM2M Releases and Specifications</vt:lpstr>
      <vt:lpstr>Summary of Release 2/3 Features</vt:lpstr>
      <vt:lpstr>Ongoing Collaborations</vt:lpstr>
      <vt:lpstr>Strong Implementation Base</vt:lpstr>
      <vt:lpstr>Certification Program</vt:lpstr>
      <vt:lpstr>Links – publicly accessible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Hechwartner, Roland</cp:lastModifiedBy>
  <cp:revision>433</cp:revision>
  <dcterms:created xsi:type="dcterms:W3CDTF">2012-09-11T22:52:11Z</dcterms:created>
  <dcterms:modified xsi:type="dcterms:W3CDTF">2017-11-13T13:38:19Z</dcterms:modified>
</cp:coreProperties>
</file>