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sldIdLst>
    <p:sldId id="317" r:id="rId5"/>
    <p:sldId id="336" r:id="rId6"/>
    <p:sldId id="335" r:id="rId7"/>
    <p:sldId id="337" r:id="rId8"/>
    <p:sldId id="310" r:id="rId9"/>
    <p:sldId id="331" r:id="rId10"/>
    <p:sldId id="338" r:id="rId11"/>
    <p:sldId id="334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53"/>
  </p:normalViewPr>
  <p:slideViewPr>
    <p:cSldViewPr snapToGrid="0" snapToObjects="1" showGuides="1">
      <p:cViewPr varScale="1">
        <p:scale>
          <a:sx n="89" d="100"/>
          <a:sy n="89" d="100"/>
        </p:scale>
        <p:origin x="108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FEA1A-C13D-4015-B697-67FCD1D73904}" type="datetimeFigureOut">
              <a:rPr lang="en-GB" smtClean="0"/>
              <a:t>17/01/2018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81013-3E82-4C9F-8B9B-00C8AD698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703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642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478563" y="2130425"/>
            <a:ext cx="8306513" cy="14700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ITU-T Q4/20</a:t>
            </a:r>
            <a:br>
              <a:rPr lang="en-US" altLang="ko-KR" dirty="0" smtClean="0"/>
            </a:br>
            <a:r>
              <a:rPr lang="en-US" altLang="ko-KR" sz="3100" b="0" dirty="0"/>
              <a:t>e/Smart services, applications and supporting platforms</a:t>
            </a:r>
            <a:r>
              <a:rPr lang="en-US" altLang="ko-KR" sz="2700" b="0" dirty="0"/>
              <a:t> 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endParaRPr lang="ko-KR" altLang="en-US" dirty="0"/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17 January 2018</a:t>
            </a:r>
          </a:p>
          <a:p>
            <a:r>
              <a:rPr lang="en-US" altLang="ko-KR" b="1" dirty="0" smtClean="0"/>
              <a:t>Gyu Myoung Lee</a:t>
            </a:r>
          </a:p>
          <a:p>
            <a:r>
              <a:rPr lang="en-US" altLang="ko-KR" dirty="0" smtClean="0"/>
              <a:t>Q4/20 Rapporteur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28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132398"/>
            <a:ext cx="8229600" cy="4277028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/>
              <a:t>Rapporteurs</a:t>
            </a:r>
          </a:p>
          <a:p>
            <a:pPr lvl="1"/>
            <a:r>
              <a:rPr lang="en-US" altLang="ko-KR" dirty="0"/>
              <a:t>Rapporteur: </a:t>
            </a:r>
            <a:r>
              <a:rPr lang="en-US" altLang="ko-KR" b="1" dirty="0" smtClean="0"/>
              <a:t>Gyu Myoung Lee </a:t>
            </a:r>
            <a:r>
              <a:rPr lang="en-US" altLang="ko-KR" b="1" dirty="0"/>
              <a:t>(Korea)</a:t>
            </a:r>
          </a:p>
          <a:p>
            <a:pPr lvl="1"/>
            <a:r>
              <a:rPr lang="en-US" altLang="ko-KR" dirty="0"/>
              <a:t>Associate rapporteurs:</a:t>
            </a:r>
          </a:p>
          <a:p>
            <a:pPr lvl="2"/>
            <a:r>
              <a:rPr lang="en-US" altLang="ko-KR" b="1" dirty="0"/>
              <a:t>Zheng</a:t>
            </a:r>
            <a:r>
              <a:rPr lang="en-US" altLang="ko-KR" dirty="0"/>
              <a:t> </a:t>
            </a:r>
            <a:r>
              <a:rPr lang="en-US" altLang="ko-KR" b="1" cap="all" dirty="0" smtClean="0"/>
              <a:t>HUANG (ZTE)</a:t>
            </a:r>
            <a:endParaRPr lang="en-US" altLang="ko-KR" dirty="0"/>
          </a:p>
          <a:p>
            <a:pPr lvl="2"/>
            <a:r>
              <a:rPr lang="en-US" altLang="ko-KR" b="1" dirty="0"/>
              <a:t>Ricardo</a:t>
            </a:r>
            <a:r>
              <a:rPr lang="en-US" altLang="ko-KR" dirty="0"/>
              <a:t> </a:t>
            </a:r>
            <a:r>
              <a:rPr lang="en-US" altLang="ko-KR" b="1" cap="all" dirty="0" smtClean="0"/>
              <a:t>PÉREZ (</a:t>
            </a:r>
            <a:r>
              <a:rPr lang="en-US" altLang="ko-KR" b="1" dirty="0"/>
              <a:t>Ministry of </a:t>
            </a:r>
            <a:r>
              <a:rPr lang="en-US" altLang="ko-KR" b="1" dirty="0" smtClean="0"/>
              <a:t>Communication, Argentina)</a:t>
            </a:r>
            <a:endParaRPr lang="en-US" altLang="ko-KR" b="1" dirty="0"/>
          </a:p>
          <a:p>
            <a:pPr lvl="2"/>
            <a:r>
              <a:rPr lang="en-US" altLang="ko-KR" b="1" dirty="0" err="1"/>
              <a:t>Menghua</a:t>
            </a:r>
            <a:r>
              <a:rPr lang="en-US" altLang="ko-KR" dirty="0"/>
              <a:t> </a:t>
            </a:r>
            <a:r>
              <a:rPr lang="en-US" altLang="ko-KR" b="1" cap="all" dirty="0" smtClean="0"/>
              <a:t>TAO (China Unicom)</a:t>
            </a:r>
            <a:endParaRPr lang="en-US" altLang="ko-KR" dirty="0" smtClean="0"/>
          </a:p>
          <a:p>
            <a:r>
              <a:rPr lang="en-US" altLang="ko-KR" dirty="0" smtClean="0"/>
              <a:t>Focus on e/smart services and applications aspects related to the verticals, to facilitate seamless services among heterogeneous IoT environments</a:t>
            </a:r>
          </a:p>
          <a:p>
            <a:pPr lvl="1"/>
            <a:r>
              <a:rPr lang="en-US" altLang="ko-KR" dirty="0" smtClean="0"/>
              <a:t>Many vertical applications</a:t>
            </a:r>
          </a:p>
          <a:p>
            <a:pPr lvl="2"/>
            <a:r>
              <a:rPr lang="en-US" altLang="ko-KR" dirty="0" smtClean="0"/>
              <a:t>Require service platforms to support applications</a:t>
            </a:r>
          </a:p>
          <a:p>
            <a:pPr lvl="1"/>
            <a:r>
              <a:rPr lang="en-US" altLang="ko-KR" dirty="0" smtClean="0"/>
              <a:t>Common functionality of platforms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</a:t>
            </a:fld>
            <a:endParaRPr lang="en-US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215660" y="710835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Q4/2 Overview</a:t>
            </a:r>
            <a:br>
              <a:rPr lang="en-US" altLang="ko-KR" dirty="0" smtClean="0"/>
            </a:br>
            <a:r>
              <a:rPr lang="en-US" altLang="ko-KR" sz="3100" b="0" dirty="0" smtClean="0"/>
              <a:t>(e/Smart </a:t>
            </a:r>
            <a:r>
              <a:rPr lang="en-US" altLang="ko-KR" sz="3100" b="0" dirty="0"/>
              <a:t>services, applications and supporting </a:t>
            </a:r>
            <a:r>
              <a:rPr lang="en-US" altLang="ko-KR" sz="3100" b="0" dirty="0" smtClean="0"/>
              <a:t>platforms)</a:t>
            </a:r>
            <a:endParaRPr lang="ko-KR" altLang="en-US" sz="2700" b="0" dirty="0"/>
          </a:p>
        </p:txBody>
      </p:sp>
    </p:spTree>
    <p:extLst>
      <p:ext uri="{BB962C8B-B14F-4D97-AF65-F5344CB8AC3E}">
        <p14:creationId xmlns:p14="http://schemas.microsoft.com/office/powerpoint/2010/main" val="159791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43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Q4/20 Terms of References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9329"/>
            <a:ext cx="8229600" cy="4777357"/>
          </a:xfrm>
        </p:spPr>
        <p:txBody>
          <a:bodyPr>
            <a:noAutofit/>
          </a:bodyPr>
          <a:lstStyle/>
          <a:p>
            <a:pPr fontAlgn="base"/>
            <a:r>
              <a:rPr lang="en-US" altLang="ko-KR" sz="2100" dirty="0" smtClean="0"/>
              <a:t>e/smart </a:t>
            </a:r>
            <a:r>
              <a:rPr lang="en-US" altLang="ko-KR" sz="2100" dirty="0"/>
              <a:t>services and applications platforms for </a:t>
            </a:r>
            <a:r>
              <a:rPr lang="en-US" altLang="ko-KR" sz="2100" dirty="0" err="1"/>
              <a:t>IoT</a:t>
            </a:r>
            <a:r>
              <a:rPr lang="en-US" altLang="ko-KR" sz="2100" dirty="0"/>
              <a:t> and </a:t>
            </a:r>
            <a:r>
              <a:rPr lang="en-US" altLang="ko-KR" sz="2100" dirty="0" smtClean="0"/>
              <a:t>SC&amp;C</a:t>
            </a:r>
            <a:endParaRPr lang="en-US" altLang="ko-KR" sz="2100" dirty="0"/>
          </a:p>
          <a:p>
            <a:pPr fontAlgn="base"/>
            <a:r>
              <a:rPr lang="en-US" altLang="ko-KR" sz="2100" dirty="0"/>
              <a:t>SC&amp;C applications and services including, inter alia, smart grid, water, mobility, logistic, waste, healthcare, e-government, emergency telecommunications, education, transport, utilities, finance, etc</a:t>
            </a:r>
            <a:r>
              <a:rPr lang="en-US" altLang="ko-KR" sz="2100" dirty="0" smtClean="0"/>
              <a:t>.</a:t>
            </a:r>
            <a:endParaRPr lang="en-US" altLang="ko-KR" sz="2100" dirty="0"/>
          </a:p>
          <a:p>
            <a:pPr fontAlgn="base"/>
            <a:r>
              <a:rPr lang="en-US" altLang="ko-KR" sz="2100" dirty="0"/>
              <a:t>Functionality profiles of e/smart applications and </a:t>
            </a:r>
            <a:r>
              <a:rPr lang="en-US" altLang="ko-KR" sz="2100" dirty="0" smtClean="0"/>
              <a:t>services</a:t>
            </a:r>
            <a:endParaRPr lang="en-US" altLang="ko-KR" sz="2100" dirty="0"/>
          </a:p>
          <a:p>
            <a:pPr fontAlgn="base"/>
            <a:r>
              <a:rPr lang="en-US" altLang="ko-KR" sz="2100" dirty="0"/>
              <a:t>Information modelling relevant to e/smart services and </a:t>
            </a:r>
            <a:r>
              <a:rPr lang="en-US" altLang="ko-KR" sz="2100" dirty="0" smtClean="0"/>
              <a:t>applications</a:t>
            </a:r>
            <a:endParaRPr lang="en-US" altLang="ko-KR" sz="2100" dirty="0"/>
          </a:p>
          <a:p>
            <a:pPr fontAlgn="base"/>
            <a:r>
              <a:rPr lang="en-US" altLang="ko-KR" sz="2100" dirty="0"/>
              <a:t>Middleware for e/smart services and applications including </a:t>
            </a:r>
            <a:r>
              <a:rPr lang="en-US" altLang="ko-KR" sz="2100" dirty="0" smtClean="0"/>
              <a:t>SC&amp;C</a:t>
            </a:r>
            <a:endParaRPr lang="en-US" altLang="ko-KR" sz="2100" dirty="0"/>
          </a:p>
          <a:p>
            <a:pPr fontAlgn="base"/>
            <a:r>
              <a:rPr lang="en-US" altLang="ko-KR" sz="2100" dirty="0"/>
              <a:t>APIs, Web interfaces among </a:t>
            </a:r>
            <a:r>
              <a:rPr lang="en-US" altLang="ko-KR" sz="2100" dirty="0" err="1"/>
              <a:t>IoT</a:t>
            </a:r>
            <a:r>
              <a:rPr lang="en-US" altLang="ko-KR" sz="2100" dirty="0"/>
              <a:t> middleware </a:t>
            </a:r>
            <a:r>
              <a:rPr lang="en-US" altLang="ko-KR" sz="2100" dirty="0" smtClean="0"/>
              <a:t>entities</a:t>
            </a:r>
            <a:endParaRPr lang="en-US" altLang="ko-KR" sz="2100" dirty="0"/>
          </a:p>
          <a:p>
            <a:pPr fontAlgn="base"/>
            <a:r>
              <a:rPr lang="en-US" altLang="ko-KR" sz="2100" dirty="0"/>
              <a:t>Context modelling languages for context awareness of </a:t>
            </a:r>
            <a:r>
              <a:rPr lang="en-US" altLang="ko-KR" sz="2100" dirty="0" err="1"/>
              <a:t>IoT</a:t>
            </a:r>
            <a:r>
              <a:rPr lang="en-US" altLang="ko-KR" sz="2100" dirty="0"/>
              <a:t> </a:t>
            </a:r>
            <a:r>
              <a:rPr lang="en-US" altLang="ko-KR" sz="2100" dirty="0" smtClean="0"/>
              <a:t>middleware</a:t>
            </a:r>
            <a:endParaRPr lang="en-US" altLang="ko-KR" sz="2100" dirty="0"/>
          </a:p>
          <a:p>
            <a:pPr fontAlgn="base"/>
            <a:r>
              <a:rPr lang="en-US" altLang="ko-KR" sz="2100" dirty="0"/>
              <a:t>Context/event management and reasoning for cognitive action </a:t>
            </a:r>
            <a:endParaRPr lang="en-US" altLang="ko-KR" sz="2100" dirty="0" smtClean="0"/>
          </a:p>
          <a:p>
            <a:pPr fontAlgn="base"/>
            <a:r>
              <a:rPr lang="en-US" altLang="ko-KR" sz="2100" dirty="0" smtClean="0"/>
              <a:t>Autonomic </a:t>
            </a:r>
            <a:r>
              <a:rPr lang="en-US" altLang="ko-KR" sz="2100" dirty="0"/>
              <a:t>service management for e/smart services and applications </a:t>
            </a:r>
            <a:endParaRPr lang="en-US" altLang="ko-KR" sz="2100" dirty="0" smtClean="0"/>
          </a:p>
          <a:p>
            <a:pPr fontAlgn="base"/>
            <a:r>
              <a:rPr lang="en-US" altLang="ko-KR" sz="2100" dirty="0" smtClean="0"/>
              <a:t>Business </a:t>
            </a:r>
            <a:r>
              <a:rPr lang="en-US" altLang="ko-KR" sz="2100" dirty="0"/>
              <a:t>support capabilities like service activation, enrolment, contract management, billing and </a:t>
            </a:r>
            <a:r>
              <a:rPr lang="en-US" altLang="ko-KR" sz="2100" dirty="0" smtClean="0"/>
              <a:t>troubleshooting</a:t>
            </a:r>
            <a:endParaRPr lang="ko-KR" alt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4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Q4/20 – Work Programme</a:t>
            </a:r>
            <a:endParaRPr lang="fr-F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68500"/>
            <a:ext cx="8229600" cy="4207933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Published Recommemdations</a:t>
            </a:r>
          </a:p>
          <a:p>
            <a:pPr lvl="1"/>
            <a:r>
              <a:rPr lang="en-US" altLang="ko-KR" dirty="0"/>
              <a:t>Y.4452 (ex </a:t>
            </a:r>
            <a:r>
              <a:rPr lang="en-US" altLang="ko-KR" dirty="0" err="1"/>
              <a:t>Y.WoO-fw</a:t>
            </a:r>
            <a:r>
              <a:rPr lang="en-US" altLang="ko-KR" dirty="0" smtClean="0"/>
              <a:t>) - </a:t>
            </a:r>
            <a:r>
              <a:rPr lang="en-US" altLang="ko-KR" dirty="0"/>
              <a:t>Functional framework of </a:t>
            </a:r>
            <a:r>
              <a:rPr lang="en-US" altLang="ko-KR" dirty="0" smtClean="0"/>
              <a:t>Web </a:t>
            </a:r>
            <a:r>
              <a:rPr lang="en-US" altLang="ko-KR" dirty="0"/>
              <a:t>of </a:t>
            </a:r>
            <a:r>
              <a:rPr lang="en-US" altLang="ko-KR" dirty="0" smtClean="0"/>
              <a:t>Objects</a:t>
            </a:r>
          </a:p>
          <a:p>
            <a:pPr lvl="1"/>
            <a:r>
              <a:rPr lang="en-US" altLang="ko-KR" dirty="0"/>
              <a:t>Y.4453 (ex </a:t>
            </a:r>
            <a:r>
              <a:rPr lang="en-US" altLang="ko-KR" dirty="0" err="1"/>
              <a:t>Y.IoT</a:t>
            </a:r>
            <a:r>
              <a:rPr lang="en-US" altLang="ko-KR" dirty="0"/>
              <a:t>-ASF</a:t>
            </a:r>
            <a:r>
              <a:rPr lang="en-US" altLang="ko-KR" dirty="0" smtClean="0"/>
              <a:t>) - </a:t>
            </a:r>
            <a:r>
              <a:rPr lang="en-US" altLang="ko-KR" dirty="0"/>
              <a:t>Adaptive software framework for IoT </a:t>
            </a:r>
            <a:r>
              <a:rPr lang="en-US" altLang="ko-KR" dirty="0" smtClean="0"/>
              <a:t>devices</a:t>
            </a:r>
          </a:p>
          <a:p>
            <a:pPr lvl="1"/>
            <a:r>
              <a:rPr lang="en-US" dirty="0" smtClean="0"/>
              <a:t>Y.4553 (ex </a:t>
            </a:r>
            <a:r>
              <a:rPr lang="en-US" dirty="0" err="1" smtClean="0"/>
              <a:t>Y.IoT</a:t>
            </a:r>
            <a:r>
              <a:rPr lang="en-US" dirty="0" smtClean="0"/>
              <a:t>-SPSN) - </a:t>
            </a:r>
            <a:r>
              <a:rPr lang="en-US" altLang="ko-KR" dirty="0"/>
              <a:t>Requirements of smartphone as sink node for IoT applications and services</a:t>
            </a:r>
            <a:endParaRPr lang="fr-FR" dirty="0" smtClean="0"/>
          </a:p>
          <a:p>
            <a:r>
              <a:rPr lang="fr-FR" dirty="0" smtClean="0"/>
              <a:t>Draft Recommendations under study</a:t>
            </a:r>
          </a:p>
          <a:p>
            <a:pPr lvl="1"/>
            <a:r>
              <a:rPr lang="fr-FR" dirty="0" smtClean="0"/>
              <a:t>17 Work Items</a:t>
            </a:r>
            <a:endParaRPr lang="fr-F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47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341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Q4/20 Work Items – 1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921383"/>
              </p:ext>
            </p:extLst>
          </p:nvPr>
        </p:nvGraphicFramePr>
        <p:xfrm>
          <a:off x="457200" y="1709419"/>
          <a:ext cx="8229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7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Work Item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Title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GB" altLang="ko-KR" sz="1400" b="1" i="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Y.del-fw</a:t>
                      </a:r>
                      <a:endParaRPr lang="ko-KR" altLang="en-US" sz="14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Framework of delegation service for the </a:t>
                      </a:r>
                      <a:r>
                        <a:rPr lang="en-US" altLang="ko-KR" sz="14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IoT</a:t>
                      </a:r>
                      <a:r>
                        <a:rPr lang="en-US" altLang="ko-K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devices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1" hangingPunct="1"/>
                      <a:r>
                        <a:rPr lang="en-GB" altLang="ko-KR" sz="14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Y.IoT-SQ-</a:t>
                      </a:r>
                      <a:r>
                        <a:rPr lang="en-GB" altLang="ko-KR" sz="1400" b="1" i="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fns</a:t>
                      </a:r>
                      <a:endParaRPr lang="ko-KR" altLang="en-US" sz="14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Functionalities of Self-quantification over Internet of things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1" hangingPunct="1"/>
                      <a:r>
                        <a:rPr lang="en-GB" altLang="ko-KR" sz="14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Y.ISG-</a:t>
                      </a:r>
                      <a:r>
                        <a:rPr lang="en-GB" altLang="ko-KR" sz="1400" b="1" i="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  <a:endParaRPr lang="ko-KR" altLang="en-US" sz="14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Framework of </a:t>
                      </a:r>
                      <a:r>
                        <a:rPr lang="en-US" altLang="ko-KR" sz="14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IoT</a:t>
                      </a:r>
                      <a:r>
                        <a:rPr lang="en-US" altLang="ko-K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-based Smart Greenhouse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1" hangingPunct="1"/>
                      <a:r>
                        <a:rPr lang="en-GB" altLang="ko-KR" sz="14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Y.Psfs</a:t>
                      </a:r>
                      <a:endParaRPr lang="ko-KR" altLang="en-US" sz="14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Functional model for production service of Smart Farming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1" hangingPunct="1"/>
                      <a:r>
                        <a:rPr lang="en-GB" altLang="ko-KR" sz="14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Y.SC-Residential</a:t>
                      </a:r>
                      <a:endParaRPr lang="ko-KR" altLang="en-US" sz="14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 of Smart Residential Communities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1" hangingPunct="1"/>
                      <a:r>
                        <a:rPr lang="en-GB" altLang="ko-KR" sz="14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Y.smart-evacuation</a:t>
                      </a:r>
                      <a:endParaRPr lang="ko-KR" altLang="en-US" sz="14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Framework of Smart Evacuation during emergencies in Smart Cities and Communities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1" hangingPunct="1"/>
                      <a:r>
                        <a:rPr lang="en-GB" altLang="ko-KR" sz="14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Y.social-device</a:t>
                      </a:r>
                      <a:endParaRPr lang="ko-KR" altLang="en-US" sz="14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Framework of the social device networking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1" hangingPunct="1"/>
                      <a:r>
                        <a:rPr lang="en-GB" altLang="ko-KR" sz="14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Y.SPL</a:t>
                      </a:r>
                      <a:endParaRPr lang="ko-KR" altLang="en-US" sz="14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 and Reference Framework for Smart Parking Lots in smart city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1" hangingPunct="1"/>
                      <a:r>
                        <a:rPr lang="en-GB" altLang="ko-KR" sz="14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Y.SSL</a:t>
                      </a:r>
                      <a:endParaRPr lang="ko-KR" altLang="en-US" sz="14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 and Reference Framework for Smart Street Light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1" hangingPunct="1"/>
                      <a:r>
                        <a:rPr lang="en-GB" altLang="ko-KR" sz="14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Y.STD</a:t>
                      </a:r>
                      <a:endParaRPr lang="ko-KR" altLang="en-US" sz="14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Reference Model for Smart Tourist Destinations: platform interoperability and functionalities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7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706818"/>
              </p:ext>
            </p:extLst>
          </p:nvPr>
        </p:nvGraphicFramePr>
        <p:xfrm>
          <a:off x="457200" y="1869590"/>
          <a:ext cx="8229600" cy="314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18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dirty="0">
                          <a:effectLst/>
                          <a:latin typeface="+mn-lt"/>
                        </a:rPr>
                        <a:t>Working title</a:t>
                      </a: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dirty="0">
                          <a:effectLst/>
                          <a:latin typeface="+mn-lt"/>
                        </a:rPr>
                        <a:t>Title</a:t>
                      </a:r>
                    </a:p>
                  </a:txBody>
                  <a:tcPr marL="47625" marR="47625" marT="66675" marB="571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1" hangingPunct="1"/>
                      <a:r>
                        <a:rPr lang="en-GB" altLang="ko-KR" sz="14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Y.TPS-</a:t>
                      </a:r>
                      <a:r>
                        <a:rPr lang="en-GB" altLang="ko-KR" sz="1400" b="1" i="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afw</a:t>
                      </a:r>
                      <a:endParaRPr lang="ko-KR" altLang="en-US" sz="14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Architectural framework for providing transportation safety service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102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1" hangingPunct="1"/>
                      <a:r>
                        <a:rPr lang="en-GB" altLang="ko-KR" sz="14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Y.WoO-hn</a:t>
                      </a:r>
                      <a:endParaRPr lang="ko-KR" altLang="en-US" sz="1400" b="1" i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capability and architecture in web of objects enabled home network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6869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sz="1400" b="1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dirty="0" err="1" smtClean="0">
                          <a:effectLst/>
                          <a:latin typeface="+mn-lt"/>
                        </a:rPr>
                        <a:t>Y.energy-mMG</a:t>
                      </a:r>
                      <a:endParaRPr lang="en-GB" sz="1400" b="1" dirty="0">
                        <a:effectLst/>
                        <a:latin typeface="+mn-l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 smtClean="0">
                          <a:effectLst/>
                          <a:latin typeface="+mn-lt"/>
                        </a:rPr>
                        <a:t> Application </a:t>
                      </a:r>
                      <a:r>
                        <a:rPr lang="en-US" sz="1400" b="1" dirty="0">
                          <a:effectLst/>
                          <a:latin typeface="+mn-lt"/>
                        </a:rPr>
                        <a:t>model for energy services on multiple </a:t>
                      </a:r>
                      <a:r>
                        <a:rPr lang="en-US" sz="1400" b="1" dirty="0" err="1" smtClean="0">
                          <a:effectLst/>
                          <a:latin typeface="+mn-lt"/>
                        </a:rPr>
                        <a:t>microgrids</a:t>
                      </a:r>
                      <a:r>
                        <a:rPr lang="en-US" sz="1400" b="1" dirty="0" smtClean="0">
                          <a:effectLst/>
                          <a:latin typeface="+mn-lt"/>
                        </a:rPr>
                        <a:t> 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47625" marR="47625" marT="66675" marB="571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sz="1400" b="1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dirty="0" err="1" smtClean="0">
                          <a:effectLst/>
                          <a:latin typeface="+mn-lt"/>
                        </a:rPr>
                        <a:t>Y.IoT-BoT-fw</a:t>
                      </a:r>
                      <a:endParaRPr lang="en-GB" sz="1400" b="1" dirty="0">
                        <a:effectLst/>
                        <a:latin typeface="+mn-l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 smtClean="0">
                          <a:effectLst/>
                          <a:latin typeface="+mn-lt"/>
                        </a:rPr>
                        <a:t> Framework </a:t>
                      </a:r>
                      <a:r>
                        <a:rPr lang="en-US" sz="1400" b="1" dirty="0">
                          <a:effectLst/>
                          <a:latin typeface="+mn-lt"/>
                        </a:rPr>
                        <a:t>of </a:t>
                      </a:r>
                      <a:r>
                        <a:rPr lang="en-US" sz="1400" b="1" dirty="0" err="1">
                          <a:effectLst/>
                          <a:latin typeface="+mn-lt"/>
                        </a:rPr>
                        <a:t>blockchain</a:t>
                      </a:r>
                      <a:r>
                        <a:rPr lang="en-US" sz="1400" b="1" dirty="0">
                          <a:effectLst/>
                          <a:latin typeface="+mn-lt"/>
                        </a:rPr>
                        <a:t> of things as decentralized service </a:t>
                      </a:r>
                      <a:r>
                        <a:rPr lang="en-US" sz="1400" b="1" dirty="0" smtClean="0">
                          <a:effectLst/>
                          <a:latin typeface="+mn-lt"/>
                        </a:rPr>
                        <a:t>platform 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47625" marR="47625" marT="66675" marB="571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sz="1400" b="1" dirty="0" smtClean="0">
                          <a:effectLst/>
                          <a:latin typeface="+mn-lt"/>
                        </a:rPr>
                        <a:t> Y.STIS-</a:t>
                      </a:r>
                      <a:r>
                        <a:rPr lang="en-GB" sz="1400" b="1" dirty="0" err="1" smtClean="0">
                          <a:effectLst/>
                          <a:latin typeface="+mn-lt"/>
                        </a:rPr>
                        <a:t>fdm</a:t>
                      </a:r>
                      <a:endParaRPr lang="en-GB" sz="1400" b="1" dirty="0">
                        <a:effectLst/>
                        <a:latin typeface="+mn-l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 smtClean="0">
                          <a:effectLst/>
                          <a:latin typeface="+mn-lt"/>
                        </a:rPr>
                        <a:t> Function </a:t>
                      </a:r>
                      <a:r>
                        <a:rPr lang="en-US" sz="1400" b="1" dirty="0">
                          <a:effectLst/>
                          <a:latin typeface="+mn-lt"/>
                        </a:rPr>
                        <a:t>description and metadata of </a:t>
                      </a:r>
                      <a:r>
                        <a:rPr lang="en-US" sz="1400" b="1" dirty="0" err="1">
                          <a:effectLst/>
                          <a:latin typeface="+mn-lt"/>
                        </a:rPr>
                        <a:t>Spatio</a:t>
                      </a:r>
                      <a:r>
                        <a:rPr lang="en-US" sz="1400" b="1" dirty="0">
                          <a:effectLst/>
                          <a:latin typeface="+mn-lt"/>
                        </a:rPr>
                        <a:t>-temporal Information Service for </a:t>
                      </a:r>
                      <a:r>
                        <a:rPr lang="en-US" sz="1400" b="1" dirty="0" smtClean="0">
                          <a:effectLst/>
                          <a:latin typeface="+mn-lt"/>
                        </a:rPr>
                        <a:t>SSC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47625" marR="47625" marT="66675" marB="5715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sz="1400" b="1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  <a:latin typeface="+mn-lt"/>
                        </a:rPr>
                        <a:t>Y.IoT</a:t>
                      </a:r>
                      <a:r>
                        <a:rPr lang="en-US" sz="1400" b="1" dirty="0" smtClean="0">
                          <a:effectLst/>
                          <a:latin typeface="+mn-lt"/>
                        </a:rPr>
                        <a:t>-LISF</a:t>
                      </a:r>
                      <a:endParaRPr lang="en-GB" sz="1400" b="1" dirty="0">
                        <a:effectLst/>
                        <a:latin typeface="+mn-lt"/>
                      </a:endParaRPr>
                    </a:p>
                  </a:txBody>
                  <a:tcPr marL="47625" marR="47625" marT="66675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 smtClean="0">
                          <a:effectLst/>
                          <a:latin typeface="+mn-lt"/>
                        </a:rPr>
                        <a:t> Lightweight intelligent software framework for IoT devices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47625" marR="47625" marT="66675" marB="57150"/>
                </a:tc>
                <a:extLst>
                  <a:ext uri="{0D108BD9-81ED-4DB2-BD59-A6C34878D82A}">
                    <a16:rowId xmlns:a16="http://schemas.microsoft.com/office/drawing/2014/main" val="260482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sz="1400" b="1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1" dirty="0" err="1" smtClean="0">
                          <a:effectLst/>
                          <a:latin typeface="+mn-lt"/>
                        </a:rPr>
                        <a:t>Y.</a:t>
                      </a:r>
                      <a:r>
                        <a:rPr lang="en-GB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disaster_notification</a:t>
                      </a:r>
                      <a:endParaRPr lang="en-GB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66675" marB="57150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 smtClean="0">
                          <a:effectLst/>
                          <a:latin typeface="+mn-lt"/>
                        </a:rPr>
                        <a:t> Framework of the disaster notification of the population in Smart Cities and Communities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47625" marR="47625" marT="66675" marB="57150"/>
                </a:tc>
                <a:extLst>
                  <a:ext uri="{0D108BD9-81ED-4DB2-BD59-A6C34878D82A}">
                    <a16:rowId xmlns:a16="http://schemas.microsoft.com/office/drawing/2014/main" val="1498625680"/>
                  </a:ext>
                </a:extLst>
              </a:tr>
            </a:tbl>
          </a:graphicData>
        </a:graphic>
      </p:graphicFrame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6</a:t>
            </a:fld>
            <a:endParaRPr lang="en-US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457200" y="477921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dirty="0"/>
              <a:t>Q4/20 Work Items –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9552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Future Plan</a:t>
            </a:r>
            <a:endParaRPr lang="fr-F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New work items</a:t>
            </a:r>
          </a:p>
          <a:p>
            <a:pPr lvl="1"/>
            <a:r>
              <a:rPr lang="fr-FR" dirty="0" smtClean="0"/>
              <a:t>Emerging veriticals</a:t>
            </a:r>
          </a:p>
          <a:p>
            <a:pPr lvl="1"/>
            <a:r>
              <a:rPr lang="fr-FR" dirty="0" smtClean="0"/>
              <a:t>Techincal convergence</a:t>
            </a:r>
            <a:endParaRPr lang="fr-FR" dirty="0"/>
          </a:p>
          <a:p>
            <a:r>
              <a:rPr lang="fr-FR" dirty="0" smtClean="0"/>
              <a:t>Collaboration/Coordination</a:t>
            </a:r>
          </a:p>
          <a:p>
            <a:pPr lvl="1"/>
            <a:r>
              <a:rPr lang="fr-FR" dirty="0" smtClean="0"/>
              <a:t>SG20: Qs on Requirements, </a:t>
            </a:r>
            <a:r>
              <a:rPr lang="fr-FR" dirty="0" smtClean="0">
                <a:sym typeface="Wingdings" panose="05000000000000000000" pitchFamily="2" charset="2"/>
              </a:rPr>
              <a:t>Archiecture</a:t>
            </a:r>
            <a:endParaRPr lang="fr-FR" dirty="0" smtClean="0"/>
          </a:p>
          <a:p>
            <a:pPr lvl="1"/>
            <a:r>
              <a:rPr lang="fr-FR" dirty="0" smtClean="0"/>
              <a:t>ITU-T: SG13, 16, 17 and FD-DPM, DLT, ML5G</a:t>
            </a:r>
          </a:p>
          <a:p>
            <a:pPr lvl="1"/>
            <a:r>
              <a:rPr lang="fr-FR" dirty="0" smtClean="0"/>
              <a:t>Other SDOs </a:t>
            </a:r>
            <a:endParaRPr lang="fr-F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011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400f594b-754d-46b1-a4d3-5a448d24a17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F53ECB765E3847BA9DE2DB84B90300" ma:contentTypeVersion="0" ma:contentTypeDescription="Create a new document." ma:contentTypeScope="" ma:versionID="284ed77f59dec6eeb5f2af58cab56b8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6A6EFE-0E3F-424F-9E73-7678F8F0DADF}">
  <ds:schemaRefs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2A808093-1FD9-4A6D-84A8-C92104936E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C38511-BC1D-4211-B95F-BD24B6E59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ITU White Background</Template>
  <TotalTime>250</TotalTime>
  <Words>427</Words>
  <Application>Microsoft Office PowerPoint</Application>
  <PresentationFormat>화면 슬라이드 쇼(4:3)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맑은 고딕</vt:lpstr>
      <vt:lpstr>Arial</vt:lpstr>
      <vt:lpstr>Calibri</vt:lpstr>
      <vt:lpstr>Wingdings</vt:lpstr>
      <vt:lpstr>Office Theme</vt:lpstr>
      <vt:lpstr>ITU-T Q4/20 e/Smart services, applications and supporting platforms  </vt:lpstr>
      <vt:lpstr>Q4/2 Overview (e/Smart services, applications and supporting platforms)</vt:lpstr>
      <vt:lpstr>Q4/20 Terms of References</vt:lpstr>
      <vt:lpstr>Q4/20 – Work Programme</vt:lpstr>
      <vt:lpstr>Q4/20 Work Items – 1 </vt:lpstr>
      <vt:lpstr>Q4/20 Work Items – 2</vt:lpstr>
      <vt:lpstr>Future Plan</vt:lpstr>
      <vt:lpstr>PowerPoint 프레젠테이션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on Data Management: Transforming Data Into Value Expanding the IoT Potential with a special focus on smart cities Dubai, UAE  12 March 2017 </dc:title>
  <dc:creator>Lee, Gyu Myoung</dc:creator>
  <cp:lastModifiedBy>gmlee</cp:lastModifiedBy>
  <cp:revision>100</cp:revision>
  <dcterms:created xsi:type="dcterms:W3CDTF">2017-02-27T09:26:18Z</dcterms:created>
  <dcterms:modified xsi:type="dcterms:W3CDTF">2018-01-17T05:49:57Z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0x010100F8F53ECB765E3847BA9DE2DB84B90300</vt:lpwstr>
  </property>
</Properties>
</file>