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6" r:id="rId3"/>
    <p:sldId id="281" r:id="rId4"/>
    <p:sldId id="282" r:id="rId5"/>
    <p:sldId id="279" r:id="rId6"/>
    <p:sldId id="28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028" autoAdjust="0"/>
    <p:restoredTop sz="87534" autoAdjust="0"/>
  </p:normalViewPr>
  <p:slideViewPr>
    <p:cSldViewPr>
      <p:cViewPr>
        <p:scale>
          <a:sx n="102" d="100"/>
          <a:sy n="102" d="100"/>
        </p:scale>
        <p:origin x="-1315" y="-26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2FADF93-AC34-4FCF-8DE2-1E8BE29B676F}" type="datetimeFigureOut">
              <a:rPr lang="en-US" altLang="fr-FR"/>
              <a:pPr>
                <a:defRPr/>
              </a:pPr>
              <a:t>3/5/2018</a:t>
            </a:fld>
            <a:endParaRPr lang="en-US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3743EFF-4B2A-4302-B7C3-F0D38EBC7D79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26613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FC23647-2571-4F22-9A1C-016AA91A787C}" type="datetimeFigureOut">
              <a:rPr lang="ja-JP" altLang="en-US"/>
              <a:pPr>
                <a:defRPr/>
              </a:pPr>
              <a:t>2018/3/5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E0774C95-08BE-4821-8009-230D5E3DD38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7819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3207C1E-E839-4364-9606-851EA5A1B77D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26274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4C4B3D9-65C9-4E90-B6A4-AE431E9F183C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1874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82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正方形/長方形 1"/>
          <p:cNvSpPr>
            <a:spLocks noChangeArrowheads="1"/>
          </p:cNvSpPr>
          <p:nvPr userDrawn="1"/>
        </p:nvSpPr>
        <p:spPr bwMode="auto">
          <a:xfrm>
            <a:off x="381000" y="6488113"/>
            <a:ext cx="8001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ja-JP" sz="1600" dirty="0" smtClean="0">
                <a:solidFill>
                  <a:srgbClr val="3B3B39"/>
                </a:solidFill>
                <a:latin typeface="Verdana" panose="020B0604030504040204" pitchFamily="34" charset="0"/>
              </a:rPr>
              <a:t>ARC-2018-0064-Improvement_of_FilterCriteria </a:t>
            </a:r>
            <a:endParaRPr lang="ja-JP" altLang="en-US" sz="16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eomichi.hiroyuki@lab.ntt.co.j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harada.kei@lab.ntt.co.j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</a:endParaRPr>
          </a:p>
        </p:txBody>
      </p:sp>
      <p:sp>
        <p:nvSpPr>
          <p:cNvPr id="4100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fr-FR" sz="3600" b="1" dirty="0" smtClean="0">
                <a:solidFill>
                  <a:srgbClr val="A0A0A3"/>
                </a:solidFill>
              </a:rPr>
              <a:t>Improvement of Filter Criteria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404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Group Name:</a:t>
            </a:r>
          </a:p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Source: Hiroyuki Maeomichi – </a:t>
            </a:r>
            <a:r>
              <a:rPr lang="en-US" altLang="fr-FR" dirty="0">
                <a:solidFill>
                  <a:srgbClr val="B42025"/>
                </a:solidFill>
                <a:hlinkClick r:id="rId3"/>
              </a:rPr>
              <a:t>maeomichi.hiroyuki@lab.ntt.co.jp</a:t>
            </a:r>
            <a:r>
              <a:rPr lang="en-US" altLang="fr-FR" dirty="0">
                <a:solidFill>
                  <a:srgbClr val="B42025"/>
                </a:solidFill>
              </a:rPr>
              <a:t>, </a:t>
            </a:r>
            <a:br>
              <a:rPr lang="en-US" altLang="fr-FR" dirty="0">
                <a:solidFill>
                  <a:srgbClr val="B42025"/>
                </a:solidFill>
              </a:rPr>
            </a:br>
            <a:r>
              <a:rPr lang="en-US" altLang="fr-FR" dirty="0">
                <a:solidFill>
                  <a:srgbClr val="B42025"/>
                </a:solidFill>
              </a:rPr>
              <a:t>               Kei Harada – </a:t>
            </a:r>
            <a:r>
              <a:rPr lang="en-US" altLang="fr-FR" dirty="0">
                <a:solidFill>
                  <a:srgbClr val="B42025"/>
                </a:solidFill>
                <a:hlinkClick r:id="rId4"/>
              </a:rPr>
              <a:t>harada.kei@lab.ntt.co.jp</a:t>
            </a:r>
            <a:endParaRPr lang="en-US" altLang="fr-FR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Meeting Date: </a:t>
            </a:r>
            <a:r>
              <a:rPr lang="en-US" altLang="fr-FR" dirty="0" smtClean="0">
                <a:solidFill>
                  <a:srgbClr val="B42025"/>
                </a:solidFill>
              </a:rPr>
              <a:t>2018-03-12</a:t>
            </a:r>
            <a:endParaRPr lang="en-US" altLang="fr-FR" dirty="0">
              <a:solidFill>
                <a:srgbClr val="B42025"/>
              </a:solidFill>
            </a:endParaRPr>
          </a:p>
          <a:p>
            <a:pPr eaLnBrk="1" hangingPunct="1"/>
            <a:endParaRPr lang="en-US" altLang="fr-FR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3600" dirty="0" smtClean="0"/>
              <a:t>Introduction</a:t>
            </a:r>
            <a:endParaRPr kumimoji="1" lang="ja-JP" altLang="en-US" sz="3600" dirty="0" smtClean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A5118D0-4BB1-4D3F-A80D-677426E40406}" type="slidenum">
              <a:rPr lang="en-US" altLang="fr-FR">
                <a:solidFill>
                  <a:srgbClr val="898989"/>
                </a:solidFill>
              </a:rPr>
              <a:pPr/>
              <a:t>2</a:t>
            </a:fld>
            <a:endParaRPr lang="en-US" altLang="fr-FR">
              <a:solidFill>
                <a:srgbClr val="898989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67544" y="1268760"/>
            <a:ext cx="8507288" cy="4896544"/>
          </a:xfrm>
        </p:spPr>
        <p:txBody>
          <a:bodyPr/>
          <a:lstStyle/>
          <a:p>
            <a:r>
              <a:rPr lang="en-US" altLang="ja-JP" sz="2400" dirty="0" smtClean="0"/>
              <a:t>There are missing operators on </a:t>
            </a:r>
            <a:r>
              <a:rPr lang="en-US" altLang="ja-JP" sz="2400" i="1" dirty="0" smtClean="0"/>
              <a:t>Filter Criteria </a:t>
            </a:r>
            <a:r>
              <a:rPr lang="en-US" altLang="ja-JP" sz="2400" dirty="0" smtClean="0"/>
              <a:t>parameter.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For example, we cannot search </a:t>
            </a:r>
            <a:r>
              <a:rPr lang="en-US" altLang="ja-JP" sz="2400" dirty="0"/>
              <a:t>&lt;</a:t>
            </a:r>
            <a:r>
              <a:rPr lang="en-US" altLang="ja-JP" sz="2400" dirty="0" err="1"/>
              <a:t>timeSeriesInstance</a:t>
            </a:r>
            <a:r>
              <a:rPr lang="en-US" altLang="ja-JP" sz="2400" dirty="0"/>
              <a:t>&gt; by </a:t>
            </a:r>
            <a:r>
              <a:rPr lang="en-US" altLang="ja-JP" sz="2400" i="1" dirty="0" err="1"/>
              <a:t>generationTime</a:t>
            </a:r>
            <a:r>
              <a:rPr lang="en-US" altLang="ja-JP" sz="2400" i="1" dirty="0"/>
              <a:t> </a:t>
            </a:r>
            <a:r>
              <a:rPr lang="en-US" altLang="ja-JP" sz="2400" dirty="0" smtClean="0"/>
              <a:t>attribute.</a:t>
            </a:r>
          </a:p>
          <a:p>
            <a:pPr marL="0" indent="0">
              <a:buNone/>
            </a:pPr>
            <a:endParaRPr kumimoji="1" lang="en-US" altLang="ja-JP" sz="2400" dirty="0"/>
          </a:p>
          <a:p>
            <a:r>
              <a:rPr lang="en-US" altLang="ja-JP" sz="2400" dirty="0" smtClean="0"/>
              <a:t>Attribute </a:t>
            </a:r>
            <a:r>
              <a:rPr kumimoji="1" lang="en-US" altLang="ja-JP" sz="2400" dirty="0" smtClean="0"/>
              <a:t> operator exists but it is used </a:t>
            </a:r>
            <a:r>
              <a:rPr lang="en-US" altLang="ja-JP" sz="2400" dirty="0" smtClean="0"/>
              <a:t>for matching.</a:t>
            </a:r>
            <a:br>
              <a:rPr lang="en-US" altLang="ja-JP" sz="2400" dirty="0" smtClean="0"/>
            </a:br>
            <a:r>
              <a:rPr kumimoji="1" lang="en-US" altLang="ja-JP" sz="2400" dirty="0" smtClean="0"/>
              <a:t>For attribute </a:t>
            </a:r>
            <a:r>
              <a:rPr lang="en-US" altLang="ja-JP" sz="2400" dirty="0" smtClean="0"/>
              <a:t>of number type, it needs comparison operators.</a:t>
            </a:r>
          </a:p>
          <a:p>
            <a:pPr lvl="1"/>
            <a:r>
              <a:rPr lang="en-US" altLang="ja-JP" sz="2400" dirty="0" err="1" smtClean="0"/>
              <a:t>AttributeLessThan</a:t>
            </a:r>
            <a:r>
              <a:rPr lang="en-US" altLang="ja-JP" sz="2400" dirty="0" smtClean="0"/>
              <a:t> (&lt;), </a:t>
            </a:r>
            <a:r>
              <a:rPr lang="en-US" altLang="ja-JP" sz="2400" dirty="0" err="1" smtClean="0"/>
              <a:t>AttributeLessOrEqual</a:t>
            </a:r>
            <a:r>
              <a:rPr lang="en-US" altLang="ja-JP" sz="2400" dirty="0" smtClean="0"/>
              <a:t> (</a:t>
            </a:r>
            <a:r>
              <a:rPr lang="ja-JP" altLang="en-US" sz="2400" dirty="0" smtClean="0"/>
              <a:t>≦</a:t>
            </a:r>
            <a:r>
              <a:rPr lang="en-US" altLang="ja-JP" sz="2400" dirty="0" smtClean="0"/>
              <a:t>), </a:t>
            </a:r>
            <a:r>
              <a:rPr lang="en-US" altLang="ja-JP" sz="2400" dirty="0" err="1" smtClean="0"/>
              <a:t>AttributeGraterThan</a:t>
            </a:r>
            <a:r>
              <a:rPr lang="en-US" altLang="ja-JP" sz="2400" dirty="0" smtClean="0"/>
              <a:t> (&gt;), </a:t>
            </a:r>
            <a:r>
              <a:rPr lang="en-US" altLang="ja-JP" sz="2400" dirty="0" err="1" smtClean="0"/>
              <a:t>AttributeGraterOrEqual</a:t>
            </a:r>
            <a:r>
              <a:rPr lang="en-US" altLang="ja-JP" sz="2400" dirty="0" smtClean="0"/>
              <a:t> (</a:t>
            </a:r>
            <a:r>
              <a:rPr lang="ja-JP" altLang="en-US" sz="2400" dirty="0"/>
              <a:t>≧</a:t>
            </a:r>
            <a:r>
              <a:rPr lang="en-US" altLang="ja-JP" sz="2400" dirty="0" smtClean="0"/>
              <a:t>)</a:t>
            </a:r>
          </a:p>
          <a:p>
            <a:pPr lvl="1"/>
            <a:r>
              <a:rPr lang="en-US" altLang="ja-JP" sz="2400" dirty="0" smtClean="0"/>
              <a:t>We already have </a:t>
            </a:r>
            <a:r>
              <a:rPr lang="en-US" altLang="ja-JP" sz="2400" i="1" dirty="0" err="1" smtClean="0"/>
              <a:t>xxBefore</a:t>
            </a:r>
            <a:r>
              <a:rPr lang="en-US" altLang="ja-JP" sz="2400" i="1" dirty="0" smtClean="0"/>
              <a:t>/After/Smaller/Bigger</a:t>
            </a:r>
            <a:r>
              <a:rPr lang="en-US" altLang="ja-JP" sz="2400" dirty="0" smtClean="0"/>
              <a:t> condition tags, but they are applied only to specific attributes (</a:t>
            </a:r>
            <a:r>
              <a:rPr lang="en-US" altLang="ja-JP" sz="2400" i="1" dirty="0" smtClean="0"/>
              <a:t>creation</a:t>
            </a:r>
            <a:r>
              <a:rPr lang="ja-JP" altLang="en-US" sz="2400" i="1" dirty="0"/>
              <a:t> </a:t>
            </a:r>
            <a:r>
              <a:rPr lang="en-US" altLang="ja-JP" sz="2400" i="1" dirty="0" smtClean="0"/>
              <a:t>Time</a:t>
            </a:r>
            <a:r>
              <a:rPr lang="en-US" altLang="ja-JP" sz="2400" dirty="0" smtClean="0"/>
              <a:t>, </a:t>
            </a:r>
            <a:r>
              <a:rPr lang="en-US" altLang="ja-JP" sz="2400" i="1" dirty="0" smtClean="0"/>
              <a:t>state Tag</a:t>
            </a:r>
            <a:r>
              <a:rPr lang="en-US" altLang="ja-JP" sz="2400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46372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15582"/>
          </a:xfrm>
        </p:spPr>
        <p:txBody>
          <a:bodyPr/>
          <a:lstStyle/>
          <a:p>
            <a:r>
              <a:rPr lang="en-US" altLang="ja-JP" sz="2800" dirty="0" smtClean="0"/>
              <a:t>Don’t we need any other operators? Like ‘and(</a:t>
            </a:r>
            <a:r>
              <a:rPr lang="ja-JP" altLang="en-US" sz="2800" dirty="0" smtClean="0"/>
              <a:t>⋀</a:t>
            </a:r>
            <a:r>
              <a:rPr lang="en-US" altLang="ja-JP" sz="2800" dirty="0" smtClean="0"/>
              <a:t>)’  and ‘or(</a:t>
            </a:r>
            <a:r>
              <a:rPr lang="ja-JP" altLang="en-US" sz="2800" dirty="0" smtClean="0"/>
              <a:t>∨</a:t>
            </a:r>
            <a:r>
              <a:rPr lang="en-US" altLang="ja-JP" sz="2800" dirty="0" smtClean="0"/>
              <a:t>)’</a:t>
            </a:r>
            <a:r>
              <a:rPr lang="mr-IN" altLang="ja-JP" sz="2800" dirty="0" smtClean="0"/>
              <a:t>…</a:t>
            </a:r>
            <a:endParaRPr lang="en-US" altLang="ja-JP" sz="2800" dirty="0"/>
          </a:p>
          <a:p>
            <a:endParaRPr kumimoji="1" lang="en-US" altLang="ja-JP" sz="2800" dirty="0"/>
          </a:p>
          <a:p>
            <a:r>
              <a:rPr lang="en-US" altLang="ja-JP" sz="2800" dirty="0" smtClean="0"/>
              <a:t>Should we improve step by step? Or bring other ideas and make consolidated change?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LDAP Filter seems well-defined standards for filtering. Have you discussed it before? </a:t>
            </a:r>
            <a:br>
              <a:rPr lang="en-US" altLang="ja-JP" sz="2800" dirty="0" smtClean="0"/>
            </a:br>
            <a:r>
              <a:rPr lang="en-US" altLang="ja-JP" sz="2800" dirty="0" smtClean="0"/>
              <a:t>Isn’t it good that we add “LDAP Filter” like JSON filter?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3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3054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4</a:t>
            </a:fld>
            <a:endParaRPr lang="en-US" altLang="fr-FR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76600" y="3266942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Appendix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174849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&lt;FYI&gt; Current </a:t>
            </a:r>
            <a:r>
              <a:rPr kumimoji="1" lang="en-US" altLang="ja-JP" dirty="0" err="1" smtClean="0"/>
              <a:t>filterCriteria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011491"/>
              </p:ext>
            </p:extLst>
          </p:nvPr>
        </p:nvGraphicFramePr>
        <p:xfrm>
          <a:off x="1736814" y="1553304"/>
          <a:ext cx="5571490" cy="4251960"/>
        </p:xfrm>
        <a:graphic>
          <a:graphicData uri="http://schemas.openxmlformats.org/drawingml/2006/table">
            <a:tbl>
              <a:tblPr firstRow="1" firstCol="1" bandRow="1"/>
              <a:tblGrid>
                <a:gridCol w="1862455"/>
                <a:gridCol w="1467485"/>
                <a:gridCol w="1078230"/>
                <a:gridCol w="1163320"/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Element Path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Element Data Type 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Multiplicity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Note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createdBefore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m2m:timestamp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createdAfter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m2m:timestamp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modifiedSince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m2m:timestamp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unmodifiedSince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m2m:timestamp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stateTagSmaller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xs:positiveInteger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stateTagBigger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xs:nonNegativeInteger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expireBefore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m2m:timestamp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expireAfter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m2m:timestamp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labels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m2m:labels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</a:rPr>
                        <a:t>childLabels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</a:rPr>
                        <a:t>m2m:labels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</a:rPr>
                        <a:t>parentLabels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</a:rPr>
                        <a:t>m2m:labels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labelsQuery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xs:string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resourceType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list of m2m:resourceType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</a:rPr>
                        <a:t>childResourceType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</a:rPr>
                        <a:t>list of m2m:resourceType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</a:rPr>
                        <a:t>parentResourceType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</a:rPr>
                        <a:t>list of m2m:resourceType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sizeAbove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xs:nonNegativeInteger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sizeBelow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xs:positiveInteger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contentType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m2m:typeOfContent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0..n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attribute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m2m:attribute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0..n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</a:rPr>
                        <a:t>childAttribute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</a:rPr>
                        <a:t>m2m:attribute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0..n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</a:rPr>
                        <a:t>parentAttribute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</a:rPr>
                        <a:t>m2m:attribute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0..n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filterUsage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m2m:filterUsage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limit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xs:nonNegativeInteger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semanticsFilter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m2m:sparql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0..n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filterOperation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m2m:filterOperation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Times New Roman" panose="02020603050405020304" pitchFamily="18" charset="0"/>
                        </a:rPr>
                        <a:t>contentFilterSyntax</a:t>
                      </a:r>
                      <a:endParaRPr lang="ja-JP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Times New Roman" panose="02020603050405020304" pitchFamily="18" charset="0"/>
                        </a:rPr>
                        <a:t>m2m:contentFilterSyntax</a:t>
                      </a:r>
                      <a:endParaRPr lang="ja-JP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Times New Roman" panose="02020603050405020304" pitchFamily="18" charset="0"/>
                        </a:rPr>
                        <a:t>contentFilterQuery</a:t>
                      </a:r>
                      <a:endParaRPr lang="ja-JP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Arial Unicode MS" panose="020B0604020202020204" pitchFamily="50" charset="-128"/>
                          <a:cs typeface="Times New Roman" panose="02020603050405020304" pitchFamily="18" charset="0"/>
                        </a:rPr>
                        <a:t>xs:string</a:t>
                      </a:r>
                      <a:endParaRPr lang="ja-JP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level</a:t>
                      </a:r>
                      <a:endParaRPr lang="ja-JP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xs:positiveInteger</a:t>
                      </a:r>
                      <a:endParaRPr lang="ja-JP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offset</a:t>
                      </a:r>
                      <a:endParaRPr lang="ja-JP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xs:positiveInteger</a:t>
                      </a:r>
                      <a:endParaRPr lang="ja-JP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applyRelativePath</a:t>
                      </a:r>
                      <a:endParaRPr lang="ja-JP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Arial" panose="020B0604020202020204" pitchFamily="34" charset="0"/>
                        </a:rPr>
                        <a:t>xs:anyURI</a:t>
                      </a:r>
                      <a:endParaRPr lang="ja-JP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0..1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5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1461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&lt;FYI&gt; Current </a:t>
            </a:r>
            <a:r>
              <a:rPr lang="en-US" altLang="ja-JP" dirty="0" smtClean="0"/>
              <a:t>operator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6</a:t>
            </a:fld>
            <a:endParaRPr lang="en-US" alt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735"/>
          <a:stretch/>
        </p:blipFill>
        <p:spPr bwMode="auto">
          <a:xfrm>
            <a:off x="251520" y="3121234"/>
            <a:ext cx="8674805" cy="814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10"/>
          <a:stretch/>
        </p:blipFill>
        <p:spPr bwMode="auto">
          <a:xfrm>
            <a:off x="251520" y="2924944"/>
            <a:ext cx="8674800" cy="21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5220072" y="422108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TS-0001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V.3.9.0</a:t>
            </a:r>
            <a:r>
              <a:rPr kumimoji="1" lang="ja-JP" altLang="en-US" dirty="0" smtClean="0"/>
              <a:t>）　</a:t>
            </a:r>
            <a:r>
              <a:rPr kumimoji="1" lang="en-US" altLang="ja-JP" dirty="0" smtClean="0"/>
              <a:t>8.1.2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487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owToKnowSupportedFlexContainerType.potx" id="{49C8672E-79B4-4770-81A8-0EA3AD5C5CB6}" vid="{71E1CAE8-FB2F-4F1A-9951-AA6C4A4AAD0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ImprovementOnFilterCriteria</Template>
  <TotalTime>151</TotalTime>
  <Words>281</Words>
  <Application>Microsoft Office PowerPoint</Application>
  <PresentationFormat>画面に合わせる (4:3)</PresentationFormat>
  <Paragraphs>151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know supported Flex Container types in remote CSE?</dc:title>
  <dc:creator>maeomichi</dc:creator>
  <cp:keywords>oneM2M;WG2;Architecture</cp:keywords>
  <cp:lastModifiedBy>harada</cp:lastModifiedBy>
  <cp:revision>20</cp:revision>
  <dcterms:created xsi:type="dcterms:W3CDTF">2018-03-02T10:12:24Z</dcterms:created>
  <dcterms:modified xsi:type="dcterms:W3CDTF">2018-03-05T09:21:11Z</dcterms:modified>
</cp:coreProperties>
</file>