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3"/>
  </p:notesMasterIdLst>
  <p:handoutMasterIdLst>
    <p:handoutMasterId r:id="rId24"/>
  </p:handoutMasterIdLst>
  <p:sldIdLst>
    <p:sldId id="339" r:id="rId5"/>
    <p:sldId id="340" r:id="rId6"/>
    <p:sldId id="354" r:id="rId7"/>
    <p:sldId id="355" r:id="rId8"/>
    <p:sldId id="357" r:id="rId9"/>
    <p:sldId id="358" r:id="rId10"/>
    <p:sldId id="353" r:id="rId11"/>
    <p:sldId id="359" r:id="rId12"/>
    <p:sldId id="361" r:id="rId13"/>
    <p:sldId id="363" r:id="rId14"/>
    <p:sldId id="367" r:id="rId15"/>
    <p:sldId id="368" r:id="rId16"/>
    <p:sldId id="369" r:id="rId17"/>
    <p:sldId id="371" r:id="rId18"/>
    <p:sldId id="370" r:id="rId19"/>
    <p:sldId id="364" r:id="rId20"/>
    <p:sldId id="366" r:id="rId21"/>
    <p:sldId id="351" r:id="rId22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D583481E-E099-4E3D-A61E-86D4007EEF0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34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5F47C962-767D-445A-AAF2-CEC763871E6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502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17BF9-90BB-4E06-AA0C-B238BA73C77F}" type="slidenum">
              <a:rPr lang="en-GB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2018.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973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E810C-D595-42BF-97D8-0B792939B22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93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81C64-F720-426A-9905-35D857D010D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3317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97F8E6-CFB9-467E-92B2-42C81399E7AD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26648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3E54B3-D96D-4FA5-B7A8-D219C6A59CAC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84073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1A276-0E9E-41B1-8C09-0D1ACD30C04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053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69668" y="6553200"/>
            <a:ext cx="444137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E55B1C7D-0550-4731-A4EA-B2285392BBDC}" type="slidenum">
              <a:rPr lang="en-GB" altLang="en-US" smtClean="0"/>
              <a:pPr/>
              <a:t>‹N°›</a:t>
            </a:fld>
            <a:endParaRPr lang="en-GB" altLang="en-US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5634445" y="6583680"/>
            <a:ext cx="3370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oneM2M Technical Plenary, 22 of May, 2018</a:t>
            </a:r>
            <a:endParaRPr lang="en-GB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213" r:id="rId4"/>
    <p:sldLayoutId id="2147485214" r:id="rId5"/>
    <p:sldLayoutId id="2147485215" r:id="rId6"/>
  </p:sldLayoutIdLst>
  <p:transition>
    <p:wipe dir="r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9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STF/stfs/STFHomePages/STF5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Definition of a Pilot test plan for cooperation of  Agriculture equipment with  oneM2M and C-ITS</a:t>
            </a:r>
            <a:endParaRPr lang="he-IL" sz="2400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60367" y="5693002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ETSI STF 542 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73775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Michelle Wetterwald	for oneM2M Technical Plenary </a:t>
            </a:r>
          </a:p>
          <a:p>
            <a:pPr>
              <a:defRPr/>
            </a:pPr>
            <a:r>
              <a:rPr lang="en-US" dirty="0"/>
              <a:t>				Sophia Antipolis, 22 of May, 2018</a:t>
            </a:r>
            <a:endParaRPr lang="he-IL" dirty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© ETSI 2018.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43785-AE76-42BA-AB17-617BB297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0697A5-7D34-43A0-9F03-9E7C9506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2538"/>
            <a:ext cx="8229600" cy="4672748"/>
          </a:xfrm>
        </p:spPr>
        <p:txBody>
          <a:bodyPr/>
          <a:lstStyle/>
          <a:p>
            <a:r>
              <a:rPr lang="en-US" dirty="0"/>
              <a:t>Trigger </a:t>
            </a:r>
            <a:r>
              <a:rPr lang="en-US" b="1" dirty="0">
                <a:solidFill>
                  <a:srgbClr val="0070C0"/>
                </a:solidFill>
              </a:rPr>
              <a:t>reliably</a:t>
            </a:r>
            <a:r>
              <a:rPr lang="en-US" dirty="0"/>
              <a:t> the event while </a:t>
            </a:r>
            <a:r>
              <a:rPr lang="en-US" b="1" dirty="0">
                <a:solidFill>
                  <a:srgbClr val="0070C0"/>
                </a:solidFill>
              </a:rPr>
              <a:t>avoiding false positive</a:t>
            </a:r>
          </a:p>
          <a:p>
            <a:pPr lvl="1"/>
            <a:r>
              <a:rPr lang="en-US" dirty="0"/>
              <a:t>HAE not in working condition (implement deployed)</a:t>
            </a:r>
          </a:p>
          <a:p>
            <a:pPr lvl="1"/>
            <a:r>
              <a:rPr lang="en-US" dirty="0"/>
              <a:t>Knowledge of position : when on (or entering)-road/in the field (maybe no road map in the agriculture equipment)</a:t>
            </a:r>
          </a:p>
          <a:p>
            <a:r>
              <a:rPr lang="en-US" dirty="0"/>
              <a:t>Map ISO 11783 </a:t>
            </a:r>
            <a:r>
              <a:rPr lang="en-US" b="1" dirty="0">
                <a:solidFill>
                  <a:srgbClr val="0070C0"/>
                </a:solidFill>
              </a:rPr>
              <a:t>data</a:t>
            </a:r>
            <a:r>
              <a:rPr lang="en-US" dirty="0"/>
              <a:t> to C-ITS data</a:t>
            </a:r>
          </a:p>
          <a:p>
            <a:r>
              <a:rPr lang="en-US" dirty="0"/>
              <a:t>oneM2M standards for „inter-domain“ communication on the vehicle: ISO 11783 ← oneM2M → C-ITS</a:t>
            </a:r>
          </a:p>
          <a:p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1862B7-23C7-45C3-9EC3-079A90CC7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E8078-E5C8-46D0-A120-94AD2CB1C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1CCB87-9B97-4AE7-9543-37584119C8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3" y="4035887"/>
            <a:ext cx="3826678" cy="2475257"/>
          </a:xfrm>
          <a:prstGeom prst="rect">
            <a:avLst/>
          </a:prstGeom>
          <a:noFill/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292B5B9-8CBF-4B09-9CD1-301BDF58AB36}"/>
              </a:ext>
            </a:extLst>
          </p:cNvPr>
          <p:cNvSpPr/>
          <p:nvPr/>
        </p:nvSpPr>
        <p:spPr>
          <a:xfrm>
            <a:off x="6148909" y="4470905"/>
            <a:ext cx="1431985" cy="204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ABEE8-9D8E-42DB-90B3-85BB9456A6A7}"/>
              </a:ext>
            </a:extLst>
          </p:cNvPr>
          <p:cNvSpPr txBox="1"/>
          <p:nvPr/>
        </p:nvSpPr>
        <p:spPr>
          <a:xfrm>
            <a:off x="7197975" y="3670267"/>
            <a:ext cx="1835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AE manufacturers prefer to avoid</a:t>
            </a:r>
            <a:endParaRPr lang="en-GB" sz="11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C2900C-82DD-4D31-8767-5FC4475AB67B}"/>
              </a:ext>
            </a:extLst>
          </p:cNvPr>
          <p:cNvCxnSpPr>
            <a:cxnSpLocks/>
          </p:cNvCxnSpPr>
          <p:nvPr/>
        </p:nvCxnSpPr>
        <p:spPr>
          <a:xfrm flipH="1">
            <a:off x="7203104" y="3962692"/>
            <a:ext cx="279132" cy="5738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87285A91-C2DA-4D9C-9884-43316B463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035887"/>
            <a:ext cx="4334745" cy="247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 </a:t>
            </a:r>
            <a:r>
              <a:rPr lang="en-US" b="1" dirty="0">
                <a:solidFill>
                  <a:srgbClr val="0070C0"/>
                </a:solidFill>
              </a:rPr>
              <a:t>interworking / semantic interoperability</a:t>
            </a:r>
          </a:p>
          <a:p>
            <a:r>
              <a:rPr lang="en-US" dirty="0"/>
              <a:t>Maintain </a:t>
            </a:r>
            <a:r>
              <a:rPr lang="en-US" b="1" dirty="0">
                <a:solidFill>
                  <a:srgbClr val="0070C0"/>
                </a:solidFill>
              </a:rPr>
              <a:t>security and trust </a:t>
            </a:r>
            <a:r>
              <a:rPr lang="en-US" dirty="0"/>
              <a:t>in sensors, cross-system interfaces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0165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CA770-9B69-436C-A38A-2DD8B3C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Interworking Reference Model in the HAE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BE1C9C-E3E2-4309-9E48-E32A7C9D9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8DBEFE-6CCD-467F-82BA-7B0B798AA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B10ECA-FD30-462D-9A0B-4CB52B5B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915850"/>
            <a:ext cx="8797290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868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8706F-714C-4BB8-8AC2-7CAE5A25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HAE-CSE resource structure</a:t>
            </a:r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5E7D88C-9CA4-4456-ABE6-42DF0991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86" y="1602581"/>
            <a:ext cx="4510714" cy="4950619"/>
          </a:xfrm>
        </p:spPr>
        <p:txBody>
          <a:bodyPr/>
          <a:lstStyle/>
          <a:p>
            <a:r>
              <a:rPr lang="en-US" dirty="0"/>
              <a:t>Data have been split into four groups</a:t>
            </a:r>
          </a:p>
          <a:p>
            <a:pPr lvl="1"/>
            <a:r>
              <a:rPr lang="en-US" dirty="0"/>
              <a:t>Parameters read from ISO 11783 and involved in the triggering (Container-</a:t>
            </a:r>
            <a:r>
              <a:rPr lang="en-US" dirty="0" err="1"/>
              <a:t>TriggerSensors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Parameters read from ISO 11783 and not involved in the triggering (Container-</a:t>
            </a:r>
            <a:r>
              <a:rPr lang="en-US" dirty="0" err="1"/>
              <a:t>VehicleMonitoring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ITS specific parameters (Container-</a:t>
            </a:r>
            <a:r>
              <a:rPr lang="en-US" dirty="0" err="1"/>
              <a:t>VehicleRoadTrafficInfo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US" dirty="0"/>
              <a:t>Parameters used internally (Container-</a:t>
            </a:r>
            <a:r>
              <a:rPr lang="en-US" dirty="0" err="1"/>
              <a:t>EventTrigger</a:t>
            </a:r>
            <a:r>
              <a:rPr lang="en-US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B19F5C-151B-4A4C-B6DE-2A27B1027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B42063-EDA7-4494-BA6F-2ACDF3355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90EC65-C362-4B4F-9C07-489D4A1D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10" y="1359291"/>
            <a:ext cx="2747676" cy="5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965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3061874-1C92-4A02-BEF9-B2323E7E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management for the exchange of </a:t>
            </a:r>
            <a:br>
              <a:rPr lang="en-GB" dirty="0"/>
            </a:br>
            <a:r>
              <a:rPr lang="en-GB" dirty="0"/>
              <a:t>information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BB26E2-3860-498B-9573-D3C2B51A3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21614-C031-4423-BFBA-043088F6D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B0D443-3A37-42E4-B165-D2C7DF2A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69" y="1953086"/>
            <a:ext cx="84187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4E1CC5E-5E9C-48F0-A349-CA5872100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20761"/>
              </p:ext>
            </p:extLst>
          </p:nvPr>
        </p:nvGraphicFramePr>
        <p:xfrm>
          <a:off x="374469" y="1953088"/>
          <a:ext cx="4016462" cy="372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5076878" imgH="4715010" progId="Visio.Drawing.15">
                  <p:embed/>
                </p:oleObj>
              </mc:Choice>
              <mc:Fallback>
                <p:oleObj name="Visio" r:id="rId3" imgW="5076878" imgH="47150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69" y="1953088"/>
                        <a:ext cx="4016462" cy="3727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A95BB8F4-382C-474D-9EEF-98D2C0F0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AD01DDF7-586F-4E12-BBF3-E86E567F3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29606"/>
              </p:ext>
            </p:extLst>
          </p:nvPr>
        </p:nvGraphicFramePr>
        <p:xfrm>
          <a:off x="4753071" y="1947863"/>
          <a:ext cx="347662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5" imgW="4057667" imgH="3095550" progId="Visio.Drawing.15">
                  <p:embed/>
                </p:oleObj>
              </mc:Choice>
              <mc:Fallback>
                <p:oleObj name="Visio" r:id="rId5" imgW="4057667" imgH="309555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71" y="1947863"/>
                        <a:ext cx="3476625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2296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7C71D-FD31-495E-84D1-78FC6914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Triggering conditions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B890E9-C7DE-4CCB-9CEA-8D9FE2DA0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618D58-6A96-4583-9BBB-146BAB5A5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5" name="Picture 1980">
            <a:extLst>
              <a:ext uri="{FF2B5EF4-FFF2-40B4-BE49-F238E27FC236}">
                <a16:creationId xmlns:a16="http://schemas.microsoft.com/office/drawing/2014/main" id="{1A5DC1FF-2875-4B1C-B95E-3826019FE8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1420495"/>
            <a:ext cx="6072801" cy="458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76795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AA93A-5D96-4526-B7DF-BB9F6EC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F6E0660-CD15-4F7A-BAF7-075A8CC7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semantics (based on oneM2M and SAREF)</a:t>
            </a:r>
          </a:p>
          <a:p>
            <a:r>
              <a:rPr lang="en-US" dirty="0"/>
              <a:t>Finalize the description of information exchange</a:t>
            </a:r>
          </a:p>
          <a:p>
            <a:pPr lvl="1"/>
            <a:r>
              <a:rPr lang="en-US" dirty="0"/>
              <a:t>including main fields of primitives</a:t>
            </a:r>
          </a:p>
          <a:p>
            <a:r>
              <a:rPr lang="en-US" dirty="0"/>
              <a:t>Describe configuration parameters for the pilot test</a:t>
            </a:r>
          </a:p>
          <a:p>
            <a:r>
              <a:rPr lang="en-US" dirty="0"/>
              <a:t>Refine the test procedures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C223D6-7AB1-45A7-A79B-7B3F93950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885259-CF04-4CC0-B637-7FAB6E747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99828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05781-EFC5-492D-B1B1-1EE5A67C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D591E77-FF1E-4916-90FA-A30768E8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5118"/>
            <a:ext cx="8229600" cy="4525963"/>
          </a:xfrm>
        </p:spPr>
        <p:txBody>
          <a:bodyPr/>
          <a:lstStyle/>
          <a:p>
            <a:r>
              <a:rPr lang="en-US" dirty="0"/>
              <a:t>ETSI STF 542 is defining a </a:t>
            </a:r>
            <a:r>
              <a:rPr lang="en-US" b="1" dirty="0">
                <a:solidFill>
                  <a:srgbClr val="0070C0"/>
                </a:solidFill>
              </a:rPr>
              <a:t>pilot test for cooperation of agriculture equipment with oneM2M and C-ITS </a:t>
            </a:r>
          </a:p>
          <a:p>
            <a:r>
              <a:rPr lang="en-US" dirty="0"/>
              <a:t>Addresses the scenario of an agriculture equipment entering a road from the field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Road Safety – Lack of visibility</a:t>
            </a:r>
          </a:p>
          <a:p>
            <a:r>
              <a:rPr lang="en-US" dirty="0"/>
              <a:t>Main objective is to demonstrate interoperability through a pilot test of vertical domains: Smart Agriculture + Smart Mobility using the oneM2M platform</a:t>
            </a:r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horizontal service layer</a:t>
            </a:r>
            <a:endParaRPr lang="en-US" sz="2200" dirty="0"/>
          </a:p>
          <a:p>
            <a:pPr lvl="1"/>
            <a:r>
              <a:rPr lang="en-US" dirty="0"/>
              <a:t>Cooperation of C-ITS with the IoT world</a:t>
            </a:r>
          </a:p>
          <a:p>
            <a:r>
              <a:rPr lang="en-US" b="1" dirty="0">
                <a:solidFill>
                  <a:srgbClr val="0070C0"/>
                </a:solidFill>
              </a:rPr>
              <a:t>Technical Report </a:t>
            </a:r>
            <a:r>
              <a:rPr lang="en-US" dirty="0"/>
              <a:t>to be approved by ETSI TC SmartM2M </a:t>
            </a:r>
            <a:r>
              <a:rPr lang="en-US"/>
              <a:t>in   </a:t>
            </a:r>
            <a:r>
              <a:rPr lang="en-US" b="1">
                <a:solidFill>
                  <a:srgbClr val="0070C0"/>
                </a:solidFill>
              </a:rPr>
              <a:t>August </a:t>
            </a:r>
            <a:r>
              <a:rPr lang="en-US" b="1" dirty="0">
                <a:solidFill>
                  <a:srgbClr val="0070C0"/>
                </a:solidFill>
              </a:rPr>
              <a:t>2018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D19BC1-B265-4D2A-812D-EF88E8D56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8950B-3F29-4680-B049-118C0092E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147174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F6BF6-332E-480B-9485-796304F6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E9EB6-C32D-41FD-A417-8763A9AD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AEF Brochure, ISOBUS in Functionalities, 180-1-D/EN 10/2015, October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Omar </a:t>
            </a:r>
            <a:r>
              <a:rPr lang="en-US" dirty="0" err="1"/>
              <a:t>Elloumi</a:t>
            </a:r>
            <a:r>
              <a:rPr lang="en-US" dirty="0"/>
              <a:t>, oneM2M Update, Zoom ON Release 3, ETSI IoT Week 2017, Sophia Antipolis, France, October 2017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'Risk of tractors in road traffic', study by German Insurance Association, Study n.21, January 2011, available at https://udv.de/en/publications/compact-accident-research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AEF, http://www.aef-online.org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oneM2m, http://www.onem2m.org/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53F029-D457-419C-BAAC-EAE803433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2F108-7614-471B-844B-AF3A6FF18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58347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8033" y="1533378"/>
            <a:ext cx="8595360" cy="3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85838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STF 542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Michelle Wetterwald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NETELLANY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Sophia Antipolis, France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michelle.wetterwald@gmail.com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4701" y="5874240"/>
            <a:ext cx="714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+mn-cs"/>
              </a:rPr>
              <a:t>STF 542 Homepage:  </a:t>
            </a: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+mn-cs"/>
                <a:hlinkClick r:id="rId3"/>
              </a:rPr>
              <a:t>https://portal.etsi.org/STF/stfs/STFHomePages/STF542 </a:t>
            </a:r>
            <a:endParaRPr lang="en-GB" sz="1400" dirty="0">
              <a:solidFill>
                <a:srgbClr val="40404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מלבן מעוגל 7"/>
          <p:cNvSpPr/>
          <p:nvPr/>
        </p:nvSpPr>
        <p:spPr>
          <a:xfrm>
            <a:off x="1970834" y="2518371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latin typeface="Calibri" pitchFamily="34" charset="0"/>
              </a:rPr>
              <a:t>Thank you for your attention!</a:t>
            </a:r>
            <a:endParaRPr lang="en-GB" sz="3200" dirty="0">
              <a:latin typeface="Calibri" pitchFamily="34" charset="0"/>
            </a:endParaRPr>
          </a:p>
        </p:txBody>
      </p:sp>
      <p:pic>
        <p:nvPicPr>
          <p:cNvPr id="5122" name="Picture 2" descr="E:\D-Content\D-STF542-SmartAgri\Figures\Wine making uid 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" y="3629785"/>
            <a:ext cx="3447789" cy="20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388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69" y="1332781"/>
            <a:ext cx="8229600" cy="4525963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From a standardization point of view</a:t>
            </a:r>
          </a:p>
          <a:p>
            <a:pPr lvl="1"/>
            <a:r>
              <a:rPr lang="en-US" dirty="0"/>
              <a:t>From a road safety point of view</a:t>
            </a:r>
          </a:p>
          <a:p>
            <a:r>
              <a:rPr lang="en-US" dirty="0"/>
              <a:t>Presentation of STF 542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Project description</a:t>
            </a:r>
          </a:p>
          <a:p>
            <a:r>
              <a:rPr lang="en-US" dirty="0"/>
              <a:t>Description of the use case</a:t>
            </a:r>
          </a:p>
          <a:p>
            <a:pPr lvl="1"/>
            <a:r>
              <a:rPr lang="en-US" dirty="0"/>
              <a:t>Main scenario</a:t>
            </a:r>
          </a:p>
          <a:p>
            <a:pPr lvl="1"/>
            <a:r>
              <a:rPr lang="en-US" dirty="0"/>
              <a:t>Alternative scenario using infrastructure</a:t>
            </a:r>
          </a:p>
          <a:p>
            <a:r>
              <a:rPr lang="en-US" dirty="0"/>
              <a:t>Main challenges</a:t>
            </a:r>
          </a:p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90217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68559-492E-4A87-A967-6ECB4DF5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: Standardization interoperability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3F101-F116-4E45-96E2-C88B9481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524"/>
            <a:ext cx="8382000" cy="4808640"/>
          </a:xfrm>
        </p:spPr>
        <p:txBody>
          <a:bodyPr/>
          <a:lstStyle/>
          <a:p>
            <a:r>
              <a:rPr lang="en-GB" dirty="0"/>
              <a:t>AEF: Agricultural Industry Electronics Foundation </a:t>
            </a:r>
            <a:endParaRPr lang="en-US" dirty="0"/>
          </a:p>
          <a:p>
            <a:r>
              <a:rPr lang="en-US" dirty="0"/>
              <a:t>Main objective of AEF is the </a:t>
            </a:r>
            <a:r>
              <a:rPr lang="en-US" b="1" dirty="0">
                <a:solidFill>
                  <a:srgbClr val="0070C0"/>
                </a:solidFill>
              </a:rPr>
              <a:t>interoperability</a:t>
            </a:r>
            <a:r>
              <a:rPr lang="en-US" dirty="0"/>
              <a:t> of communication between manufacturer’s equipment via </a:t>
            </a:r>
            <a:r>
              <a:rPr lang="en-US" b="1" dirty="0">
                <a:solidFill>
                  <a:srgbClr val="0070C0"/>
                </a:solidFill>
              </a:rPr>
              <a:t>common standards</a:t>
            </a:r>
          </a:p>
          <a:p>
            <a:r>
              <a:rPr lang="en-GB" dirty="0"/>
              <a:t>ISOBUS standard (ISO 11783) is a family of 14 standards </a:t>
            </a:r>
          </a:p>
          <a:p>
            <a:pPr lvl="1"/>
            <a:r>
              <a:rPr lang="en-GB" dirty="0"/>
              <a:t>for the </a:t>
            </a:r>
            <a:r>
              <a:rPr lang="en-GB" b="1" dirty="0">
                <a:solidFill>
                  <a:srgbClr val="0070C0"/>
                </a:solidFill>
              </a:rPr>
              <a:t>communication</a:t>
            </a:r>
            <a:r>
              <a:rPr lang="en-GB" dirty="0"/>
              <a:t> taking place </a:t>
            </a:r>
            <a:r>
              <a:rPr lang="en-GB" b="1" dirty="0">
                <a:solidFill>
                  <a:srgbClr val="0070C0"/>
                </a:solidFill>
              </a:rPr>
              <a:t>between tractors and implements</a:t>
            </a:r>
          </a:p>
          <a:p>
            <a:pPr lvl="1"/>
            <a:r>
              <a:rPr lang="en-US" dirty="0"/>
              <a:t>enabling every combination of tractor and implements </a:t>
            </a:r>
          </a:p>
          <a:p>
            <a:pPr lvl="1"/>
            <a:r>
              <a:rPr lang="en-GB" dirty="0"/>
              <a:t>full compatibility of data transfer between the mobile systems and the office software used on the farm </a:t>
            </a:r>
          </a:p>
          <a:p>
            <a:pPr lvl="1"/>
            <a:r>
              <a:rPr lang="en-GB" dirty="0"/>
              <a:t>already consolidated between manufacturers for 15 years (certification)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AD3B7E-C161-4107-B285-37545DD58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F80355-15D1-400C-9DE7-1510DCB53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A9D9B7-FF4A-4C33-BDCD-13945FB6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80" y="4845356"/>
            <a:ext cx="5413493" cy="17400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3EE40D-3AA7-40A4-823E-53F10B6557BF}"/>
              </a:ext>
            </a:extLst>
          </p:cNvPr>
          <p:cNvSpPr txBox="1"/>
          <p:nvPr/>
        </p:nvSpPr>
        <p:spPr>
          <a:xfrm>
            <a:off x="7866185" y="6323798"/>
            <a:ext cx="820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From [1]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92722960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BC27B-B661-43C0-A93A-2A872E53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: Standardization interoperability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7373A3-9CED-4C3F-95E5-2DE0BBAB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 is a global standards initiative for Machine to Machine Communications and the Internet of Things </a:t>
            </a:r>
          </a:p>
          <a:p>
            <a:pPr lvl="1"/>
            <a:r>
              <a:rPr lang="en-US" dirty="0"/>
              <a:t>Partnership project including ETSI</a:t>
            </a:r>
          </a:p>
          <a:p>
            <a:r>
              <a:rPr lang="en-US" dirty="0"/>
              <a:t>Objective of oneM2M is to address the need for a </a:t>
            </a:r>
            <a:r>
              <a:rPr lang="en-US" b="1" dirty="0">
                <a:solidFill>
                  <a:srgbClr val="0070C0"/>
                </a:solidFill>
              </a:rPr>
              <a:t>common M2M Service Layer</a:t>
            </a:r>
            <a:r>
              <a:rPr lang="en-US" dirty="0"/>
              <a:t> that can be readily embedded within various hardware and software</a:t>
            </a:r>
          </a:p>
          <a:p>
            <a:r>
              <a:rPr lang="en-US" dirty="0"/>
              <a:t>oneM2M covers </a:t>
            </a:r>
            <a:r>
              <a:rPr lang="en-GB" dirty="0"/>
              <a:t>telematics and intelligent transportation, healthcare, utilities, industrial automation, smart homes, etc…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C98710-4E59-40B1-9B7A-24270A40D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022BC-BF69-4AED-86A7-D4BD8C3E4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AD427D-AE86-484F-9904-2D10F810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88" y="4749281"/>
            <a:ext cx="2075913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623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4CBD9-D9CE-4E59-81A6-7A6DBDA5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96644"/>
            <a:ext cx="8229600" cy="946355"/>
          </a:xfrm>
        </p:spPr>
        <p:txBody>
          <a:bodyPr/>
          <a:lstStyle/>
          <a:p>
            <a:r>
              <a:rPr lang="en-US" dirty="0"/>
              <a:t>Motivation for selected use case : Traffic Safety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E2546-1B16-4224-A290-58F033E1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21688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Risk of tractors in road traffic</a:t>
            </a:r>
          </a:p>
          <a:p>
            <a:r>
              <a:rPr lang="en-US" dirty="0"/>
              <a:t>Accidents with Motorized Agricultural Vehicles (MAVs) are not very common, but 75% involve personal injuries or fatalities *</a:t>
            </a:r>
          </a:p>
          <a:p>
            <a:r>
              <a:rPr lang="en-US" dirty="0"/>
              <a:t>Two-thirds occur outside (</a:t>
            </a:r>
            <a:r>
              <a:rPr lang="en-US" b="1" dirty="0">
                <a:solidFill>
                  <a:srgbClr val="0070C0"/>
                </a:solidFill>
              </a:rPr>
              <a:t>rural</a:t>
            </a:r>
            <a:r>
              <a:rPr lang="en-US" dirty="0"/>
              <a:t>) of built-up areas.</a:t>
            </a:r>
          </a:p>
          <a:p>
            <a:r>
              <a:rPr lang="en-US" dirty="0"/>
              <a:t>Accidents happening in the </a:t>
            </a:r>
            <a:r>
              <a:rPr lang="en-US" b="1" dirty="0">
                <a:solidFill>
                  <a:srgbClr val="0070C0"/>
                </a:solidFill>
              </a:rPr>
              <a:t>hours of darkness </a:t>
            </a:r>
            <a:r>
              <a:rPr lang="en-US" dirty="0"/>
              <a:t>are more severe for the persons involved: the proportion of fatalities and serious injuries is above-average</a:t>
            </a:r>
          </a:p>
          <a:p>
            <a:r>
              <a:rPr lang="en-US" dirty="0"/>
              <a:t>Insurance companies have requested the equipment manufacturers to improve the issue of </a:t>
            </a:r>
            <a:r>
              <a:rPr lang="en-US" b="1" dirty="0">
                <a:solidFill>
                  <a:srgbClr val="0070C0"/>
                </a:solidFill>
              </a:rPr>
              <a:t>lateral collision due to lack of visibility</a:t>
            </a:r>
          </a:p>
          <a:p>
            <a:pPr marL="0" indent="0">
              <a:buNone/>
            </a:pPr>
            <a:r>
              <a:rPr lang="en-US" dirty="0"/>
              <a:t>=&gt; Radio communications and cooperative ITS can play a major role to prevent this hazard</a:t>
            </a:r>
          </a:p>
          <a:p>
            <a:pPr marL="0" indent="0">
              <a:buNone/>
            </a:pPr>
            <a:endParaRPr lang="en-US" sz="1100" dirty="0"/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52C4C-AF36-444A-B536-77FB296B6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D8D23C-2B48-4922-809D-473D131C6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F4B136-ACA2-4097-922F-BC9174F1A229}"/>
              </a:ext>
            </a:extLst>
          </p:cNvPr>
          <p:cNvSpPr txBox="1"/>
          <p:nvPr/>
        </p:nvSpPr>
        <p:spPr>
          <a:xfrm>
            <a:off x="7624640" y="6226339"/>
            <a:ext cx="881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 From [3]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06797417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C5E78-770B-4D89-B4B3-D5C263B3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 542: Objective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90E01-4D56-4EF1-92F4-C2BCC502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" y="1304779"/>
            <a:ext cx="8684895" cy="45259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Provide the necessary input (parameters, measurements methods, guidelines) for a pilot testing event to validate the possible cooperation between the oneM2M platform and AEF ISOBUS standards</a:t>
            </a:r>
          </a:p>
          <a:p>
            <a:r>
              <a:rPr lang="en-US" dirty="0"/>
              <a:t>Define interfaces / inter-working between oneM2M and ISO 11783 standards &amp; oneM2M and C-ITS </a:t>
            </a:r>
          </a:p>
          <a:p>
            <a:pPr lvl="1"/>
            <a:r>
              <a:rPr lang="en-US" dirty="0"/>
              <a:t>=&gt; enable interoperability between vertical domains using oneM2M</a:t>
            </a:r>
          </a:p>
          <a:p>
            <a:pPr lvl="1"/>
            <a:r>
              <a:rPr lang="en-US" dirty="0"/>
              <a:t>=&gt; benefit from IoT architecture as normalized interfaces and protocols at service layer</a:t>
            </a:r>
          </a:p>
          <a:p>
            <a:r>
              <a:rPr lang="en-US" dirty="0"/>
              <a:t>Target use case: </a:t>
            </a:r>
          </a:p>
          <a:p>
            <a:pPr lvl="1"/>
            <a:r>
              <a:rPr lang="en-US" dirty="0"/>
              <a:t>Dissemination of a warning message to vehicles passing-by, after an agriculture equipment from the fields has been detected to exit on the road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619BCB-1450-4A59-8822-6E9368B01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402076-7AA2-41F6-A245-2A6D6E19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80210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57669-DF3C-468B-B119-4D6B5FCF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STF542: Project Description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A2307-5817-4FD5-8C76-3553A82D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336"/>
            <a:ext cx="8229600" cy="4711431"/>
          </a:xfrm>
        </p:spPr>
        <p:txBody>
          <a:bodyPr/>
          <a:lstStyle/>
          <a:p>
            <a:r>
              <a:rPr lang="en-US" sz="2200" b="1" u="sng" dirty="0">
                <a:solidFill>
                  <a:srgbClr val="0070C0"/>
                </a:solidFill>
              </a:rPr>
              <a:t>Deliverable</a:t>
            </a:r>
            <a:r>
              <a:rPr lang="en-US" sz="2200" dirty="0"/>
              <a:t> : ETSI </a:t>
            </a:r>
            <a:r>
              <a:rPr lang="en-US" sz="2200" b="1" dirty="0">
                <a:solidFill>
                  <a:srgbClr val="0070C0"/>
                </a:solidFill>
              </a:rPr>
              <a:t>TR</a:t>
            </a:r>
            <a:r>
              <a:rPr lang="en-US" sz="2200" dirty="0"/>
              <a:t> 103 545: Smart M2M; Pilot test definition and guidelines for testing cooperation between oneM2M and Ag equipment standards (ETSI WI: DTR/SmartM2M-103545)</a:t>
            </a:r>
          </a:p>
          <a:p>
            <a:r>
              <a:rPr lang="en-US" sz="2200" b="1" u="sng" dirty="0">
                <a:solidFill>
                  <a:srgbClr val="0070C0"/>
                </a:solidFill>
              </a:rPr>
              <a:t>Experts</a:t>
            </a:r>
          </a:p>
          <a:p>
            <a:pPr lvl="1"/>
            <a:r>
              <a:rPr lang="en-US" dirty="0"/>
              <a:t>AEF (Manuel </a:t>
            </a:r>
            <a:r>
              <a:rPr lang="en-US" dirty="0" err="1"/>
              <a:t>Gorius</a:t>
            </a:r>
            <a:r>
              <a:rPr lang="en-US" dirty="0"/>
              <a:t>); Netellany (Michelle Wetterwald, STF Leader)</a:t>
            </a:r>
          </a:p>
          <a:p>
            <a:pPr lvl="1"/>
            <a:r>
              <a:rPr lang="en-US" dirty="0"/>
              <a:t>External contributors: Christophe </a:t>
            </a:r>
            <a:r>
              <a:rPr lang="en-US" dirty="0" err="1"/>
              <a:t>Gossard</a:t>
            </a:r>
            <a:r>
              <a:rPr lang="en-US" dirty="0"/>
              <a:t> (John Deere), Laurent Velez and Alexandre </a:t>
            </a:r>
            <a:r>
              <a:rPr lang="en-US" dirty="0" err="1"/>
              <a:t>Bergé</a:t>
            </a:r>
            <a:r>
              <a:rPr lang="en-US" dirty="0"/>
              <a:t> (ETSI CTI)</a:t>
            </a:r>
          </a:p>
          <a:p>
            <a:r>
              <a:rPr lang="en-US" sz="2200" b="1" u="sng" dirty="0">
                <a:solidFill>
                  <a:srgbClr val="0070C0"/>
                </a:solidFill>
              </a:rPr>
              <a:t>Schedule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6999F9-0917-4539-9111-08DB4B0A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E310E5-BC85-416A-B959-69828196F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58730C4-D4DF-41C3-BBD3-FFEEE58A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7" y="4256516"/>
            <a:ext cx="7227801" cy="233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0013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FC468-FF6B-4E16-8A11-A358278F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Use Case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59883F-22CE-46FC-9230-6C6FCA3BC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DE5E8-08EE-4D0B-9A21-EA23504E8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84AC13-40E1-42A5-8B51-DF1746F8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2" y="1654418"/>
            <a:ext cx="7668883" cy="46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96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AD1F6-1DBE-4904-843D-5C880200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Scenario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720E4-9923-4BA0-965B-66B3FA1A1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D6846-F063-42A2-B9E2-A1FDDA806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5F1CC8-2B3C-4B58-AAD2-24010974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" y="1692907"/>
            <a:ext cx="8229600" cy="39838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608CC5-60DF-4C41-83FB-E732EDDF1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9527" y="3827565"/>
            <a:ext cx="1011931" cy="9075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A3E634-D876-4D60-A758-CF52AC058135}"/>
              </a:ext>
            </a:extLst>
          </p:cNvPr>
          <p:cNvSpPr txBox="1"/>
          <p:nvPr/>
        </p:nvSpPr>
        <p:spPr>
          <a:xfrm>
            <a:off x="5337114" y="3955151"/>
            <a:ext cx="88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1385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887aae0-b751-423c-9837-a53f25ef5770">draft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38D2F1EA0E4AA01052789903CEE1" ma:contentTypeVersion="3" ma:contentTypeDescription="Create a new document." ma:contentTypeScope="" ma:versionID="ac5ef67d9347760ecd26c755a65b25b3">
  <xsd:schema xmlns:xsd="http://www.w3.org/2001/XMLSchema" xmlns:xs="http://www.w3.org/2001/XMLSchema" xmlns:p="http://schemas.microsoft.com/office/2006/metadata/properties" xmlns:ns2="7887aae0-b751-423c-9837-a53f25ef5770" targetNamespace="http://schemas.microsoft.com/office/2006/metadata/properties" ma:root="true" ma:fieldsID="39ed49718e3a90e9287c420a61863f60" ns2:_="">
    <xsd:import namespace="7887aae0-b751-423c-9837-a53f25ef57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7aae0-b751-423c-9837-a53f25ef5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tus" ma:index="10" nillable="true" ma:displayName="Status" ma:default="draft" ma:internalName="Status">
      <xsd:simpleType>
        <xsd:restriction base="dms:Choice">
          <xsd:enumeration value="draft"/>
          <xsd:enumeration value="review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47CF7-A9E3-481E-AA68-B8438AC75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20AD8-A499-4ACF-90C1-E1C59F5D9D1F}">
  <ds:schemaRefs>
    <ds:schemaRef ds:uri="http://schemas.microsoft.com/office/2006/metadata/properties"/>
    <ds:schemaRef ds:uri="http://schemas.microsoft.com/office/infopath/2007/PartnerControls"/>
    <ds:schemaRef ds:uri="7887aae0-b751-423c-9837-a53f25ef5770"/>
  </ds:schemaRefs>
</ds:datastoreItem>
</file>

<file path=customXml/itemProps3.xml><?xml version="1.0" encoding="utf-8"?>
<ds:datastoreItem xmlns:ds="http://schemas.openxmlformats.org/officeDocument/2006/customXml" ds:itemID="{04DF1025-8622-4321-B662-8614B43B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7aae0-b751-423c-9837-a53f25ef5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767</TotalTime>
  <Words>1033</Words>
  <Application>Microsoft Office PowerPoint</Application>
  <PresentationFormat>Affichage à l'écran (4:3)</PresentationFormat>
  <Paragraphs>142</Paragraphs>
  <Slides>18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Times New Roman</vt:lpstr>
      <vt:lpstr>Office Theme</vt:lpstr>
      <vt:lpstr>Microsoft Visio Drawing</vt:lpstr>
      <vt:lpstr>Definition of a Pilot test plan for cooperation of  Agriculture equipment with  oneM2M and C-ITS</vt:lpstr>
      <vt:lpstr>Outline</vt:lpstr>
      <vt:lpstr>Motivation : Standardization interoperability</vt:lpstr>
      <vt:lpstr>Motivation : Standardization interoperability</vt:lpstr>
      <vt:lpstr>Motivation for selected use case : Traffic Safety</vt:lpstr>
      <vt:lpstr>STF 542: Objective</vt:lpstr>
      <vt:lpstr>STF542: Project Description</vt:lpstr>
      <vt:lpstr>Description of the Use Case</vt:lpstr>
      <vt:lpstr>Main Scenario</vt:lpstr>
      <vt:lpstr>Main Challenges</vt:lpstr>
      <vt:lpstr>Interworking Reference Model in the HAE</vt:lpstr>
      <vt:lpstr>HAE-CSE resource structure</vt:lpstr>
      <vt:lpstr>Data management for the exchange of  information</vt:lpstr>
      <vt:lpstr>Triggering conditions</vt:lpstr>
      <vt:lpstr>Next steps</vt:lpstr>
      <vt:lpstr>Summary</vt:lpstr>
      <vt:lpstr>References</vt:lpstr>
      <vt:lpstr>Présentation PowerPoint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Alberto Berrini</dc:creator>
  <dc:description>© ETSI 2009. All rights reserved</dc:description>
  <cp:lastModifiedBy>Michelle Wetterwald</cp:lastModifiedBy>
  <cp:revision>179</cp:revision>
  <dcterms:created xsi:type="dcterms:W3CDTF">2014-10-28T14:35:14Z</dcterms:created>
  <dcterms:modified xsi:type="dcterms:W3CDTF">2018-05-14T09:38:19Z</dcterms:modified>
  <cp:contentStatus>February 2009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0x01010002EC38D2F1EA0E4AA01052789903CEE1</vt:lpwstr>
  </property>
</Properties>
</file>