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5349"/>
            <a:ext cx="105156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Active Work Items</a:t>
            </a:r>
            <a:br>
              <a:rPr lang="en-US" dirty="0"/>
            </a:br>
            <a:r>
              <a:rPr lang="en-US" dirty="0"/>
              <a:t>Summary &amp; Level of 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766610" cy="1655762"/>
          </a:xfrm>
        </p:spPr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2018-06-14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dirty="0" smtClean="0"/>
              <a:t>TP-2018-0158R01-Work_Item_Status</a:t>
            </a:r>
            <a:r>
              <a:rPr lang="en-US" altLang="de-DE" dirty="0"/>
              <a:t>_%</a:t>
            </a:r>
            <a:r>
              <a:rPr lang="en-US" altLang="de-DE" dirty="0" smtClean="0"/>
              <a:t>comp_TP35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WIs %completion &amp; Work Tracks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1, “Market Adoption Track”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Essential Corrections &amp; Small Technical Enhancements </a:t>
            </a:r>
            <a:r>
              <a:rPr lang="en-US" altLang="de-DE" sz="1800" dirty="0">
                <a:solidFill>
                  <a:srgbClr val="C00000"/>
                </a:solidFill>
              </a:rPr>
              <a:t>[1a]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development and/or enhancements of guidelines and/or TSs and best practices documents for easier implementation and take-up of oneM2M technology </a:t>
            </a:r>
            <a:r>
              <a:rPr lang="en-US" altLang="de-DE" sz="1800" dirty="0">
                <a:solidFill>
                  <a:srgbClr val="C00000"/>
                </a:solidFill>
              </a:rPr>
              <a:t>[1b]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testing  </a:t>
            </a:r>
            <a:r>
              <a:rPr lang="en-US" altLang="de-DE" sz="1800" dirty="0">
                <a:solidFill>
                  <a:srgbClr val="C00000"/>
                </a:solidFill>
              </a:rPr>
              <a:t>[1c]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completion of well-progressed Release-2 Work Items </a:t>
            </a:r>
            <a:r>
              <a:rPr lang="en-US" altLang="de-DE" sz="1800" dirty="0">
                <a:solidFill>
                  <a:srgbClr val="C00000"/>
                </a:solidFill>
              </a:rPr>
              <a:t>[1d]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2, “Industrial IoT and smart cities”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reach out to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&amp; smart city experts &amp; descriptions of deployments in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/smart cities based on oneM2M	</a:t>
            </a:r>
            <a:r>
              <a:rPr lang="en-US" altLang="de-DE" sz="1800" dirty="0">
                <a:solidFill>
                  <a:srgbClr val="C00000"/>
                </a:solidFill>
              </a:rPr>
              <a:t>[2a]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improvement and addition of requirements for the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and smart Cities	</a:t>
            </a:r>
            <a:r>
              <a:rPr lang="en-US" altLang="de-DE" sz="1800" dirty="0">
                <a:solidFill>
                  <a:srgbClr val="C00000"/>
                </a:solidFill>
              </a:rPr>
              <a:t> [2b]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studies on new features (targeting TRs for now)	</a:t>
            </a:r>
            <a:r>
              <a:rPr lang="en-US" altLang="de-DE" sz="1800" dirty="0">
                <a:solidFill>
                  <a:srgbClr val="C00000"/>
                </a:solidFill>
              </a:rPr>
              <a:t> [2c]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3, “Forward Looking Areas”	</a:t>
            </a:r>
            <a:r>
              <a:rPr lang="en-US" altLang="de-DE" sz="2000" dirty="0">
                <a:solidFill>
                  <a:srgbClr val="C00000"/>
                </a:solidFill>
              </a:rPr>
              <a:t>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48 </a:t>
            </a:r>
            <a:r>
              <a:rPr lang="en-US" dirty="0"/>
              <a:t>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4247009" y="1185825"/>
            <a:ext cx="5595294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</a:t>
            </a:r>
            <a:r>
              <a:rPr lang="en-US" altLang="de-DE" sz="1200" dirty="0" smtClean="0"/>
              <a:t>4.0</a:t>
            </a:r>
          </a:p>
          <a:p>
            <a:r>
              <a:rPr lang="en-US" altLang="de-DE" sz="1200" dirty="0" smtClean="0"/>
              <a:t>WI-0084 </a:t>
            </a:r>
            <a:r>
              <a:rPr lang="en-US" altLang="de-DE" sz="1200" dirty="0"/>
              <a:t>- </a:t>
            </a:r>
            <a:r>
              <a:rPr lang="en-US" altLang="de-DE" sz="1200" dirty="0" err="1" smtClean="0"/>
              <a:t>SDT_based_Information_Model_and_Mapping_for_Vertical_Industries</a:t>
            </a:r>
            <a:endParaRPr lang="en-US" altLang="de-DE" sz="1200" dirty="0" smtClean="0"/>
          </a:p>
          <a:p>
            <a:r>
              <a:rPr lang="en-US" altLang="de-DE" sz="1200" dirty="0"/>
              <a:t>WI-0088 - M2M/IoT Application and Component </a:t>
            </a:r>
            <a:r>
              <a:rPr lang="en-US" altLang="de-DE" sz="1200" dirty="0" smtClean="0"/>
              <a:t>Configuration</a:t>
            </a:r>
            <a:endParaRPr lang="en-US" altLang="de-DE" sz="1200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v35.0.0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309152" y="1173570"/>
            <a:ext cx="35824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dirty="0"/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/>
              <a:t>WI-0086 </a:t>
            </a:r>
            <a:r>
              <a:rPr lang="en-US" altLang="de-DE" sz="1200" dirty="0"/>
              <a:t>- Conformance Test Specifications Release </a:t>
            </a:r>
            <a:r>
              <a:rPr lang="en-US" altLang="de-DE" sz="1200" dirty="0" smtClean="0"/>
              <a:t>4</a:t>
            </a:r>
            <a:endParaRPr lang="en-US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Work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WI-0049 – Maintenance of oneM2M Release 1 and 2 [WT 1a]</a:t>
            </a:r>
          </a:p>
          <a:p>
            <a:r>
              <a:rPr lang="en-US" sz="2000" dirty="0"/>
              <a:t>WI-0050 – Small Technical Enhancements of oneM2M Release 3 [WT 1a]</a:t>
            </a:r>
          </a:p>
          <a:p>
            <a:r>
              <a:rPr lang="en-US" sz="2000" dirty="0"/>
              <a:t>WI-0079 - Rel-4 Small Technical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3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WI-0015 – Use Cases Collection</a:t>
            </a:r>
          </a:p>
          <a:p>
            <a:pPr marL="0" indent="0">
              <a:buNone/>
            </a:pPr>
            <a:r>
              <a:rPr lang="en-US" sz="2000" dirty="0" smtClean="0"/>
              <a:t>70%</a:t>
            </a:r>
            <a:r>
              <a:rPr lang="en-US" sz="2000" dirty="0"/>
              <a:t>	</a:t>
            </a:r>
            <a:r>
              <a:rPr lang="en-US" sz="2000" dirty="0" smtClean="0"/>
              <a:t>	WI-0046 </a:t>
            </a:r>
            <a:r>
              <a:rPr lang="en-US" sz="2000" dirty="0"/>
              <a:t>– Vehicular domain enablement 	[2c]</a:t>
            </a:r>
          </a:p>
          <a:p>
            <a:pPr marL="0" indent="0">
              <a:buNone/>
            </a:pPr>
            <a:r>
              <a:rPr lang="en-US" sz="2000" dirty="0"/>
              <a:t>100%	</a:t>
            </a:r>
            <a:r>
              <a:rPr lang="en-US" sz="2000" dirty="0" smtClean="0"/>
              <a:t>	WI-0073 </a:t>
            </a:r>
            <a:r>
              <a:rPr lang="en-US" sz="2000" dirty="0"/>
              <a:t>- App-ID Registry Function		[1d]</a:t>
            </a:r>
          </a:p>
        </p:txBody>
      </p:sp>
    </p:spTree>
    <p:extLst>
      <p:ext uri="{BB962C8B-B14F-4D97-AF65-F5344CB8AC3E}">
        <p14:creationId xmlns:p14="http://schemas.microsoft.com/office/powerpoint/2010/main" val="23679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71239"/>
            <a:ext cx="10515600" cy="52076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/>
              <a:t>% complete following </a:t>
            </a:r>
            <a:r>
              <a:rPr lang="en-US" sz="2900" dirty="0" smtClean="0"/>
              <a:t>TP35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95% 	WI-0031 – Optimized Group-based Operation</a:t>
            </a:r>
            <a:r>
              <a:rPr lang="en-US" sz="2900" dirty="0">
                <a:solidFill>
                  <a:srgbClr val="FF0000"/>
                </a:solidFill>
              </a:rPr>
              <a:t>	[1d]</a:t>
            </a:r>
          </a:p>
          <a:p>
            <a:pPr marL="0" indent="0">
              <a:buNone/>
            </a:pPr>
            <a:r>
              <a:rPr lang="en-US" sz="2900" dirty="0"/>
              <a:t>95%  	WI-0034 – Study of re-usable service layer context &amp; Transaction enablement </a:t>
            </a:r>
            <a:r>
              <a:rPr lang="en-US" sz="2900" dirty="0">
                <a:solidFill>
                  <a:srgbClr val="FF0000"/>
                </a:solidFill>
              </a:rPr>
              <a:t>[1d]</a:t>
            </a:r>
          </a:p>
          <a:p>
            <a:pPr marL="0" indent="0">
              <a:buNone/>
            </a:pPr>
            <a:r>
              <a:rPr lang="en-US" sz="2900" dirty="0"/>
              <a:t>95% 	WI-0035 – Action Triggering  </a:t>
            </a:r>
            <a:r>
              <a:rPr lang="en-US" sz="2900" dirty="0">
                <a:solidFill>
                  <a:srgbClr val="FF0000"/>
                </a:solidFill>
              </a:rPr>
              <a:t>[1d]</a:t>
            </a:r>
          </a:p>
          <a:p>
            <a:pPr marL="0" indent="0">
              <a:buNone/>
            </a:pPr>
            <a:r>
              <a:rPr lang="en-US" sz="2900" dirty="0"/>
              <a:t>50%	WI-0047– DDS usage in oneM2M system </a:t>
            </a:r>
            <a:r>
              <a:rPr lang="en-US" sz="2900" dirty="0">
                <a:solidFill>
                  <a:srgbClr val="FF0000"/>
                </a:solidFill>
              </a:rPr>
              <a:t>[2a]</a:t>
            </a:r>
          </a:p>
          <a:p>
            <a:pPr marL="0" indent="0">
              <a:buNone/>
            </a:pPr>
            <a:r>
              <a:rPr lang="en-US" sz="2900" smtClean="0"/>
              <a:t>100%</a:t>
            </a:r>
            <a:r>
              <a:rPr lang="en-US" sz="2900" dirty="0"/>
              <a:t>	WI-0048 - </a:t>
            </a:r>
            <a:r>
              <a:rPr lang="en-US" sz="2900" dirty="0" err="1"/>
              <a:t>OSGi</a:t>
            </a:r>
            <a:r>
              <a:rPr lang="en-US" sz="2900" dirty="0"/>
              <a:t> Interworking</a:t>
            </a:r>
            <a:r>
              <a:rPr lang="en-US" sz="2900" dirty="0">
                <a:solidFill>
                  <a:srgbClr val="FF0000"/>
                </a:solidFill>
              </a:rPr>
              <a:t>		[1b] </a:t>
            </a:r>
          </a:p>
          <a:p>
            <a:pPr marL="0" indent="0">
              <a:buNone/>
            </a:pPr>
            <a:r>
              <a:rPr lang="en-US" sz="2900" dirty="0"/>
              <a:t>9</a:t>
            </a:r>
            <a:r>
              <a:rPr lang="en-US" sz="2900" dirty="0" smtClean="0"/>
              <a:t>5</a:t>
            </a:r>
            <a:r>
              <a:rPr lang="en-US" sz="2900" dirty="0"/>
              <a:t>%	WI-0056 - Evolution of Proximal IoT Interworking</a:t>
            </a:r>
            <a:r>
              <a:rPr lang="en-US" sz="2900" dirty="0">
                <a:solidFill>
                  <a:srgbClr val="FF0000"/>
                </a:solidFill>
              </a:rPr>
              <a:t>	[1b]</a:t>
            </a:r>
          </a:p>
          <a:p>
            <a:pPr marL="0" indent="0">
              <a:buNone/>
            </a:pPr>
            <a:r>
              <a:rPr lang="en-US" sz="2900" dirty="0" smtClean="0"/>
              <a:t>50%</a:t>
            </a:r>
            <a:r>
              <a:rPr lang="en-US" sz="2900" dirty="0"/>
              <a:t>	WI-0058 – Interworking with 3GPP </a:t>
            </a:r>
            <a:r>
              <a:rPr lang="en-US" sz="2900" dirty="0" smtClean="0"/>
              <a:t>Networks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(WI scope enhanced at TP34)</a:t>
            </a:r>
            <a:endParaRPr lang="en-US" sz="2600" dirty="0"/>
          </a:p>
          <a:p>
            <a:pPr marL="0" indent="0">
              <a:buNone/>
            </a:pPr>
            <a:r>
              <a:rPr lang="en-US" sz="2900" dirty="0"/>
              <a:t>3</a:t>
            </a:r>
            <a:r>
              <a:rPr lang="en-US" sz="2900" dirty="0" smtClean="0"/>
              <a:t>0</a:t>
            </a:r>
            <a:r>
              <a:rPr lang="en-US" sz="2900" dirty="0"/>
              <a:t>%	WI-0064 - Adaptation of oneM2M for Smart City</a:t>
            </a:r>
            <a:r>
              <a:rPr lang="en-US" sz="2900" dirty="0">
                <a:solidFill>
                  <a:srgbClr val="FF0000"/>
                </a:solidFill>
              </a:rPr>
              <a:t>	[2c]</a:t>
            </a:r>
          </a:p>
          <a:p>
            <a:pPr marL="0" indent="0">
              <a:buNone/>
            </a:pPr>
            <a:r>
              <a:rPr lang="en-US" sz="2900" dirty="0"/>
              <a:t>90%	WI-0069 - Heterogeneous identification service in oneM2M system</a:t>
            </a:r>
            <a:r>
              <a:rPr lang="en-US" sz="2900" dirty="0">
                <a:solidFill>
                  <a:srgbClr val="FF0000"/>
                </a:solidFill>
              </a:rPr>
              <a:t> [2b]</a:t>
            </a:r>
          </a:p>
          <a:p>
            <a:pPr marL="0" indent="0">
              <a:buNone/>
            </a:pPr>
            <a:r>
              <a:rPr lang="en-US" sz="2900" dirty="0"/>
              <a:t>60%	WI-0072 – Modbus interworking </a:t>
            </a:r>
            <a:r>
              <a:rPr lang="en-US" sz="2900" dirty="0">
                <a:solidFill>
                  <a:srgbClr val="FF0000"/>
                </a:solidFill>
              </a:rPr>
              <a:t>[2b]</a:t>
            </a:r>
          </a:p>
          <a:p>
            <a:pPr marL="0" indent="0">
              <a:buNone/>
            </a:pPr>
            <a:r>
              <a:rPr lang="en-US" sz="2900" dirty="0" smtClean="0"/>
              <a:t>10%</a:t>
            </a:r>
            <a:r>
              <a:rPr lang="en-US" sz="2900" dirty="0"/>
              <a:t>	</a:t>
            </a:r>
            <a:r>
              <a:rPr lang="en-US" sz="2900" dirty="0" smtClean="0"/>
              <a:t>WI-0076 </a:t>
            </a:r>
            <a:r>
              <a:rPr lang="en-US" sz="2900" dirty="0"/>
              <a:t>- Lightweight oneM2M Services</a:t>
            </a:r>
          </a:p>
          <a:p>
            <a:pPr marL="0" indent="0">
              <a:buNone/>
            </a:pPr>
            <a:r>
              <a:rPr lang="en-US" sz="2900" dirty="0" smtClean="0"/>
              <a:t>15</a:t>
            </a:r>
            <a:r>
              <a:rPr lang="en-US" sz="2900" dirty="0"/>
              <a:t>%	</a:t>
            </a:r>
            <a:r>
              <a:rPr lang="en-US" sz="2900" dirty="0" smtClean="0"/>
              <a:t>WI-0080 </a:t>
            </a:r>
            <a:r>
              <a:rPr lang="en-US" sz="2900" dirty="0"/>
              <a:t>- Edge and Fog Computing</a:t>
            </a:r>
          </a:p>
          <a:p>
            <a:pPr marL="0" indent="0">
              <a:buNone/>
            </a:pPr>
            <a:r>
              <a:rPr lang="en-US" sz="2900" dirty="0" smtClean="0"/>
              <a:t>10%</a:t>
            </a:r>
            <a:r>
              <a:rPr lang="en-US" sz="2900" dirty="0"/>
              <a:t>	</a:t>
            </a:r>
            <a:r>
              <a:rPr lang="en-US" sz="2900" dirty="0" smtClean="0"/>
              <a:t>WI-0082 </a:t>
            </a:r>
            <a:r>
              <a:rPr lang="en-US" sz="2900" dirty="0"/>
              <a:t>- 3GPP V2X Interworking</a:t>
            </a:r>
          </a:p>
          <a:p>
            <a:pPr marL="0" indent="0">
              <a:buNone/>
            </a:pPr>
            <a:r>
              <a:rPr lang="en-US" sz="2900" dirty="0" smtClean="0"/>
              <a:t>10%</a:t>
            </a:r>
            <a:r>
              <a:rPr lang="en-US" sz="2900" dirty="0"/>
              <a:t>	</a:t>
            </a:r>
            <a:r>
              <a:rPr lang="en-US" sz="2900" dirty="0" smtClean="0"/>
              <a:t>WI-0083 </a:t>
            </a:r>
            <a:r>
              <a:rPr lang="en-US" sz="2900" dirty="0"/>
              <a:t>- oneM2M Service Subscribers and Users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0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</a:t>
            </a:r>
            <a:r>
              <a:rPr lang="en-US" sz="2000" dirty="0" smtClean="0">
                <a:solidFill>
                  <a:srgbClr val="FF0000"/>
                </a:solidFill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% 	WI-0021 – Secure Environment Abstraction	[1d]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20%	WI-0065 - Trust Management in oneM2M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75%	WI-0066 - Decentralized Authentication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WI-0068 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dirty="0" err="1">
                <a:solidFill>
                  <a:srgbClr val="FF0000"/>
                </a:solidFill>
              </a:rPr>
              <a:t>GlobalPlatform</a:t>
            </a:r>
            <a:r>
              <a:rPr lang="en-US" sz="2000" dirty="0">
                <a:solidFill>
                  <a:srgbClr val="FF0000"/>
                </a:solidFill>
              </a:rPr>
              <a:t> Interworking [3]</a:t>
            </a:r>
          </a:p>
          <a:p>
            <a:pPr marL="0" indent="0">
              <a:buNone/>
            </a:pPr>
            <a:r>
              <a:rPr lang="en-US" sz="2000" dirty="0" smtClean="0"/>
              <a:t>20%        </a:t>
            </a:r>
            <a:r>
              <a:rPr lang="en-US" sz="2000" dirty="0" smtClean="0"/>
              <a:t>WI-0077 </a:t>
            </a:r>
            <a:r>
              <a:rPr lang="en-US" sz="2000" dirty="0"/>
              <a:t>- Attribute Based Access Control Policy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99%	WI-0053 - Rel-3 </a:t>
            </a:r>
            <a:r>
              <a:rPr lang="en-US" sz="2000" dirty="0" err="1"/>
              <a:t>Enh</a:t>
            </a:r>
            <a:r>
              <a:rPr lang="en-US" sz="2000" dirty="0"/>
              <a:t>. on Semantic Support	[1d]</a:t>
            </a:r>
          </a:p>
          <a:p>
            <a:pPr marL="0" indent="0">
              <a:buNone/>
            </a:pPr>
            <a:r>
              <a:rPr lang="en-US" sz="2000" dirty="0" smtClean="0"/>
              <a:t>10%</a:t>
            </a:r>
            <a:r>
              <a:rPr lang="en-US" sz="2000" dirty="0"/>
              <a:t>		</a:t>
            </a:r>
            <a:r>
              <a:rPr lang="en-US" sz="2000" dirty="0" smtClean="0"/>
              <a:t>- </a:t>
            </a:r>
            <a:r>
              <a:rPr lang="en-US" sz="2000" dirty="0"/>
              <a:t>Rel-4 </a:t>
            </a:r>
            <a:r>
              <a:rPr lang="en-US" sz="2000" dirty="0" err="1"/>
              <a:t>Enh</a:t>
            </a:r>
            <a:r>
              <a:rPr lang="en-US" sz="2000" dirty="0"/>
              <a:t>. on Semantic Support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99%	WI-0063 – R3 </a:t>
            </a:r>
            <a:r>
              <a:rPr lang="en-US" sz="2000" dirty="0" err="1">
                <a:solidFill>
                  <a:srgbClr val="FF0000"/>
                </a:solidFill>
              </a:rPr>
              <a:t>Enh</a:t>
            </a:r>
            <a:r>
              <a:rPr lang="en-US" sz="2000" dirty="0">
                <a:solidFill>
                  <a:srgbClr val="FF0000"/>
                </a:solidFill>
              </a:rPr>
              <a:t>. on </a:t>
            </a:r>
            <a:r>
              <a:rPr lang="en-US" sz="2000" dirty="0" err="1">
                <a:solidFill>
                  <a:srgbClr val="FF0000"/>
                </a:solidFill>
              </a:rPr>
              <a:t>BaseOntology</a:t>
            </a:r>
            <a:r>
              <a:rPr lang="en-US" sz="2000" dirty="0">
                <a:solidFill>
                  <a:srgbClr val="FF0000"/>
                </a:solidFill>
              </a:rPr>
              <a:t> &amp; Ontology based Interworking</a:t>
            </a:r>
            <a:r>
              <a:rPr lang="en-US" sz="2000" dirty="0"/>
              <a:t> [1b]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10%	WI-0070 - Disaster Alert Service Enabler	[3]</a:t>
            </a:r>
          </a:p>
          <a:p>
            <a:pPr marL="0" indent="0">
              <a:buNone/>
            </a:pPr>
            <a:r>
              <a:rPr lang="en-US" sz="2000" dirty="0"/>
              <a:t>25%	WI-0071 - oneM2M and W3C Web of Things </a:t>
            </a:r>
            <a:r>
              <a:rPr lang="en-US" sz="2000" dirty="0" err="1"/>
              <a:t>Iwk</a:t>
            </a:r>
            <a:r>
              <a:rPr lang="en-US" sz="2000" dirty="0"/>
              <a:t>	[3]</a:t>
            </a:r>
          </a:p>
          <a:p>
            <a:pPr marL="0" indent="0">
              <a:buNone/>
            </a:pPr>
            <a:r>
              <a:rPr lang="en-US" sz="2000" dirty="0"/>
              <a:t>2</a:t>
            </a:r>
            <a:r>
              <a:rPr lang="en-US" sz="2000" dirty="0" smtClean="0"/>
              <a:t>0</a:t>
            </a:r>
            <a:r>
              <a:rPr lang="en-US" sz="2000" dirty="0"/>
              <a:t>%        WI-0075 - Industrial Domain Inform. </a:t>
            </a:r>
            <a:r>
              <a:rPr lang="en-US" sz="2000" dirty="0" err="1"/>
              <a:t>Model.Mapp.&amp;Semantic</a:t>
            </a:r>
            <a:r>
              <a:rPr lang="en-US" sz="2000" dirty="0"/>
              <a:t> </a:t>
            </a:r>
            <a:r>
              <a:rPr lang="en-US" sz="2000" dirty="0" err="1"/>
              <a:t>Spt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</a:t>
            </a:r>
            <a:r>
              <a:rPr lang="en-US" sz="2000" dirty="0" smtClean="0"/>
              <a:t>%</a:t>
            </a:r>
            <a:r>
              <a:rPr lang="en-US" sz="2000" dirty="0"/>
              <a:t>	</a:t>
            </a:r>
            <a:r>
              <a:rPr lang="en-US" sz="2000" dirty="0" smtClean="0"/>
              <a:t>WI-0081 </a:t>
            </a:r>
            <a:r>
              <a:rPr lang="en-US" sz="2000" dirty="0"/>
              <a:t>- Smart Device Template </a:t>
            </a:r>
            <a:r>
              <a:rPr lang="en-US" sz="2000" dirty="0" smtClean="0"/>
              <a:t>4.0</a:t>
            </a:r>
          </a:p>
          <a:p>
            <a:pPr marL="0" indent="0">
              <a:buNone/>
            </a:pPr>
            <a:r>
              <a:rPr lang="en-US" sz="2000" dirty="0" smtClean="0"/>
              <a:t>5%          </a:t>
            </a:r>
            <a:r>
              <a:rPr lang="en-US" sz="2000" dirty="0"/>
              <a:t>WI-0084 </a:t>
            </a:r>
            <a:r>
              <a:rPr lang="en-US" sz="2000" dirty="0" smtClean="0"/>
              <a:t>– SDT based Information Model and Mapping for Vertical Industries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68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TST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100%	WI-0051 - Security </a:t>
            </a:r>
            <a:r>
              <a:rPr lang="en-US" sz="2000" dirty="0">
                <a:solidFill>
                  <a:srgbClr val="FF0000"/>
                </a:solidFill>
              </a:rPr>
              <a:t>Functions Conformance Testing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95%</a:t>
            </a:r>
            <a:r>
              <a:rPr lang="en-US" sz="2000" dirty="0">
                <a:solidFill>
                  <a:srgbClr val="FF0000"/>
                </a:solidFill>
              </a:rPr>
              <a:t>	WI-0054 - Developers guide series	[1b]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92%	WI-0060 - Interoperability testing Release 2	[1c] </a:t>
            </a:r>
          </a:p>
          <a:p>
            <a:pPr marL="0" indent="0">
              <a:buNone/>
            </a:pPr>
            <a:r>
              <a:rPr lang="en-US" sz="2000" dirty="0" smtClean="0"/>
              <a:t>40</a:t>
            </a:r>
            <a:r>
              <a:rPr lang="en-US" sz="2000" dirty="0"/>
              <a:t>%	</a:t>
            </a:r>
            <a:r>
              <a:rPr lang="en-US" sz="2000" dirty="0" smtClean="0"/>
              <a:t>WI-0074 </a:t>
            </a:r>
            <a:r>
              <a:rPr lang="en-US" sz="2000" dirty="0"/>
              <a:t>- Conformance Test Specifications Release 2</a:t>
            </a:r>
            <a:r>
              <a:rPr lang="en-US" sz="2000" dirty="0">
                <a:solidFill>
                  <a:srgbClr val="FF0000"/>
                </a:solidFill>
              </a:rPr>
              <a:t>  [1c]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WI-0078 - oneM2M </a:t>
            </a:r>
            <a:r>
              <a:rPr lang="en-US" sz="2000" dirty="0">
                <a:solidFill>
                  <a:srgbClr val="FF0000"/>
                </a:solidFill>
              </a:rPr>
              <a:t>API </a:t>
            </a:r>
            <a:r>
              <a:rPr lang="en-US" sz="2000" dirty="0" smtClean="0">
                <a:solidFill>
                  <a:srgbClr val="FF0000"/>
                </a:solidFill>
              </a:rPr>
              <a:t>guide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WI-0085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3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WI-0086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2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Breitbild</PresentationFormat>
  <Paragraphs>135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Myriad Pro</vt:lpstr>
      <vt:lpstr>Myriad Pro Light</vt:lpstr>
      <vt:lpstr>Office Theme</vt:lpstr>
      <vt:lpstr>Status of Active Work Items Summary &amp; Level of Completeness</vt:lpstr>
      <vt:lpstr>48 active WIs*</vt:lpstr>
      <vt:lpstr>Generic Work Items</vt:lpstr>
      <vt:lpstr>REQ WG – WI Overview</vt:lpstr>
      <vt:lpstr>ARC WG – WI Overview</vt:lpstr>
      <vt:lpstr>PRO WG – WI Overview</vt:lpstr>
      <vt:lpstr>SEC WG – WI Overview</vt:lpstr>
      <vt:lpstr>MAS WG – WI Overview</vt:lpstr>
      <vt:lpstr>TST WG – WI Overview</vt:lpstr>
      <vt:lpstr>WIs %completion &amp; Work Tracks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</cp:lastModifiedBy>
  <cp:revision>67</cp:revision>
  <dcterms:created xsi:type="dcterms:W3CDTF">2017-09-21T15:46:31Z</dcterms:created>
  <dcterms:modified xsi:type="dcterms:W3CDTF">2018-06-11T08:16:42Z</dcterms:modified>
</cp:coreProperties>
</file>