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3" r:id="rId3"/>
    <p:sldId id="318" r:id="rId4"/>
    <p:sldId id="319" r:id="rId5"/>
    <p:sldId id="321" r:id="rId6"/>
    <p:sldId id="320" r:id="rId7"/>
    <p:sldId id="268" r:id="rId8"/>
    <p:sldId id="269" r:id="rId9"/>
    <p:sldId id="29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0" autoAdjust="0"/>
    <p:restoredTop sz="89982" autoAdjust="0"/>
  </p:normalViewPr>
  <p:slideViewPr>
    <p:cSldViewPr>
      <p:cViewPr varScale="1">
        <p:scale>
          <a:sx n="76" d="100"/>
          <a:sy n="76" d="100"/>
        </p:scale>
        <p:origin x="153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47DBBE-16CC-40F8-AB20-47CA9481238E}" type="datetimeFigureOut">
              <a:rPr lang="en-US" altLang="zh-CN"/>
              <a:pPr>
                <a:defRPr/>
              </a:pPr>
              <a:t>5/25/2018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4CEDB8-058E-4ED0-A78C-7A08070F24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5732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FBC0E8-AAE7-4280-9F57-C6E1DA21B858}" type="datetimeFigureOut">
              <a:rPr lang="zh-CN" altLang="en-US"/>
              <a:pPr>
                <a:defRPr/>
              </a:pPr>
              <a:t>2018/5/25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64710B-4FE5-47BF-8A5D-9F79D1F722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0804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64710B-4FE5-47BF-8A5D-9F79D1F72273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7138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6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546420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2017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>
              <a:defRPr/>
            </a:pP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Arial" pitchFamily="34" charset="0"/>
              </a:rPr>
              <a:t>TP-2018-0161</a:t>
            </a:r>
            <a:endParaRPr lang="en-GB" altLang="zh-CN" sz="1200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D9AD374-43D0-41DF-9AE9-A6945EBA0E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2017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Arial" pitchFamily="34" charset="0"/>
              </a:rPr>
              <a:t>TP-2018-0161</a:t>
            </a:r>
            <a:endParaRPr lang="en-GB" altLang="zh-CN" sz="1200" dirty="0" smtClean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8419C0-B19E-4173-9519-13EB3884F4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ember.onem2m.org/Application/documentApp/documentinfo/?documentId=26955&amp;fromList=Y" TargetMode="External"/><Relationship Id="rId2" Type="http://schemas.openxmlformats.org/officeDocument/2006/relationships/hyperlink" Target="http://member.onem2m.org/Application/documentApp/documentinfo/?documentId=26956&amp;fromList=Y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member.onem2m.org/Application/documentApp/documentinfo/?documentId=26954&amp;fromList=Y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ember.onem2m.org/Application/documentApp/documentinfo/?documentId=26512&amp;fromList=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457200" y="3711575"/>
            <a:ext cx="82296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sz="4800" b="1" dirty="0" smtClean="0">
                <a:solidFill>
                  <a:srgbClr val="A0A0A3"/>
                </a:solidFill>
              </a:rPr>
              <a:t>WG5 – MAS#35</a:t>
            </a:r>
            <a:br>
              <a:rPr lang="en-US" altLang="zh-CN" sz="4800" b="1" dirty="0" smtClean="0">
                <a:solidFill>
                  <a:srgbClr val="A0A0A3"/>
                </a:solidFill>
              </a:rPr>
            </a:br>
            <a:r>
              <a:rPr lang="en-US" altLang="zh-CN" sz="4800" b="1" dirty="0" smtClean="0">
                <a:solidFill>
                  <a:srgbClr val="A0A0A3"/>
                </a:solidFill>
              </a:rPr>
              <a:t> Status Report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30974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 WG5 MAS (Management, Abstraction &amp; Semantics)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 </a:t>
            </a:r>
            <a:r>
              <a:rPr lang="en-US" altLang="zh-CN" dirty="0" err="1">
                <a:solidFill>
                  <a:srgbClr val="B42025"/>
                </a:solidFill>
              </a:rPr>
              <a:t>Yongjing</a:t>
            </a:r>
            <a:r>
              <a:rPr lang="en-US" altLang="zh-CN" dirty="0">
                <a:solidFill>
                  <a:srgbClr val="B42025"/>
                </a:solidFill>
              </a:rPr>
              <a:t> Zhang (</a:t>
            </a:r>
            <a:r>
              <a:rPr lang="en-US" altLang="zh-CN" dirty="0" err="1">
                <a:solidFill>
                  <a:srgbClr val="B42025"/>
                </a:solidFill>
              </a:rPr>
              <a:t>Huawei</a:t>
            </a:r>
            <a:r>
              <a:rPr lang="en-US" altLang="zh-CN" dirty="0">
                <a:solidFill>
                  <a:srgbClr val="B42025"/>
                </a:solidFill>
              </a:rPr>
              <a:t>, WG5 Chair)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Meeting Date: </a:t>
            </a:r>
            <a:r>
              <a:rPr lang="en-US" altLang="zh-CN" dirty="0" smtClean="0">
                <a:solidFill>
                  <a:srgbClr val="B42025"/>
                </a:solidFill>
              </a:rPr>
              <a:t>2018-5-22 to 2018-5-25</a:t>
            </a:r>
            <a:endParaRPr lang="en-US" altLang="zh-CN" dirty="0">
              <a:solidFill>
                <a:srgbClr val="B42025"/>
              </a:solidFill>
            </a:endParaRPr>
          </a:p>
          <a:p>
            <a:endParaRPr lang="en-US" altLang="zh-CN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Executive Highlights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altLang="zh-CN" sz="2800" dirty="0" smtClean="0"/>
              <a:t>R4 progressing on track</a:t>
            </a:r>
          </a:p>
          <a:p>
            <a:pPr lvl="1"/>
            <a:r>
              <a:rPr lang="en-US" altLang="zh-CN" sz="2400" dirty="0" smtClean="0"/>
              <a:t>Slight progress on Industrial Domain, </a:t>
            </a:r>
            <a:r>
              <a:rPr lang="en-US" altLang="zh-CN" sz="2400" dirty="0" err="1" smtClean="0"/>
              <a:t>WoT</a:t>
            </a:r>
            <a:r>
              <a:rPr lang="en-US" altLang="zh-CN" sz="2400" dirty="0" smtClean="0"/>
              <a:t> Interworking, Semantic Reasoning</a:t>
            </a:r>
          </a:p>
          <a:p>
            <a:pPr lvl="1"/>
            <a:r>
              <a:rPr lang="en-US" altLang="zh-CN" sz="2400" dirty="0" smtClean="0"/>
              <a:t>SDT4.0 starts evolving on </a:t>
            </a:r>
            <a:r>
              <a:rPr lang="en-US" altLang="zh-CN" sz="2400" dirty="0" err="1" smtClean="0"/>
              <a:t>GitLab</a:t>
            </a:r>
            <a:r>
              <a:rPr lang="en-US" altLang="zh-CN" sz="2400" dirty="0" smtClean="0"/>
              <a:t>, and TS-0023 is reshuffled with </a:t>
            </a:r>
            <a:r>
              <a:rPr lang="en-US" altLang="zh-CN" sz="2400" dirty="0" smtClean="0"/>
              <a:t>extended </a:t>
            </a:r>
            <a:r>
              <a:rPr lang="en-US" altLang="zh-CN" sz="2400" dirty="0" smtClean="0"/>
              <a:t>vertical </a:t>
            </a:r>
            <a:r>
              <a:rPr lang="en-US" altLang="zh-CN" sz="2400" dirty="0" smtClean="0"/>
              <a:t>domains incl. City, Health, Home, Industry, Vehicular, etc.</a:t>
            </a:r>
          </a:p>
          <a:p>
            <a:r>
              <a:rPr lang="en-US" altLang="zh-CN" sz="2800" dirty="0" smtClean="0"/>
              <a:t>New WI proposed to continue the development of TS-0022 (Field Device Configuration</a:t>
            </a:r>
            <a:r>
              <a:rPr lang="en-US" altLang="zh-CN" sz="2800" dirty="0" smtClean="0"/>
              <a:t>) in R4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pPr lvl="1"/>
            <a:endParaRPr lang="en-US" altLang="zh-CN" sz="2400" dirty="0" smtClean="0"/>
          </a:p>
          <a:p>
            <a:endParaRPr lang="en-US" altLang="zh-CN" sz="3200" dirty="0" smtClean="0"/>
          </a:p>
        </p:txBody>
      </p:sp>
    </p:spTree>
    <p:extLst>
      <p:ext uri="{BB962C8B-B14F-4D97-AF65-F5344CB8AC3E}">
        <p14:creationId xmlns:p14="http://schemas.microsoft.com/office/powerpoint/2010/main" val="20863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37150"/>
          </a:xfrm>
        </p:spPr>
        <p:txBody>
          <a:bodyPr/>
          <a:lstStyle/>
          <a:p>
            <a:r>
              <a:rPr lang="en-US" altLang="zh-CN" sz="2800" b="1" dirty="0" smtClean="0"/>
              <a:t>CR pack for TP </a:t>
            </a:r>
            <a:r>
              <a:rPr lang="en-US" altLang="zh-CN" sz="2800" b="1" dirty="0"/>
              <a:t>A</a:t>
            </a:r>
            <a:r>
              <a:rPr lang="en-US" altLang="zh-CN" sz="2800" b="1" dirty="0" smtClean="0"/>
              <a:t>pproval </a:t>
            </a:r>
          </a:p>
          <a:p>
            <a:pPr lvl="1"/>
            <a:r>
              <a:rPr lang="en-US" altLang="zh-CN" sz="2400" b="1" dirty="0" smtClean="0"/>
              <a:t>CR </a:t>
            </a:r>
            <a:r>
              <a:rPr lang="en-US" altLang="zh-CN" sz="2400" b="1" dirty="0"/>
              <a:t>pack TS-0023 </a:t>
            </a:r>
            <a:r>
              <a:rPr lang="en-US" altLang="zh-CN" sz="2400" b="1" dirty="0" smtClean="0"/>
              <a:t>R4</a:t>
            </a:r>
          </a:p>
          <a:p>
            <a:pPr lvl="2"/>
            <a:r>
              <a:rPr lang="en-GB" altLang="zh-CN" sz="2000" dirty="0">
                <a:hlinkClick r:id="rId2"/>
              </a:rPr>
              <a:t>TP-2018-0164</a:t>
            </a:r>
            <a:endParaRPr lang="en-US" altLang="zh-CN" sz="2000" dirty="0" smtClean="0"/>
          </a:p>
          <a:p>
            <a:pPr lvl="1"/>
            <a:r>
              <a:rPr lang="en-US" altLang="zh-CN" sz="2400" b="1" dirty="0" smtClean="0"/>
              <a:t>CR pack TS-0022 R2</a:t>
            </a:r>
          </a:p>
          <a:p>
            <a:pPr lvl="2"/>
            <a:r>
              <a:rPr lang="en-GB" altLang="zh-CN" sz="2000" dirty="0" smtClean="0">
                <a:hlinkClick r:id="rId3"/>
              </a:rPr>
              <a:t>TP-2018-0163</a:t>
            </a:r>
            <a:endParaRPr lang="en-US" altLang="zh-CN" sz="2000" b="1" dirty="0" smtClean="0"/>
          </a:p>
          <a:p>
            <a:pPr lvl="1"/>
            <a:r>
              <a:rPr lang="en-US" altLang="zh-CN" sz="2400" b="1" dirty="0" smtClean="0"/>
              <a:t>CR pack TS-0005 R3</a:t>
            </a:r>
          </a:p>
          <a:p>
            <a:pPr lvl="2"/>
            <a:r>
              <a:rPr lang="en-GB" altLang="zh-CN" sz="2000" dirty="0" smtClean="0">
                <a:hlinkClick r:id="rId4"/>
              </a:rPr>
              <a:t>TP-2018-0162</a:t>
            </a:r>
            <a:endParaRPr lang="en-US" altLang="zh-CN" sz="2400" b="1" dirty="0"/>
          </a:p>
          <a:p>
            <a:pPr lvl="2"/>
            <a:endParaRPr lang="en-US" altLang="zh-CN" b="1" dirty="0"/>
          </a:p>
          <a:p>
            <a:pPr lvl="1"/>
            <a:endParaRPr lang="en-US" altLang="zh-CN" b="1" dirty="0" smtClean="0"/>
          </a:p>
          <a:p>
            <a:pPr lvl="2"/>
            <a:endParaRPr lang="en-US" altLang="zh-CN" sz="2000" b="1" dirty="0"/>
          </a:p>
        </p:txBody>
      </p:sp>
    </p:spTree>
    <p:extLst>
      <p:ext uri="{BB962C8B-B14F-4D97-AF65-F5344CB8AC3E}">
        <p14:creationId xmlns:p14="http://schemas.microsoft.com/office/powerpoint/2010/main" val="107281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Issues for INFORMATION in TP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800" b="1" dirty="0" smtClean="0"/>
              <a:t>Sessions</a:t>
            </a:r>
            <a:r>
              <a:rPr lang="en-US" altLang="zh-CN" sz="2800" b="1" dirty="0"/>
              <a:t>: </a:t>
            </a:r>
            <a:endParaRPr lang="en-US" altLang="zh-CN" sz="2800" b="1" dirty="0" smtClean="0"/>
          </a:p>
          <a:p>
            <a:pPr lvl="1" eaLnBrk="1" hangingPunct="1"/>
            <a:r>
              <a:rPr lang="en-US" altLang="zh-CN" sz="2400" b="1" dirty="0"/>
              <a:t>4</a:t>
            </a:r>
            <a:r>
              <a:rPr lang="en-US" altLang="zh-CN" sz="2400" b="1" dirty="0" smtClean="0"/>
              <a:t> dedicated</a:t>
            </a:r>
          </a:p>
          <a:p>
            <a:pPr lvl="1" eaLnBrk="1" hangingPunct="1"/>
            <a:r>
              <a:rPr lang="en-US" altLang="zh-CN" sz="2400" b="1" dirty="0" smtClean="0"/>
              <a:t>1 joint with SEC</a:t>
            </a:r>
          </a:p>
          <a:p>
            <a:pPr lvl="1" eaLnBrk="1" hangingPunct="1"/>
            <a:r>
              <a:rPr lang="en-US" altLang="zh-CN" sz="2400" b="1" dirty="0" smtClean="0"/>
              <a:t>1 joint </a:t>
            </a:r>
            <a:r>
              <a:rPr lang="en-US" altLang="zh-CN" sz="2400" b="1" dirty="0"/>
              <a:t>with </a:t>
            </a:r>
            <a:r>
              <a:rPr lang="en-US" altLang="zh-CN" sz="2400" b="1" dirty="0" smtClean="0"/>
              <a:t>PRO</a:t>
            </a:r>
          </a:p>
          <a:p>
            <a:pPr lvl="1" eaLnBrk="1" hangingPunct="1"/>
            <a:r>
              <a:rPr lang="en-US" altLang="zh-CN" sz="2400" b="1" dirty="0" smtClean="0"/>
              <a:t>2 </a:t>
            </a:r>
            <a:r>
              <a:rPr lang="en-US" altLang="zh-CN" sz="2400" b="1" dirty="0" err="1" smtClean="0"/>
              <a:t>adhoc</a:t>
            </a:r>
            <a:endParaRPr lang="en-US" altLang="zh-CN" sz="2400" b="1" dirty="0"/>
          </a:p>
          <a:p>
            <a:pPr marL="342900" lvl="1" indent="-342900" eaLnBrk="1" hangingPunct="1">
              <a:buFont typeface="Arial" pitchFamily="34" charset="0"/>
              <a:buChar char="•"/>
            </a:pPr>
            <a:r>
              <a:rPr lang="en-US" altLang="zh-CN" b="1" dirty="0" smtClean="0">
                <a:solidFill>
                  <a:schemeClr val="tx1"/>
                </a:solidFill>
              </a:rPr>
              <a:t>Contributions (</a:t>
            </a:r>
            <a:r>
              <a:rPr lang="en-US" altLang="zh-CN" sz="1800" dirty="0" smtClean="0">
                <a:solidFill>
                  <a:schemeClr val="tx1"/>
                </a:solidFill>
              </a:rPr>
              <a:t>See the latest rev of </a:t>
            </a:r>
            <a:r>
              <a:rPr lang="en-GB" altLang="zh-CN" dirty="0">
                <a:hlinkClick r:id="rId2"/>
              </a:rPr>
              <a:t>MAS-2018-0044</a:t>
            </a:r>
            <a:r>
              <a:rPr lang="en-US" altLang="zh-CN" b="1" dirty="0" smtClean="0">
                <a:solidFill>
                  <a:schemeClr val="tx1"/>
                </a:solidFill>
              </a:rPr>
              <a:t>)</a:t>
            </a:r>
          </a:p>
          <a:p>
            <a:pPr marL="742950" lvl="2" indent="-34290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40+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800" b="1" dirty="0" smtClean="0"/>
              <a:t>treated (incl</a:t>
            </a:r>
            <a:r>
              <a:rPr lang="en-US" altLang="zh-CN" sz="2800" b="1" dirty="0"/>
              <a:t>. revs</a:t>
            </a:r>
            <a:r>
              <a:rPr lang="en-US" altLang="zh-CN" sz="2800" b="1" dirty="0" smtClean="0"/>
              <a:t>)</a:t>
            </a:r>
          </a:p>
          <a:p>
            <a:pPr marL="742950" lvl="2" indent="-34290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13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800" b="1" dirty="0" smtClean="0"/>
              <a:t>Agreed </a:t>
            </a:r>
            <a:endParaRPr lang="zh-CN" altLang="en-US" sz="4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8419C0-B19E-4173-9519-13EB3884F4D8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582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6629400" cy="464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400" b="1" dirty="0" smtClean="0"/>
              <a:t>Meeting Objectives review</a:t>
            </a:r>
            <a:endParaRPr lang="zh-CN" altLang="zh-CN" sz="2400" b="1" dirty="0" smtClean="0"/>
          </a:p>
          <a:p>
            <a:pPr lvl="1"/>
            <a:r>
              <a:rPr lang="en-US" altLang="zh-CN" sz="2400" dirty="0" smtClean="0"/>
              <a:t>Progress R4 </a:t>
            </a:r>
            <a:endParaRPr lang="zh-CN" altLang="zh-CN" sz="2400" dirty="0"/>
          </a:p>
          <a:p>
            <a:pPr lvl="2"/>
            <a:r>
              <a:rPr lang="en-US" altLang="zh-CN" sz="2000" dirty="0"/>
              <a:t>WI-0053 - </a:t>
            </a:r>
            <a:r>
              <a:rPr lang="en-US" altLang="zh-CN" sz="2000" dirty="0" smtClean="0"/>
              <a:t>Enhancements </a:t>
            </a:r>
            <a:r>
              <a:rPr lang="en-US" altLang="zh-CN" sz="2000" dirty="0"/>
              <a:t>on Semantic Support </a:t>
            </a:r>
          </a:p>
          <a:p>
            <a:pPr lvl="2"/>
            <a:r>
              <a:rPr lang="en-US" altLang="zh-CN" sz="2000" dirty="0" smtClean="0"/>
              <a:t>WI-0075 </a:t>
            </a:r>
            <a:r>
              <a:rPr lang="en-US" altLang="zh-CN" sz="2000" dirty="0"/>
              <a:t>- Industrial Domain Information Model Mapping &amp; Semantics Support</a:t>
            </a:r>
            <a:endParaRPr lang="zh-CN" altLang="zh-CN" sz="2000" dirty="0"/>
          </a:p>
          <a:p>
            <a:pPr lvl="2"/>
            <a:r>
              <a:rPr lang="en-US" altLang="zh-CN" sz="2000" dirty="0" smtClean="0"/>
              <a:t>WI-0071 - </a:t>
            </a:r>
            <a:r>
              <a:rPr lang="en-US" altLang="zh-CN" sz="2000" dirty="0" err="1" smtClean="0"/>
              <a:t>WoT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Interworking (inherited from R3)</a:t>
            </a:r>
          </a:p>
          <a:p>
            <a:pPr lvl="2"/>
            <a:r>
              <a:rPr lang="en-US" altLang="zh-CN" sz="2000" dirty="0" smtClean="0"/>
              <a:t>WI-0081 - SDT </a:t>
            </a:r>
            <a:r>
              <a:rPr lang="en-US" altLang="zh-CN" sz="2000" dirty="0"/>
              <a:t>4.0 </a:t>
            </a:r>
            <a:endParaRPr lang="en-US" altLang="zh-CN" sz="2000" dirty="0" smtClean="0"/>
          </a:p>
          <a:p>
            <a:pPr lvl="2"/>
            <a:r>
              <a:rPr lang="en-US" altLang="zh-CN" sz="2000" dirty="0"/>
              <a:t>WI-0084 </a:t>
            </a:r>
            <a:r>
              <a:rPr lang="en-US" altLang="zh-CN" sz="2000" dirty="0" smtClean="0"/>
              <a:t>– SDT based Information Model</a:t>
            </a:r>
            <a:endParaRPr lang="en-US" altLang="zh-CN" sz="2000" dirty="0"/>
          </a:p>
          <a:p>
            <a:pPr lvl="1"/>
            <a:r>
              <a:rPr lang="en-US" altLang="zh-CN" sz="2400" dirty="0" smtClean="0"/>
              <a:t>MNT/STE</a:t>
            </a:r>
          </a:p>
          <a:p>
            <a:pPr lvl="2"/>
            <a:r>
              <a:rPr lang="en-US" altLang="zh-CN" sz="2000" dirty="0" smtClean="0"/>
              <a:t>WI-0030 M2M </a:t>
            </a:r>
            <a:r>
              <a:rPr lang="en-US" altLang="zh-CN" sz="2000" dirty="0"/>
              <a:t>Application &amp; Field Domain Component </a:t>
            </a:r>
            <a:r>
              <a:rPr lang="en-US" altLang="zh-CN" sz="2000" dirty="0" smtClean="0"/>
              <a:t>Configuration</a:t>
            </a:r>
          </a:p>
          <a:p>
            <a:pPr lvl="2"/>
            <a:r>
              <a:rPr lang="en-US" altLang="zh-CN" sz="2000" dirty="0"/>
              <a:t>WI-0063 - Release 3 Enhancements on Base Ontology &amp; Generic </a:t>
            </a:r>
            <a:r>
              <a:rPr lang="en-US" altLang="zh-CN" sz="2000" dirty="0" smtClean="0"/>
              <a:t>Interworking</a:t>
            </a:r>
            <a:endParaRPr lang="en-US" altLang="zh-CN" sz="2000" dirty="0"/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793" y="1904050"/>
            <a:ext cx="232115" cy="265275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792" y="4419600"/>
            <a:ext cx="232115" cy="265275"/>
          </a:xfrm>
          <a:prstGeom prst="rect">
            <a:avLst/>
          </a:prstGeom>
        </p:spPr>
      </p:pic>
      <p:sp>
        <p:nvSpPr>
          <p:cNvPr id="10" name="TextBox 25"/>
          <p:cNvSpPr txBox="1"/>
          <p:nvPr/>
        </p:nvSpPr>
        <p:spPr>
          <a:xfrm>
            <a:off x="7200900" y="216513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sym typeface="Wingdings" pitchFamily="2" charset="2"/>
              </a:rPr>
              <a:t> 10%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25"/>
          <p:cNvSpPr txBox="1"/>
          <p:nvPr/>
        </p:nvSpPr>
        <p:spPr>
          <a:xfrm>
            <a:off x="7200900" y="317339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sym typeface="Wingdings" pitchFamily="2" charset="2"/>
              </a:rPr>
              <a:t> 25%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25"/>
          <p:cNvSpPr txBox="1"/>
          <p:nvPr/>
        </p:nvSpPr>
        <p:spPr>
          <a:xfrm>
            <a:off x="7190014" y="260272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sym typeface="Wingdings" pitchFamily="2" charset="2"/>
              </a:rPr>
              <a:t> 20%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25"/>
          <p:cNvSpPr txBox="1"/>
          <p:nvPr/>
        </p:nvSpPr>
        <p:spPr>
          <a:xfrm>
            <a:off x="7200900" y="352494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00B050"/>
                </a:solidFill>
              </a:defRPr>
            </a:lvl1pPr>
          </a:lstStyle>
          <a:p>
            <a:r>
              <a:rPr lang="en-US" altLang="zh-CN" dirty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altLang="zh-CN" dirty="0" smtClean="0">
                <a:solidFill>
                  <a:srgbClr val="FF0000"/>
                </a:solidFill>
                <a:sym typeface="Wingdings" pitchFamily="2" charset="2"/>
              </a:rPr>
              <a:t>5%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3" name="TextBox 25"/>
          <p:cNvSpPr txBox="1"/>
          <p:nvPr/>
        </p:nvSpPr>
        <p:spPr>
          <a:xfrm>
            <a:off x="7201737" y="3894276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00B050"/>
                </a:solidFill>
              </a:defRPr>
            </a:lvl1pPr>
          </a:lstStyle>
          <a:p>
            <a:r>
              <a:rPr lang="en-US" altLang="zh-CN" dirty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altLang="zh-CN" dirty="0" smtClean="0">
                <a:solidFill>
                  <a:srgbClr val="FF0000"/>
                </a:solidFill>
                <a:sym typeface="Wingdings" pitchFamily="2" charset="2"/>
              </a:rPr>
              <a:t>5%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27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Open Action Items</a:t>
            </a: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452191"/>
              </p:ext>
            </p:extLst>
          </p:nvPr>
        </p:nvGraphicFramePr>
        <p:xfrm>
          <a:off x="228600" y="1295400"/>
          <a:ext cx="8610600" cy="32942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0599"/>
                <a:gridCol w="4876800"/>
                <a:gridCol w="1524001"/>
                <a:gridCol w="1219200"/>
              </a:tblGrid>
              <a:tr h="16525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b="1" dirty="0">
                          <a:effectLst/>
                        </a:rPr>
                        <a:t>Number</a:t>
                      </a:r>
                      <a:endParaRPr lang="zh-CN" sz="2000" b="1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b="1" dirty="0">
                          <a:effectLst/>
                        </a:rPr>
                        <a:t>Action</a:t>
                      </a:r>
                      <a:endParaRPr lang="zh-CN" sz="2000" b="1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altLang="zh-CN" sz="20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Owner</a:t>
                      </a:r>
                      <a:endParaRPr lang="zh-CN" sz="2000" b="1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b="1" dirty="0">
                          <a:effectLst/>
                        </a:rPr>
                        <a:t>Status</a:t>
                      </a:r>
                      <a:endParaRPr lang="zh-CN" sz="2000" b="1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95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A-WG5-29-004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work on a general rule of whether to create a 'similar' device model with different name vs to merger with existing device with optional module classes.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Related to SDT4.0 evolution.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Andreas (DT) 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ONGOING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950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A-WG5-31-003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Align the R/W of &lt;deviceInfo&gt; attributes between TS-0004 and TS-0001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C-DOT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OPEN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50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A-WG5-32-002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Check the OMNA registration of new DM objects for TS-0022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Wolfgang (Qualcomm)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ONGOING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13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kern="120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A-WG5-34-002</a:t>
                      </a:r>
                      <a:endParaRPr lang="zh-CN" sz="160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kern="120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To update the figures in TS-0023 according to the editor's notes in the agreed CR MAS-2018-0028R02.</a:t>
                      </a:r>
                      <a:endParaRPr lang="zh-CN" sz="160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Andreas Kraft &amp; Wolfgang.</a:t>
                      </a:r>
                      <a:endParaRPr lang="zh-CN" sz="16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CLOSED</a:t>
                      </a:r>
                      <a:endParaRPr lang="zh-CN" sz="16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1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endParaRPr lang="zh-CN" altLang="zh-CN" sz="1600" kern="12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zh-CN" sz="160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zh-CN" sz="160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600" kern="12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33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51371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Progress R4</a:t>
            </a:r>
          </a:p>
          <a:p>
            <a:pPr lvl="1" eaLnBrk="1" hangingPunct="1"/>
            <a:r>
              <a:rPr lang="en-US" altLang="zh-CN" sz="2000" dirty="0"/>
              <a:t>WI-0053 - </a:t>
            </a:r>
            <a:r>
              <a:rPr lang="en-US" altLang="zh-CN" sz="2000" dirty="0" smtClean="0"/>
              <a:t>Enhancements </a:t>
            </a:r>
            <a:r>
              <a:rPr lang="en-US" altLang="zh-CN" sz="2000" dirty="0"/>
              <a:t>on Semantic </a:t>
            </a:r>
            <a:r>
              <a:rPr lang="en-US" altLang="zh-CN" sz="2000" dirty="0" smtClean="0"/>
              <a:t>Support</a:t>
            </a:r>
            <a:endParaRPr lang="en-US" altLang="zh-CN" sz="2000" dirty="0"/>
          </a:p>
          <a:p>
            <a:pPr lvl="1" eaLnBrk="1" hangingPunct="1"/>
            <a:r>
              <a:rPr lang="en-US" altLang="zh-CN" sz="2000" dirty="0"/>
              <a:t>WI-0070 – Disaster Alert Service </a:t>
            </a:r>
            <a:r>
              <a:rPr lang="en-US" altLang="zh-CN" sz="2000" dirty="0" smtClean="0"/>
              <a:t>Enabler</a:t>
            </a:r>
            <a:endParaRPr lang="en-US" altLang="zh-CN" sz="2000" dirty="0"/>
          </a:p>
          <a:p>
            <a:pPr lvl="1"/>
            <a:r>
              <a:rPr lang="en-US" altLang="zh-CN" sz="2000" dirty="0" smtClean="0"/>
              <a:t>WI-0075 </a:t>
            </a:r>
            <a:r>
              <a:rPr lang="en-US" altLang="zh-CN" sz="2000" dirty="0"/>
              <a:t>– Industrial Information Model Mapping and Semantic Support</a:t>
            </a:r>
            <a:endParaRPr lang="en-US" altLang="zh-CN" sz="1600" dirty="0" smtClean="0"/>
          </a:p>
          <a:p>
            <a:pPr lvl="1" eaLnBrk="1" hangingPunct="1"/>
            <a:r>
              <a:rPr lang="en-US" altLang="zh-CN" sz="2000" dirty="0" smtClean="0"/>
              <a:t>WI-0071 </a:t>
            </a:r>
            <a:r>
              <a:rPr lang="en-US" altLang="zh-CN" sz="2000" dirty="0"/>
              <a:t>– W3C WoT </a:t>
            </a:r>
            <a:r>
              <a:rPr lang="en-US" altLang="zh-CN" sz="2000" dirty="0" smtClean="0"/>
              <a:t>Interworking</a:t>
            </a:r>
          </a:p>
          <a:p>
            <a:pPr lvl="1" eaLnBrk="1" hangingPunct="1"/>
            <a:r>
              <a:rPr lang="en-US" altLang="zh-CN" sz="2000" dirty="0" smtClean="0"/>
              <a:t>WI-0081 </a:t>
            </a:r>
            <a:r>
              <a:rPr lang="en-US" altLang="zh-CN" sz="2000" dirty="0"/>
              <a:t>– SDT </a:t>
            </a:r>
            <a:r>
              <a:rPr lang="en-US" altLang="zh-CN" sz="2000" dirty="0" smtClean="0"/>
              <a:t>4.0</a:t>
            </a:r>
          </a:p>
          <a:p>
            <a:pPr lvl="1" eaLnBrk="1" hangingPunct="1"/>
            <a:r>
              <a:rPr lang="en-US" altLang="zh-CN" sz="2000" dirty="0" smtClean="0"/>
              <a:t>WI-0084 – SDT-based Information Models for Vertical Industries</a:t>
            </a:r>
          </a:p>
          <a:p>
            <a:pPr lvl="1" eaLnBrk="1" hangingPunct="1"/>
            <a:r>
              <a:rPr lang="en-US" altLang="zh-CN" sz="2000" dirty="0" smtClean="0">
                <a:solidFill>
                  <a:schemeClr val="accent1"/>
                </a:solidFill>
              </a:rPr>
              <a:t>Vehicular domain information models? </a:t>
            </a:r>
          </a:p>
          <a:p>
            <a:pPr lvl="1" eaLnBrk="1" hangingPunct="1"/>
            <a:r>
              <a:rPr lang="en-US" altLang="zh-CN" sz="2000" dirty="0" smtClean="0"/>
              <a:t>…</a:t>
            </a:r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Next Meetings / Calls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Conference Calls</a:t>
            </a:r>
          </a:p>
          <a:p>
            <a:pPr lvl="1" eaLnBrk="1" hangingPunct="1"/>
            <a:r>
              <a:rPr lang="en-US" altLang="zh-CN" sz="2400" b="1" dirty="0" smtClean="0"/>
              <a:t>MAS#35.1</a:t>
            </a:r>
            <a:r>
              <a:rPr lang="en-US" altLang="zh-CN" sz="2400" b="1" dirty="0"/>
              <a:t>:</a:t>
            </a:r>
            <a:r>
              <a:rPr lang="en-US" altLang="zh-CN" sz="2400" dirty="0"/>
              <a:t>	 June 11 (Monday), 2018 UTC 13:00-14:30</a:t>
            </a:r>
          </a:p>
          <a:p>
            <a:pPr lvl="1" eaLnBrk="1" hangingPunct="1"/>
            <a:r>
              <a:rPr lang="en-US" altLang="zh-CN" sz="2400" b="1" dirty="0" smtClean="0"/>
              <a:t>MAS#35.2</a:t>
            </a:r>
            <a:r>
              <a:rPr lang="en-US" altLang="zh-CN" sz="2400" b="1" dirty="0"/>
              <a:t>:</a:t>
            </a:r>
            <a:r>
              <a:rPr lang="en-US" altLang="zh-CN" sz="2400" dirty="0"/>
              <a:t>	 July 2 (Monday), 2018 UTC 13:00-14:30</a:t>
            </a:r>
          </a:p>
          <a:p>
            <a:pPr lvl="2" eaLnBrk="1" hangingPunct="1"/>
            <a:endParaRPr lang="en-US" altLang="zh-CN" sz="2000" dirty="0"/>
          </a:p>
          <a:p>
            <a:r>
              <a:rPr lang="en-GB" altLang="zh-CN" sz="2800" dirty="0" smtClean="0"/>
              <a:t>Face-to-Face</a:t>
            </a:r>
            <a:endParaRPr lang="zh-CN" altLang="zh-CN" sz="2800" dirty="0" smtClean="0"/>
          </a:p>
          <a:p>
            <a:pPr lvl="1"/>
            <a:r>
              <a:rPr lang="en-US" altLang="zh-CN" sz="2400" b="1" dirty="0"/>
              <a:t>MAS#36: </a:t>
            </a:r>
            <a:r>
              <a:rPr lang="en-US" altLang="zh-CN" sz="2400" dirty="0"/>
              <a:t>July 16-20, 2018, Washington DC, </a:t>
            </a:r>
            <a:r>
              <a:rPr lang="en-US" altLang="zh-CN" sz="2400" dirty="0" smtClean="0"/>
              <a:t>USA</a:t>
            </a:r>
            <a:endParaRPr lang="en-US" altLang="zh-CN" sz="2000" dirty="0" smtClean="0"/>
          </a:p>
        </p:txBody>
      </p:sp>
      <p:sp>
        <p:nvSpPr>
          <p:cNvPr id="17412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2A8E55-E31D-4B5E-9423-CC96F633CEA7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75573" y="2967335"/>
            <a:ext cx="33928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You!</a:t>
            </a:r>
            <a:endParaRPr lang="zh-CN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16008</TotalTime>
  <Words>403</Words>
  <Application>Microsoft Office PowerPoint</Application>
  <PresentationFormat>全屏显示(4:3)</PresentationFormat>
  <Paragraphs>92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Arial Unicode MS</vt:lpstr>
      <vt:lpstr>Malgun Gothic</vt:lpstr>
      <vt:lpstr>Myriad Pro</vt:lpstr>
      <vt:lpstr>Myriad Pro</vt:lpstr>
      <vt:lpstr>宋体</vt:lpstr>
      <vt:lpstr>Arial</vt:lpstr>
      <vt:lpstr>Calibri</vt:lpstr>
      <vt:lpstr>Tahoma</vt:lpstr>
      <vt:lpstr>Times New Roman</vt:lpstr>
      <vt:lpstr>Wingdings</vt:lpstr>
      <vt:lpstr>Office Theme</vt:lpstr>
      <vt:lpstr>WG5 – MAS#35  Status Report</vt:lpstr>
      <vt:lpstr>Executive Highlights</vt:lpstr>
      <vt:lpstr>Issues for DECISION in TP</vt:lpstr>
      <vt:lpstr>Issues for INFORMATION in TP</vt:lpstr>
      <vt:lpstr>Issues for INFORMATION in TP</vt:lpstr>
      <vt:lpstr>Open Action Items</vt:lpstr>
      <vt:lpstr>Next Steps</vt:lpstr>
      <vt:lpstr>Next Meetings / Calls</vt:lpstr>
      <vt:lpstr>PowerPoint 演示文稿</vt:lpstr>
    </vt:vector>
  </TitlesOfParts>
  <Company>Huawei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Yongjing Zhang</dc:creator>
  <cp:lastModifiedBy>Yongjing</cp:lastModifiedBy>
  <cp:revision>1736</cp:revision>
  <dcterms:created xsi:type="dcterms:W3CDTF">2012-09-11T22:52:11Z</dcterms:created>
  <dcterms:modified xsi:type="dcterms:W3CDTF">2018-05-25T07:48:44Z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(4)jSkJbC5JZe9rUjai7HewZebmflbM9yi3EKVZfG0OkC0vJftR9kKd96xCu29D98RookkuJegu_x000d_ PRLXco7qN3DvbwfxA9FcIKdkSThFT1HjS+yiBys+u2bWn7ewm8Ro227CpzfKEiLpHO75A83O_x000d_ VzGDGFH2MkRlf6t5uO9+HvkwS/i26uMSDHexlNHeUhkFMWlP6LzkWEHm+8OrJz2GtKudlprc_x000d_ MdsGBLmMZQRvig5aQJ</vt:lpwstr>
  </property>
  <property fmtid="{D5CDD505-2E9C-101B-9397-08002B2CF9AE}" pid="3" name="_ms_pID_725343_00">
    <vt:lpwstr>_ms_pID_725343</vt:lpwstr>
  </property>
  <property fmtid="{D5CDD505-2E9C-101B-9397-08002B2CF9AE}" pid="4" name="_ms_pID_7253431">
    <vt:lpwstr>P1zro08Ddj7Ob0y2yh7XdjaSyHZ12t4OJK5nF33qILCstGwA455LUS_x000d_ delKxCBlCIpOwViU2KNNHBUnTuksZrtzwF05Fw8ykXCOARjCv2BKL09KDDcgPkQNjyhhGUDj_x000d_ f8SSanOR599AueUYj4AwxHlQUQFYqIfIf7tUdKv8a+znGnmevmdsvn5kRJC1gOrxHW2YQ8uo_x000d_ cikrb149O27TzlM2CgrdSMpqsGP7BNbD1dhT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jYTziZ8w/gX+pc4KvnaB/ZfaP+4tdFqjMX4F_x000d_ a81o3EZPNEBk00pyxqmKL9p44QVzGFzdDpIcPZhvphkMWhYhsFnyFEIddN8wYryNUMBP/NiY_x000d_ ZplgZam1cSTdfGFbSJj5K3twKqZmDr3ysk2r2KX7P4muyDugzSM09yv5ur8J+xXX9pQTFF8f_x000d_ 2fl3jzG0DK0YrIy82MXFVvjEpO4j0nYnE/HbfW/dp8tGvgt6aw3YRs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0o68IcZNIHyrdOOpQP_x000d_ 17/0MdTOERONSPSesEBPBikoJ1qYPTKsvN5cOQ4vb2LnjnI8/OZM6cujDHysxv/kXaT2VGlk_x000d_ CID/iQXRW4zMgOfdElriXinsHexuyVo4AxHX63IBC02PCCgr4Mcw6SDxR/ZYVw==</vt:lpwstr>
  </property>
  <property fmtid="{D5CDD505-2E9C-101B-9397-08002B2CF9AE}" pid="9" name="_ms_pID_7253433_00">
    <vt:lpwstr>_ms_pID_7253433</vt:lpwstr>
  </property>
  <property fmtid="{D5CDD505-2E9C-101B-9397-08002B2CF9AE}" pid="10" name="_new_ms_pID_72543">
    <vt:lpwstr>(4)yW2tbUq6HziS4zpoWKddpKqkE+BJcyU1rdeJYp4VJ5EVcANDsMJhFO9ZN4+xbf0F1o4XmBbk
bbLpIxy3yBq6n8kjCSOawf7inqsCxlhybH78KbiArP8lMjhkANfvYrQRy0U0THBi6yWoIwhD
ASSMew/2fbbmaZXyII+gWEOjEeCeAcy7j+JjFCg8Lncu5fuTJ1cwf7uzZNomWM/OsUGDmDQn
Aq/8JJ5QpqzaMomV4Y</vt:lpwstr>
  </property>
  <property fmtid="{D5CDD505-2E9C-101B-9397-08002B2CF9AE}" pid="11" name="_new_ms_pID_72543_00">
    <vt:lpwstr>_new_ms_pID_72543</vt:lpwstr>
  </property>
  <property fmtid="{D5CDD505-2E9C-101B-9397-08002B2CF9AE}" pid="12" name="_new_ms_pID_725431">
    <vt:lpwstr>PmP4UjOzlpcrGj/0D4kHwt4Jd9qOw1PADWGqlcQTqiT40pf9oY5kDe
icIBh7pU5rOQyBqbqaMeKRl1yX/ZRu7lf5R0SAn9ZICA1pXfoDZY94OjCE6bSdOGLzKb6cFU
5+qvzEvbNUSSb3DlmN5UUtfY1Fv2aTJQpq3ZuyxGgieznS1BXZAGcdUuLROkq6mwFqdYFId0
8ePwgLzxwTRPvzBzerbsGCod0SgUSGvTi5RD</vt:lpwstr>
  </property>
  <property fmtid="{D5CDD505-2E9C-101B-9397-08002B2CF9AE}" pid="13" name="_new_ms_pID_725431_00">
    <vt:lpwstr>_new_ms_pID_725431</vt:lpwstr>
  </property>
  <property fmtid="{D5CDD505-2E9C-101B-9397-08002B2CF9AE}" pid="14" name="_new_ms_pID_725432">
    <vt:lpwstr>QM7obkRWdcfa6WSbuwWmPkR/24eSpvKNuGEe
UZrt1Ob4G/JUTICWcZqW4dSjAaI3x3vB28YIjhX/pVgg239WHS6aIT3dM2/wSjspNfEBGsEN
3PPdMhJmZBdxDI3iY/e3+bV3S7N0eesnxNMBXxlts0w3I6RAcFxs8vnmhUeH4TtDQF5nykc4
FPEjxG2f5VjvmDoq7Tzt4z5sNhKnPyzQ3pbhrVLsq6jdCaSN4OAdiO</vt:lpwstr>
  </property>
  <property fmtid="{D5CDD505-2E9C-101B-9397-08002B2CF9AE}" pid="15" name="_new_ms_pID_725432_00">
    <vt:lpwstr>_new_ms_pID_725432</vt:lpwstr>
  </property>
  <property fmtid="{D5CDD505-2E9C-101B-9397-08002B2CF9AE}" pid="16" name="_new_ms_pID_725433">
    <vt:lpwstr>D4wf9SfbdwFkcpvbYG
QV9wKQ==</vt:lpwstr>
  </property>
  <property fmtid="{D5CDD505-2E9C-101B-9397-08002B2CF9AE}" pid="17" name="_2015_ms_pID_725343">
    <vt:lpwstr>(3)DZ1jSB3eOGUXFdj6kmTHkpoyfijZo6ucueiIQGCUiSz4UHK75OTZoLk44xdRDwK0VACJVBux
6ZOsBUfPfzpfLTJkTCQiEaQy1aA9Lu3Hx/3mww+eqPqSnIIh8bfkGonYY4vXczU9vNv6Nqqp
kn4ju05lSm1ZzPj3CcVLVo/hRDURaYzCUEfQYB0EQxeUbdA/o84IzB5vFsosRR4PQaEmhitP
h3ut6pIGS1ZTjwy89h</vt:lpwstr>
  </property>
  <property fmtid="{D5CDD505-2E9C-101B-9397-08002B2CF9AE}" pid="18" name="_2015_ms_pID_7253431">
    <vt:lpwstr>3H47d68jd6fgUS1mrUiuX4b2R1bjXYqMyfP7nFliQ8/QjQjLm+2ESM
sQKUxrJzNCN7qb2PvioVzZVPePAUXXy/eGX5CQaLZvteu5TkQAPyfOY4rR6Jc2b6Lzwrdc7K
tKhnwPqwHaFHFOL7pr24fX6g7xUSb2EwMTpyVcrFE1r926wnQfUEANbHN0QMgwjoWrWVO2Ol
D+jKexIwT5OJ1vzN1clu88Yfs8qOZ6WBtckg</vt:lpwstr>
  </property>
  <property fmtid="{D5CDD505-2E9C-101B-9397-08002B2CF9AE}" pid="19" name="_2015_ms_pID_7253432">
    <vt:lpwstr>A4kSxP91NkAX5bc8bcisJApLw31Vq9oNLfZX
xMd0eitwgjERFGAxWJqEeoFeKeHjFw==</vt:lpwstr>
  </property>
  <property fmtid="{D5CDD505-2E9C-101B-9397-08002B2CF9AE}" pid="20" name="_readonly">
    <vt:lpwstr/>
  </property>
  <property fmtid="{D5CDD505-2E9C-101B-9397-08002B2CF9AE}" pid="21" name="_change">
    <vt:lpwstr/>
  </property>
  <property fmtid="{D5CDD505-2E9C-101B-9397-08002B2CF9AE}" pid="22" name="_full-control">
    <vt:lpwstr/>
  </property>
  <property fmtid="{D5CDD505-2E9C-101B-9397-08002B2CF9AE}" pid="23" name="sflag">
    <vt:lpwstr>1527229910</vt:lpwstr>
  </property>
</Properties>
</file>