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8" r:id="rId8"/>
    <p:sldId id="267" r:id="rId9"/>
    <p:sldId id="265" r:id="rId10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5/25/2018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5/25/2018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5/25/2018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>
                <a:uFillTx/>
              </a:rPr>
              <a:t>Click to edit Master text styles</a:t>
            </a:r>
          </a:p>
          <a:p>
            <a:pPr lvl="1"/>
            <a:r>
              <a:rPr lang="en-US" dirty="0" smtClean="0">
                <a:uFillTx/>
              </a:rPr>
              <a:t>Second level</a:t>
            </a:r>
          </a:p>
          <a:p>
            <a:pPr lvl="2"/>
            <a:r>
              <a:rPr lang="en-US" dirty="0" smtClean="0">
                <a:uFillTx/>
              </a:rPr>
              <a:t>Third level</a:t>
            </a:r>
          </a:p>
          <a:p>
            <a:pPr lvl="3"/>
            <a:r>
              <a:rPr lang="en-US" dirty="0" smtClean="0">
                <a:uFillTx/>
              </a:rPr>
              <a:t>Fourth level</a:t>
            </a:r>
          </a:p>
          <a:p>
            <a:pPr lvl="4"/>
            <a:r>
              <a:rPr lang="en-US" dirty="0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ssong@sejong.ac.k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si.org/news-events/events/1298-onem2m-interop-6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C00000"/>
                </a:solidFill>
                <a:ea typeface="SimSun" charset="-122"/>
              </a:rPr>
              <a:t>TST </a:t>
            </a:r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#</a:t>
            </a:r>
            <a:r>
              <a:rPr lang="en-US" altLang="zh-CN" dirty="0" smtClean="0">
                <a:solidFill>
                  <a:srgbClr val="C00000"/>
                </a:solidFill>
                <a:ea typeface="SimSun" charset="-122"/>
              </a:rPr>
              <a:t>35 </a:t>
            </a:r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WG Status Report</a:t>
            </a:r>
            <a:endParaRPr lang="ko-KR" altLang="en-US" dirty="0">
              <a:solidFill>
                <a:srgbClr val="C00000"/>
              </a:solidFill>
              <a:uFillTx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TP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TST </a:t>
            </a:r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WG Chair, JaeSeung Song (KETI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</a:rPr>
              <a:t>,</a:t>
            </a:r>
            <a:r>
              <a:rPr lang="ko-KR" altLang="en-US" sz="2400" dirty="0">
                <a:solidFill>
                  <a:schemeClr val="bg1"/>
                </a:solidFill>
                <a:ea typeface="SimSun" charset="-122"/>
              </a:rPr>
              <a:t> 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  <a:hlinkClick r:id="rId2"/>
              </a:rPr>
              <a:t>jssong@sejong.ac.kr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)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             TST WG Vice-Chair, Mahdi Ben </a:t>
            </a:r>
            <a:r>
              <a:rPr lang="en-US" altLang="zh-CN" sz="2400" dirty="0" err="1" smtClean="0">
                <a:solidFill>
                  <a:schemeClr val="bg1"/>
                </a:solidFill>
                <a:ea typeface="SimSun" charset="-122"/>
              </a:rPr>
              <a:t>Alaya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 (</a:t>
            </a:r>
            <a:r>
              <a:rPr lang="en-US" altLang="zh-CN" sz="2400" dirty="0" err="1" smtClean="0">
                <a:solidFill>
                  <a:schemeClr val="bg1"/>
                </a:solidFill>
                <a:ea typeface="SimSun" charset="-122"/>
              </a:rPr>
              <a:t>Sensinov</a:t>
            </a:r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, </a:t>
            </a:r>
            <a:r>
              <a:rPr lang="en-US" altLang="zh-CN" sz="2400" dirty="0" err="1" smtClean="0">
                <a:solidFill>
                  <a:schemeClr val="bg1"/>
                </a:solidFill>
                <a:ea typeface="SimSun" charset="-122"/>
              </a:rPr>
              <a:t>benalaya@sensinov.com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)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 smtClean="0">
                <a:solidFill>
                  <a:schemeClr val="bg1"/>
                </a:solidFill>
              </a:rPr>
              <a:t>2018-0</a:t>
            </a:r>
            <a:r>
              <a:rPr lang="en-US" altLang="ko-KR" sz="2400" dirty="0" smtClean="0">
                <a:solidFill>
                  <a:schemeClr val="bg1"/>
                </a:solidFill>
              </a:rPr>
              <a:t>5</a:t>
            </a:r>
            <a:r>
              <a:rPr lang="en-US" altLang="zh-CN" sz="2400" dirty="0" smtClean="0">
                <a:solidFill>
                  <a:schemeClr val="bg1"/>
                </a:solidFill>
              </a:rPr>
              <a:t>-</a:t>
            </a:r>
            <a:r>
              <a:rPr lang="en-US" altLang="ko-KR" sz="2400" dirty="0" smtClean="0">
                <a:solidFill>
                  <a:schemeClr val="bg1"/>
                </a:solidFill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</a:rPr>
              <a:t>2 </a:t>
            </a:r>
            <a:r>
              <a:rPr lang="en-US" altLang="zh-CN" sz="2400" dirty="0">
                <a:solidFill>
                  <a:schemeClr val="bg1"/>
                </a:solidFill>
              </a:rPr>
              <a:t>to </a:t>
            </a:r>
            <a:r>
              <a:rPr lang="en-US" altLang="zh-CN" sz="2400" dirty="0" smtClean="0">
                <a:solidFill>
                  <a:schemeClr val="bg1"/>
                </a:solidFill>
              </a:rPr>
              <a:t>2018-0</a:t>
            </a:r>
            <a:r>
              <a:rPr lang="en-US" altLang="ko-KR" sz="2400" dirty="0" smtClean="0">
                <a:solidFill>
                  <a:schemeClr val="bg1"/>
                </a:solidFill>
              </a:rPr>
              <a:t>5</a:t>
            </a:r>
            <a:r>
              <a:rPr lang="en-US" altLang="zh-CN" sz="2400" dirty="0" smtClean="0">
                <a:solidFill>
                  <a:schemeClr val="bg1"/>
                </a:solidFill>
              </a:rPr>
              <a:t>-</a:t>
            </a:r>
            <a:r>
              <a:rPr lang="en-US" altLang="ko-KR" sz="2400" dirty="0" smtClean="0">
                <a:solidFill>
                  <a:schemeClr val="bg1"/>
                </a:solidFill>
              </a:rPr>
              <a:t>25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3682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000" b="1" dirty="0" smtClean="0"/>
              <a:t>TP-2018-0166</a:t>
            </a:r>
            <a:r>
              <a:rPr lang="en-US" sz="2000" b="1" smtClean="0"/>
              <a:t>R03</a:t>
            </a:r>
            <a:r>
              <a:rPr lang="mr-IN" sz="2000" b="1" smtClean="0"/>
              <a:t>-TST#35_report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>
              <a:uFillTx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08707"/>
          </a:xfrm>
        </p:spPr>
        <p:txBody>
          <a:bodyPr>
            <a:normAutofit/>
          </a:bodyPr>
          <a:lstStyle/>
          <a:p>
            <a:r>
              <a:rPr lang="en-GB" altLang="en-US" sz="2400" dirty="0">
                <a:ea typeface="MS PGothic" charset="-128"/>
              </a:rPr>
              <a:t>WG6 Objectives for TST </a:t>
            </a:r>
            <a:r>
              <a:rPr lang="en-GB" altLang="en-US" sz="2400" dirty="0" smtClean="0">
                <a:ea typeface="MS PGothic" charset="-128"/>
              </a:rPr>
              <a:t>35</a:t>
            </a:r>
            <a:endParaRPr lang="en-GB" altLang="en-US" sz="1800" dirty="0">
              <a:ea typeface="MS PGothic" charset="-128"/>
            </a:endParaRPr>
          </a:p>
          <a:p>
            <a:pPr lvl="1"/>
            <a:r>
              <a:rPr lang="en-GB" altLang="en-US" sz="2000" dirty="0" smtClean="0">
                <a:ea typeface="MS PGothic" charset="-128"/>
              </a:rPr>
              <a:t>Working </a:t>
            </a:r>
            <a:r>
              <a:rPr lang="en-GB" altLang="en-US" sz="2000" dirty="0">
                <a:ea typeface="MS PGothic" charset="-128"/>
              </a:rPr>
              <a:t>on the development of new Test Purposes (TPs) for Rel-2 and </a:t>
            </a:r>
            <a:r>
              <a:rPr lang="en-GB" altLang="en-US" sz="2000" dirty="0" smtClean="0">
                <a:ea typeface="MS PGothic" charset="-128"/>
              </a:rPr>
              <a:t>Rel-3</a:t>
            </a:r>
          </a:p>
          <a:p>
            <a:pPr lvl="1"/>
            <a:r>
              <a:rPr lang="en-GB" altLang="en-US" sz="2000" dirty="0" smtClean="0">
                <a:ea typeface="MS PGothic" charset="-128"/>
              </a:rPr>
              <a:t>Publish oneM2M Rel-1 Conformance Testing Specs</a:t>
            </a:r>
            <a:endParaRPr lang="en-GB" altLang="en-US" sz="2000" dirty="0">
              <a:ea typeface="MS PGothic" charset="-128"/>
            </a:endParaRPr>
          </a:p>
          <a:p>
            <a:pPr lvl="1"/>
            <a:r>
              <a:rPr lang="en-GB" altLang="en-US" sz="2000" dirty="0" smtClean="0">
                <a:ea typeface="MS PGothic" charset="-128"/>
              </a:rPr>
              <a:t>Joint workshop with GCF for oneM2M Certification</a:t>
            </a:r>
            <a:endParaRPr lang="en-GB" altLang="en-US" sz="2000" dirty="0">
              <a:ea typeface="MS PGothic" charset="-128"/>
            </a:endParaRPr>
          </a:p>
          <a:p>
            <a:endParaRPr lang="en-GB" altLang="en-US" sz="2400" dirty="0">
              <a:ea typeface="MS PGothic" charset="-128"/>
            </a:endParaRPr>
          </a:p>
          <a:p>
            <a:r>
              <a:rPr lang="en-GB" altLang="en-US" sz="2400" dirty="0">
                <a:ea typeface="MS PGothic" charset="-128"/>
              </a:rPr>
              <a:t>Status</a:t>
            </a:r>
            <a:endParaRPr lang="en-GB" altLang="en-US" sz="1800" dirty="0">
              <a:ea typeface="MS PGothic" charset="-128"/>
            </a:endParaRPr>
          </a:p>
          <a:p>
            <a:pPr lvl="1"/>
            <a:r>
              <a:rPr lang="en-GB" altLang="en-US" sz="2000" dirty="0" smtClean="0">
                <a:ea typeface="MS PGothic" charset="-128"/>
              </a:rPr>
              <a:t>Developer guides: </a:t>
            </a:r>
          </a:p>
          <a:p>
            <a:pPr lvl="2"/>
            <a:r>
              <a:rPr lang="en-GB" altLang="en-US" sz="1600" dirty="0" smtClean="0">
                <a:ea typeface="MS PGothic" charset="-128"/>
              </a:rPr>
              <a:t>TR-0038</a:t>
            </a:r>
            <a:r>
              <a:rPr lang="en-GB" altLang="en-US" sz="1600" dirty="0">
                <a:ea typeface="MS PGothic" charset="-128"/>
              </a:rPr>
              <a:t>, Security DG </a:t>
            </a:r>
            <a:r>
              <a:rPr lang="en-GB" altLang="en-US" sz="1600" dirty="0">
                <a:ea typeface="MS PGothic" charset="-128"/>
                <a:sym typeface="Wingdings" charset="2"/>
              </a:rPr>
              <a:t> </a:t>
            </a:r>
            <a:r>
              <a:rPr lang="en-GB" altLang="en-US" sz="1600" dirty="0" smtClean="0">
                <a:ea typeface="MS PGothic" charset="-128"/>
              </a:rPr>
              <a:t>100%</a:t>
            </a:r>
            <a:endParaRPr lang="en-GB" altLang="en-US" sz="1600" dirty="0">
              <a:ea typeface="MS PGothic" charset="-128"/>
            </a:endParaRPr>
          </a:p>
          <a:p>
            <a:pPr lvl="2"/>
            <a:r>
              <a:rPr lang="en-GB" altLang="en-US" sz="1600" dirty="0">
                <a:ea typeface="MS PGothic" charset="-128"/>
              </a:rPr>
              <a:t>TR-0047, 3GPP Interworking DG </a:t>
            </a:r>
            <a:r>
              <a:rPr lang="en-GB" altLang="en-US" sz="1600" dirty="0">
                <a:ea typeface="MS PGothic" charset="-128"/>
                <a:sym typeface="Wingdings" charset="2"/>
              </a:rPr>
              <a:t> 80%</a:t>
            </a:r>
            <a:endParaRPr lang="en-GB" altLang="en-US" sz="1600" dirty="0">
              <a:ea typeface="MS PGothic" charset="-128"/>
            </a:endParaRPr>
          </a:p>
          <a:p>
            <a:pPr lvl="2"/>
            <a:r>
              <a:rPr lang="en-GB" altLang="en-US" sz="1600" dirty="0">
                <a:ea typeface="MS PGothic" charset="-128"/>
              </a:rPr>
              <a:t>TR-0051, Developers API </a:t>
            </a:r>
            <a:r>
              <a:rPr lang="en-GB" altLang="en-US" sz="1600" dirty="0">
                <a:ea typeface="MS PGothic" charset="-128"/>
                <a:sym typeface="Wingdings" charset="2"/>
              </a:rPr>
              <a:t> </a:t>
            </a:r>
            <a:r>
              <a:rPr lang="en-GB" altLang="en-US" sz="1600" dirty="0" smtClean="0">
                <a:ea typeface="MS PGothic" charset="-128"/>
                <a:sym typeface="Wingdings" charset="2"/>
              </a:rPr>
              <a:t>50%</a:t>
            </a:r>
          </a:p>
          <a:p>
            <a:pPr lvl="1"/>
            <a:r>
              <a:rPr lang="en-GB" altLang="en-US" sz="2000" dirty="0" smtClean="0">
                <a:ea typeface="MS PGothic" charset="-128"/>
                <a:sym typeface="Wingdings" charset="2"/>
              </a:rPr>
              <a:t>Conformance testing specs Rel-1</a:t>
            </a:r>
            <a:r>
              <a:rPr lang="en-GB" altLang="en-US" sz="2000" dirty="0" smtClean="0">
                <a:ea typeface="MS PGothic" charset="-128"/>
                <a:sym typeface="Wingdings"/>
              </a:rPr>
              <a:t> Done</a:t>
            </a:r>
          </a:p>
          <a:p>
            <a:pPr lvl="1"/>
            <a:r>
              <a:rPr lang="en-GB" altLang="en-US" sz="2000" dirty="0" smtClean="0">
                <a:ea typeface="MS PGothic" charset="-128"/>
                <a:sym typeface="Wingdings"/>
              </a:rPr>
              <a:t>Rel-2 Conformance testing WID  40%</a:t>
            </a:r>
          </a:p>
          <a:p>
            <a:pPr lvl="1"/>
            <a:r>
              <a:rPr lang="en-GB" altLang="en-US" sz="2000" dirty="0" smtClean="0">
                <a:ea typeface="MS PGothic" charset="-128"/>
                <a:sym typeface="Wingdings"/>
              </a:rPr>
              <a:t>On track developing Rel-2 and Rel-3 TPs</a:t>
            </a:r>
            <a:endParaRPr lang="en-GB" altLang="en-US" sz="2000" dirty="0">
              <a:ea typeface="MS PGothic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Item for DECISION</a:t>
            </a:r>
            <a:endParaRPr lang="ko-KR" altLang="en-US" dirty="0">
              <a:uFillTx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>
                <a:uFillTx/>
              </a:rPr>
              <a:t>TSes</a:t>
            </a:r>
            <a:r>
              <a:rPr lang="en-US" altLang="ko-KR" dirty="0" smtClean="0">
                <a:uFillTx/>
              </a:rPr>
              <a:t> for approval</a:t>
            </a:r>
          </a:p>
          <a:p>
            <a:pPr lvl="1"/>
            <a:r>
              <a:rPr lang="en-US" altLang="ko-KR" dirty="0" smtClean="0">
                <a:uFillTx/>
              </a:rPr>
              <a:t>TS-0017 </a:t>
            </a:r>
            <a:r>
              <a:rPr lang="en-US" altLang="ko-KR" dirty="0" smtClean="0">
                <a:uFillTx/>
                <a:sym typeface="Wingdings"/>
              </a:rPr>
              <a:t> </a:t>
            </a:r>
            <a:r>
              <a:rPr lang="mr-IN" dirty="0"/>
              <a:t>TP-2018-0168-TS-0017_Rel-1 </a:t>
            </a:r>
            <a:endParaRPr lang="en-US" altLang="ko-KR" dirty="0" smtClean="0">
              <a:uFillTx/>
            </a:endParaRPr>
          </a:p>
          <a:p>
            <a:pPr lvl="1"/>
            <a:r>
              <a:rPr lang="en-US" altLang="ko-KR" dirty="0" smtClean="0"/>
              <a:t>TS-0018 </a:t>
            </a:r>
            <a:r>
              <a:rPr lang="en-US" altLang="ko-KR" dirty="0" smtClean="0">
                <a:sym typeface="Wingdings"/>
              </a:rPr>
              <a:t> </a:t>
            </a:r>
            <a:r>
              <a:rPr lang="mr-IN" dirty="0"/>
              <a:t>TP-2018-0169-TS-0018_Rel-1</a:t>
            </a:r>
            <a:endParaRPr lang="en-US" altLang="ko-KR" dirty="0" smtClean="0"/>
          </a:p>
          <a:p>
            <a:pPr lvl="1"/>
            <a:r>
              <a:rPr lang="en-US" altLang="ko-KR" dirty="0" smtClean="0">
                <a:uFillTx/>
              </a:rPr>
              <a:t>TS-0019 </a:t>
            </a:r>
            <a:r>
              <a:rPr lang="en-US" altLang="ko-KR" dirty="0" smtClean="0">
                <a:uFillTx/>
                <a:sym typeface="Wingdings"/>
              </a:rPr>
              <a:t> </a:t>
            </a:r>
            <a:r>
              <a:rPr lang="mr-IN" dirty="0" smtClean="0"/>
              <a:t>TP-2018-0170-TS-0019_Rel-1</a:t>
            </a:r>
            <a:endParaRPr lang="en-US" dirty="0" smtClean="0"/>
          </a:p>
          <a:p>
            <a:pPr lvl="1"/>
            <a:r>
              <a:rPr lang="en-US" altLang="ko-KR" dirty="0" smtClean="0"/>
              <a:t>TR-0038, Security Developer Guide </a:t>
            </a:r>
            <a:r>
              <a:rPr lang="en-US" altLang="ko-KR" dirty="0" smtClean="0">
                <a:sym typeface="Wingdings"/>
              </a:rPr>
              <a:t> </a:t>
            </a:r>
            <a:r>
              <a:rPr lang="mr-IN" altLang="ko-KR" dirty="0">
                <a:sym typeface="Wingdings"/>
              </a:rPr>
              <a:t>TP-2018-0174-TR-0038-DG-security-V0_5_0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CR packs for approval</a:t>
            </a:r>
            <a:endParaRPr lang="en-US" altLang="ko-KR" dirty="0">
              <a:uFillTx/>
            </a:endParaRPr>
          </a:p>
          <a:p>
            <a:pPr lvl="1"/>
            <a:r>
              <a:rPr lang="en-US" altLang="ko-KR" dirty="0" smtClean="0">
                <a:uFillTx/>
              </a:rPr>
              <a:t>None</a:t>
            </a:r>
          </a:p>
          <a:p>
            <a:pPr lvl="1"/>
            <a:endParaRPr lang="ko-KR" altLang="en-US" dirty="0">
              <a:uFillTx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Action Items</a:t>
            </a:r>
            <a:endParaRPr lang="ko-KR" altLang="en-US" dirty="0">
              <a:uFillTx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new Interop. Test cases: </a:t>
            </a:r>
          </a:p>
          <a:p>
            <a:pPr lvl="1"/>
            <a:r>
              <a:rPr lang="en-US" dirty="0" smtClean="0"/>
              <a:t>(AP1) Location policy : C-Dot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AP2) Announcement : ETSI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AP3) Non-Blocking : </a:t>
            </a:r>
            <a:r>
              <a:rPr lang="en-US" dirty="0" err="1" smtClean="0"/>
              <a:t>Convida</a:t>
            </a:r>
            <a:r>
              <a:rPr lang="en-US" dirty="0" smtClean="0"/>
              <a:t> Wireless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AP4) Polling </a:t>
            </a:r>
            <a:r>
              <a:rPr lang="en-US" dirty="0"/>
              <a:t>channel </a:t>
            </a:r>
            <a:r>
              <a:rPr lang="en-US" dirty="0" smtClean="0"/>
              <a:t>: KETI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AP5) Time </a:t>
            </a:r>
            <a:r>
              <a:rPr lang="en-US" dirty="0"/>
              <a:t>series </a:t>
            </a:r>
            <a:r>
              <a:rPr lang="en-US" dirty="0" smtClean="0"/>
              <a:t>: KETI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AP6) CSE-CSE </a:t>
            </a:r>
            <a:r>
              <a:rPr lang="en-US" dirty="0"/>
              <a:t>registration </a:t>
            </a:r>
            <a:r>
              <a:rPr lang="en-US" dirty="0" smtClean="0"/>
              <a:t>: ETSI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AP7) Security </a:t>
            </a:r>
            <a:r>
              <a:rPr lang="en-US" dirty="0"/>
              <a:t>e.g., </a:t>
            </a:r>
            <a:r>
              <a:rPr lang="en-US" dirty="0" smtClean="0"/>
              <a:t>certificate-based test </a:t>
            </a:r>
            <a:r>
              <a:rPr lang="en-US" dirty="0"/>
              <a:t>case </a:t>
            </a:r>
            <a:r>
              <a:rPr lang="en-US" dirty="0" smtClean="0"/>
              <a:t>: </a:t>
            </a:r>
            <a:r>
              <a:rPr lang="en-US" dirty="0" err="1" smtClean="0"/>
              <a:t>Convida</a:t>
            </a:r>
            <a:r>
              <a:rPr lang="en-US" dirty="0" smtClean="0"/>
              <a:t> Wireless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smtClean="0"/>
              <a:t>AP8) A </a:t>
            </a:r>
            <a:r>
              <a:rPr lang="en-US" dirty="0"/>
              <a:t>scenario-based </a:t>
            </a:r>
            <a:r>
              <a:rPr lang="en-US" dirty="0" smtClean="0"/>
              <a:t>test case : TTA</a:t>
            </a:r>
            <a:endParaRPr lang="en-US" dirty="0"/>
          </a:p>
          <a:p>
            <a:pPr lvl="1"/>
            <a:endParaRPr lang="ko-KR" altLang="en-US" dirty="0">
              <a:uFillTx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10092672" cy="117357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uFillTx/>
              </a:rPr>
              <a:t>Items </a:t>
            </a:r>
            <a:r>
              <a:rPr lang="en-US" altLang="ko-KR" smtClean="0">
                <a:uFillTx/>
              </a:rPr>
              <a:t>for Information (Workshop with GCF)</a:t>
            </a:r>
            <a:endParaRPr lang="ko-KR" altLang="en-US" dirty="0">
              <a:uFillTx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50207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uFillTx/>
              </a:rPr>
              <a:t>Summary: </a:t>
            </a:r>
          </a:p>
          <a:p>
            <a:pPr lvl="1"/>
            <a:r>
              <a:rPr lang="en-US" altLang="ko-KR" dirty="0" smtClean="0"/>
              <a:t>An half-day (09:00~12:00) and additional work on afternoon</a:t>
            </a:r>
          </a:p>
          <a:p>
            <a:pPr lvl="1"/>
            <a:r>
              <a:rPr lang="en-US" altLang="ko-KR" dirty="0" smtClean="0">
                <a:uFillTx/>
              </a:rPr>
              <a:t>Around 25~30 participants (three delegates from GCF)</a:t>
            </a:r>
          </a:p>
          <a:p>
            <a:pPr lvl="1"/>
            <a:r>
              <a:rPr lang="en-US" altLang="ko-KR" dirty="0" smtClean="0"/>
              <a:t>Resolved most key items (e.g., database design, migration schedule, reviewed GCF oneM2M certification Work Item Descriptions)</a:t>
            </a:r>
          </a:p>
          <a:p>
            <a:pPr lvl="1"/>
            <a:r>
              <a:rPr lang="en-US" altLang="ko-KR" dirty="0" smtClean="0">
                <a:uFillTx/>
              </a:rPr>
              <a:t>Plan for next steps</a:t>
            </a:r>
          </a:p>
          <a:p>
            <a:pPr lvl="1"/>
            <a:r>
              <a:rPr lang="en-US" altLang="ko-KR" dirty="0" smtClean="0"/>
              <a:t>A big handshake</a:t>
            </a:r>
          </a:p>
          <a:p>
            <a:pPr lvl="1"/>
            <a:r>
              <a:rPr lang="en-US" altLang="ko-KR" dirty="0" smtClean="0"/>
              <a:t>Migration is on track</a:t>
            </a:r>
            <a:endParaRPr lang="en-US" altLang="ko-KR" dirty="0" smtClean="0">
              <a:uFillTx/>
            </a:endParaRPr>
          </a:p>
          <a:p>
            <a:r>
              <a:rPr lang="en-CA" altLang="ko-KR" dirty="0">
                <a:latin typeface="Calibri" pitchFamily="34" charset="0"/>
                <a:ea typeface="굴림" pitchFamily="34" charset="-127"/>
              </a:rPr>
              <a:t>GCF is currently finalising the oneM2M Certification Program, targeting a launch date in early </a:t>
            </a:r>
            <a:r>
              <a:rPr lang="en-CA" altLang="ko-KR" b="1" dirty="0" smtClean="0">
                <a:solidFill>
                  <a:srgbClr val="FF0000"/>
                </a:solidFill>
                <a:latin typeface="Calibri" pitchFamily="34" charset="0"/>
                <a:ea typeface="굴림" pitchFamily="34" charset="-127"/>
              </a:rPr>
              <a:t>Q1/2019</a:t>
            </a:r>
            <a:endParaRPr lang="en-US" altLang="ko-KR" dirty="0" smtClean="0">
              <a:uFillTx/>
            </a:endParaRPr>
          </a:p>
          <a:p>
            <a:r>
              <a:rPr lang="en-US" altLang="ko-KR" dirty="0" smtClean="0">
                <a:uFillTx/>
              </a:rPr>
              <a:t>Joint communication (PR) with oneM2M, GCF and TTA (Q3/2018)</a:t>
            </a:r>
          </a:p>
          <a:p>
            <a:r>
              <a:rPr lang="en-US" altLang="ko-KR" dirty="0" smtClean="0"/>
              <a:t>Invitation to GCF Steering Meeting on June (TTA, </a:t>
            </a:r>
            <a:r>
              <a:rPr lang="en-US" altLang="ko-KR" dirty="0" err="1" smtClean="0"/>
              <a:t>Convida</a:t>
            </a:r>
            <a:r>
              <a:rPr lang="en-US" altLang="ko-KR" dirty="0" smtClean="0"/>
              <a:t>?, KETI?, and ETSI? )</a:t>
            </a:r>
            <a:endParaRPr lang="en-US" altLang="ko-KR" dirty="0" smtClean="0">
              <a:uFillTx/>
            </a:endParaRPr>
          </a:p>
          <a:p>
            <a:r>
              <a:rPr lang="en-US" altLang="ko-KR" dirty="0" err="1" smtClean="0">
                <a:uFillTx/>
              </a:rPr>
              <a:t>Rapporteurship</a:t>
            </a:r>
            <a:r>
              <a:rPr lang="en-US" altLang="ko-KR" dirty="0" smtClean="0">
                <a:uFillTx/>
              </a:rPr>
              <a:t> of GCF oneM2M certification (TBD, TTA??)</a:t>
            </a:r>
          </a:p>
          <a:p>
            <a:r>
              <a:rPr lang="en-US" altLang="ko-KR" dirty="0" smtClean="0"/>
              <a:t>Formal relationship between GCF and oneM2M: ILC will help on this</a:t>
            </a:r>
            <a:endParaRPr lang="en-US" altLang="ko-KR" dirty="0">
              <a:uFillTx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906881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Interop 6 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Date: July (09. July ~ 13. July</a:t>
            </a:r>
            <a:r>
              <a:rPr lang="en-US" dirty="0" smtClean="0"/>
              <a:t>) , the week before TP#36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Venue: Washington D. C., USA, </a:t>
            </a:r>
            <a:r>
              <a:rPr lang="en-US" dirty="0"/>
              <a:t>Sofitel Washington DC Lafayette Square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Host: ETSI &amp; TTA</a:t>
            </a:r>
          </a:p>
          <a:p>
            <a:pPr lvl="1">
              <a:defRPr/>
            </a:pPr>
            <a:r>
              <a:rPr lang="en-US" dirty="0" smtClean="0"/>
              <a:t>Registration 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www.etsi.org/news-events/events/1298-onem2m-interop-6</a:t>
            </a:r>
            <a:endParaRPr lang="en-US" dirty="0" smtClean="0"/>
          </a:p>
          <a:p>
            <a:pPr lvl="1">
              <a:defRPr/>
            </a:pPr>
            <a:r>
              <a:rPr lang="en-US" b="1" dirty="0" smtClean="0"/>
              <a:t>Free of charge </a:t>
            </a:r>
            <a:r>
              <a:rPr lang="en-US" dirty="0" smtClean="0"/>
              <a:t>and </a:t>
            </a:r>
            <a:r>
              <a:rPr lang="en-US" b="1" dirty="0" smtClean="0"/>
              <a:t>open to all </a:t>
            </a:r>
            <a:r>
              <a:rPr lang="en-US" dirty="0" smtClean="0"/>
              <a:t>with oneM2M Implementation</a:t>
            </a:r>
          </a:p>
          <a:p>
            <a:pPr lvl="1">
              <a:defRPr/>
            </a:pPr>
            <a:r>
              <a:rPr lang="en-US" dirty="0" smtClean="0"/>
              <a:t>Interop. Testing Coverage: </a:t>
            </a:r>
          </a:p>
          <a:p>
            <a:pPr lvl="2">
              <a:defRPr/>
            </a:pPr>
            <a:r>
              <a:rPr lang="en-US" dirty="0" smtClean="0"/>
              <a:t>Announcement, Non-blocking, Polling channel, Time series, Security</a:t>
            </a:r>
          </a:p>
          <a:p>
            <a:pPr lvl="2">
              <a:defRPr/>
            </a:pPr>
            <a:r>
              <a:rPr lang="en-US" dirty="0" smtClean="0"/>
              <a:t>A scenarios based Interop. testing</a:t>
            </a:r>
          </a:p>
          <a:p>
            <a:pPr lvl="1">
              <a:defRPr/>
            </a:pPr>
            <a:r>
              <a:rPr lang="en-US" dirty="0" smtClean="0"/>
              <a:t>Conformance Testing Coverage: </a:t>
            </a:r>
          </a:p>
          <a:p>
            <a:pPr lvl="2">
              <a:defRPr/>
            </a:pPr>
            <a:r>
              <a:rPr lang="en-US" dirty="0" smtClean="0"/>
              <a:t>Announcements, Polling channels, Time series, non-Blocking cases</a:t>
            </a:r>
          </a:p>
          <a:p>
            <a:pPr lvl="2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Interop </a:t>
            </a:r>
            <a:r>
              <a:rPr lang="en-US" dirty="0" smtClean="0"/>
              <a:t>7 (TBD)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Option 1: Europe</a:t>
            </a:r>
          </a:p>
          <a:p>
            <a:pPr lvl="1">
              <a:defRPr/>
            </a:pPr>
            <a:r>
              <a:rPr lang="en-US" dirty="0" smtClean="0"/>
              <a:t>Option 2: Japan in conjunction with TP</a:t>
            </a:r>
          </a:p>
          <a:p>
            <a:pPr lvl="1">
              <a:defRPr/>
            </a:pPr>
            <a:r>
              <a:rPr lang="en-US" dirty="0" smtClean="0"/>
              <a:t>Option 3: In conjunction with IEEE ICNC </a:t>
            </a:r>
            <a:r>
              <a:rPr lang="mr-IN" dirty="0" smtClean="0"/>
              <a:t>’</a:t>
            </a:r>
            <a:r>
              <a:rPr lang="en-US" dirty="0" smtClean="0"/>
              <a:t>19 (USA)</a:t>
            </a:r>
          </a:p>
          <a:p>
            <a:pPr lvl="1">
              <a:defRPr/>
            </a:pPr>
            <a:r>
              <a:rPr lang="en-US" dirty="0" smtClean="0"/>
              <a:t>Survey after Interop6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/>
          <a:lstStyle/>
          <a:p>
            <a:r>
              <a:rPr lang="en-US" altLang="ko-KR" dirty="0" smtClean="0">
                <a:uFillTx/>
              </a:rPr>
              <a:t>Items for Information</a:t>
            </a:r>
            <a:endParaRPr lang="ko-KR" alt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1097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90688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LS from GCF</a:t>
            </a:r>
          </a:p>
          <a:p>
            <a:pPr lvl="1">
              <a:defRPr/>
            </a:pPr>
            <a:r>
              <a:rPr lang="en-US"/>
              <a:t>TP-2018-0139-Reply_LS_on_Cooperation_between_GCF_and_oneM2M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Reviewed at a TST session</a:t>
            </a:r>
          </a:p>
          <a:p>
            <a:pPr lvl="1">
              <a:defRPr/>
            </a:pPr>
            <a:r>
              <a:rPr lang="en-US" dirty="0" smtClean="0"/>
              <a:t>TST will generate a response LS as GCF requests participants to their steering meeting on June</a:t>
            </a:r>
          </a:p>
          <a:p>
            <a:pPr lvl="1">
              <a:defRPr/>
            </a:pPr>
            <a:r>
              <a:rPr lang="en-US" dirty="0" smtClean="0"/>
              <a:t>oneM2M TST accepts their invitation</a:t>
            </a:r>
          </a:p>
          <a:p>
            <a:pPr lvl="1">
              <a:defRPr/>
            </a:pPr>
            <a:r>
              <a:rPr lang="en-US" dirty="0" smtClean="0"/>
              <a:t>Also oneM2M TST will invite GCF to upcoming Interop6 as observers</a:t>
            </a:r>
          </a:p>
          <a:p>
            <a:pPr lvl="1">
              <a:defRPr/>
            </a:pPr>
            <a:r>
              <a:rPr lang="en-US" dirty="0" smtClean="0"/>
              <a:t>Bob is now drafting an LS out to GCF (email approval is required to handle this)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/>
          <a:lstStyle/>
          <a:p>
            <a:r>
              <a:rPr lang="en-US" altLang="ko-KR" dirty="0" smtClean="0">
                <a:uFillTx/>
              </a:rPr>
              <a:t>Items for Information</a:t>
            </a:r>
            <a:endParaRPr lang="ko-KR" alt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8928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Conference Calls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GB" altLang="en-US" sz="2000" dirty="0" smtClean="0"/>
              <a:t>TST#35.1</a:t>
            </a:r>
            <a:r>
              <a:rPr lang="en-GB" altLang="en-US" sz="2000" dirty="0"/>
              <a:t>: </a:t>
            </a:r>
            <a:r>
              <a:rPr lang="en-GB" altLang="en-US" sz="2000" dirty="0" smtClean="0"/>
              <a:t>12. June. </a:t>
            </a:r>
            <a:r>
              <a:rPr lang="en-GB" altLang="en-US" sz="2000" dirty="0"/>
              <a:t>2018, UTC 13:00-14:30  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GB" altLang="en-US" sz="2000" dirty="0" smtClean="0"/>
              <a:t>TST#35.2</a:t>
            </a:r>
            <a:r>
              <a:rPr lang="en-GB" altLang="en-US" sz="2000" dirty="0"/>
              <a:t>: </a:t>
            </a:r>
            <a:r>
              <a:rPr lang="en-GB" altLang="en-US" sz="2000" dirty="0" smtClean="0"/>
              <a:t>28. June. </a:t>
            </a:r>
            <a:r>
              <a:rPr lang="en-GB" altLang="en-US" sz="2000" dirty="0"/>
              <a:t>2018, UTC 13:00-14:30</a:t>
            </a:r>
          </a:p>
          <a:p>
            <a:pPr marL="457200" lvl="1" indent="0">
              <a:buNone/>
              <a:defRPr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zh-CN" sz="2400" dirty="0">
                <a:ea typeface="SimSun" panose="02010600030101010101" pitchFamily="2" charset="-122"/>
              </a:rPr>
              <a:t>Face-to-Face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ko-KR" sz="2000" dirty="0" smtClean="0"/>
              <a:t>Interop 6: July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>09-13, Washington D. C., USA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ko-KR" sz="2000" dirty="0" smtClean="0"/>
              <a:t>TST#36</a:t>
            </a:r>
            <a:r>
              <a:rPr lang="en-US" altLang="ko-KR" sz="2000" dirty="0"/>
              <a:t>: July, </a:t>
            </a:r>
            <a:r>
              <a:rPr lang="en-US" altLang="ko-KR" sz="2000" dirty="0" smtClean="0"/>
              <a:t>16-18, </a:t>
            </a:r>
            <a:r>
              <a:rPr lang="en-US" altLang="ko-KR" sz="2000" dirty="0"/>
              <a:t>Washington D. C., </a:t>
            </a:r>
            <a:r>
              <a:rPr lang="en-US" altLang="ko-KR" sz="2000" dirty="0" smtClean="0"/>
              <a:t>USA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ko-KR" sz="2000" dirty="0" smtClean="0"/>
              <a:t>TST#37: September, 17-21, TTA, </a:t>
            </a:r>
            <a:r>
              <a:rPr lang="en-US" altLang="ko-KR" sz="2000" dirty="0" err="1" smtClean="0"/>
              <a:t>Bundang</a:t>
            </a:r>
            <a:r>
              <a:rPr lang="en-US" altLang="ko-KR" sz="2000" dirty="0" smtClean="0"/>
              <a:t>, Republic of Korea</a:t>
            </a:r>
            <a:endParaRPr lang="en-US" altLang="ko-KR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charset="-122"/>
              </a:rPr>
              <a:t>Next Meetings /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609</Words>
  <Application>Microsoft Office PowerPoint</Application>
  <PresentationFormat>Widescreen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굴림</vt:lpstr>
      <vt:lpstr>맑은 고딕</vt:lpstr>
      <vt:lpstr>MS PGothic</vt:lpstr>
      <vt:lpstr>SimSun</vt:lpstr>
      <vt:lpstr>Arial</vt:lpstr>
      <vt:lpstr>Calibri</vt:lpstr>
      <vt:lpstr>Mangal</vt:lpstr>
      <vt:lpstr>Myriad Pro</vt:lpstr>
      <vt:lpstr>Myriad Pro Light</vt:lpstr>
      <vt:lpstr>Wingdings</vt:lpstr>
      <vt:lpstr>Office Theme</vt:lpstr>
      <vt:lpstr>TST #35 WG Status Report</vt:lpstr>
      <vt:lpstr>Summary</vt:lpstr>
      <vt:lpstr>Item for DECISION</vt:lpstr>
      <vt:lpstr>Action Items</vt:lpstr>
      <vt:lpstr>Items for Information (Workshop with GCF)</vt:lpstr>
      <vt:lpstr>Items for Information</vt:lpstr>
      <vt:lpstr>Items for Information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Laurent Velez</cp:lastModifiedBy>
  <cp:revision>46</cp:revision>
  <dcterms:created xsi:type="dcterms:W3CDTF">2017-09-21T15:46:31Z</dcterms:created>
  <dcterms:modified xsi:type="dcterms:W3CDTF">2018-05-25T11:24:32Z</dcterms:modified>
</cp:coreProperties>
</file>