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4" r:id="rId3"/>
    <p:sldId id="308" r:id="rId4"/>
    <p:sldId id="297" r:id="rId5"/>
    <p:sldId id="260" r:id="rId6"/>
    <p:sldId id="291" r:id="rId7"/>
    <p:sldId id="312" r:id="rId8"/>
    <p:sldId id="313" r:id="rId9"/>
    <p:sldId id="314" r:id="rId10"/>
    <p:sldId id="305" r:id="rId11"/>
    <p:sldId id="30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/>
    <p:restoredTop sz="94570"/>
  </p:normalViewPr>
  <p:slideViewPr>
    <p:cSldViewPr>
      <p:cViewPr varScale="1">
        <p:scale>
          <a:sx n="105" d="100"/>
          <a:sy n="105" d="100"/>
        </p:scale>
        <p:origin x="184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iblett/Documents/oneM2M/protocols/PRO31/CR%20histo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CR's</a:t>
            </a:r>
            <a:r>
              <a:rPr lang="en-US" baseline="0"/>
              <a:t> agreed by TP Meeting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Sheet2!$E$1</c:f>
              <c:strCache>
                <c:ptCount val="1"/>
                <c:pt idx="0">
                  <c:v>MNT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Sheet2!$A$2:$A$18</c:f>
              <c:numCache>
                <c:formatCode>General</c:formatCode>
                <c:ptCount val="17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</c:numCache>
            </c:numRef>
          </c:cat>
          <c:val>
            <c:numRef>
              <c:f>Sheet2!$E$2:$E$18</c:f>
              <c:numCache>
                <c:formatCode>General</c:formatCode>
                <c:ptCount val="17"/>
                <c:pt idx="0">
                  <c:v>27</c:v>
                </c:pt>
                <c:pt idx="1">
                  <c:v>28</c:v>
                </c:pt>
                <c:pt idx="2">
                  <c:v>12</c:v>
                </c:pt>
                <c:pt idx="3">
                  <c:v>15</c:v>
                </c:pt>
                <c:pt idx="4">
                  <c:v>18</c:v>
                </c:pt>
                <c:pt idx="5">
                  <c:v>29</c:v>
                </c:pt>
                <c:pt idx="6">
                  <c:v>30</c:v>
                </c:pt>
                <c:pt idx="7">
                  <c:v>18</c:v>
                </c:pt>
                <c:pt idx="8">
                  <c:v>19</c:v>
                </c:pt>
                <c:pt idx="9">
                  <c:v>7</c:v>
                </c:pt>
                <c:pt idx="10">
                  <c:v>20</c:v>
                </c:pt>
                <c:pt idx="11">
                  <c:v>7</c:v>
                </c:pt>
                <c:pt idx="12">
                  <c:v>26</c:v>
                </c:pt>
                <c:pt idx="13">
                  <c:v>19</c:v>
                </c:pt>
                <c:pt idx="14">
                  <c:v>16</c:v>
                </c:pt>
                <c:pt idx="15">
                  <c:v>9</c:v>
                </c:pt>
                <c:pt idx="16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41-DB40-BBA2-6FC5F0851F93}"/>
            </c:ext>
          </c:extLst>
        </c:ser>
        <c:ser>
          <c:idx val="3"/>
          <c:order val="1"/>
          <c:tx>
            <c:strRef>
              <c:f>Sheet2!$F$1</c:f>
              <c:strCache>
                <c:ptCount val="1"/>
                <c:pt idx="0">
                  <c:v>R2 new feature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Sheet2!$A$2:$A$18</c:f>
              <c:numCache>
                <c:formatCode>General</c:formatCode>
                <c:ptCount val="17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</c:numCache>
            </c:numRef>
          </c:cat>
          <c:val>
            <c:numRef>
              <c:f>Sheet2!$F$2:$F$18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9</c:v>
                </c:pt>
                <c:pt idx="4">
                  <c:v>15</c:v>
                </c:pt>
                <c:pt idx="5">
                  <c:v>24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41-DB40-BBA2-6FC5F0851F93}"/>
            </c:ext>
          </c:extLst>
        </c:ser>
        <c:ser>
          <c:idx val="4"/>
          <c:order val="2"/>
          <c:tx>
            <c:strRef>
              <c:f>Sheet2!$G$1</c:f>
              <c:strCache>
                <c:ptCount val="1"/>
                <c:pt idx="0">
                  <c:v>R3 new feature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Sheet2!$A$2:$A$18</c:f>
              <c:numCache>
                <c:formatCode>General</c:formatCode>
                <c:ptCount val="17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</c:numCache>
            </c:numRef>
          </c:cat>
          <c:val>
            <c:numRef>
              <c:f>Sheet2!$G$2:$G$18</c:f>
              <c:numCache>
                <c:formatCode>General</c:formatCode>
                <c:ptCount val="17"/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10</c:v>
                </c:pt>
                <c:pt idx="13">
                  <c:v>4</c:v>
                </c:pt>
                <c:pt idx="14">
                  <c:v>16</c:v>
                </c:pt>
                <c:pt idx="15">
                  <c:v>12</c:v>
                </c:pt>
                <c:pt idx="16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41-DB40-BBA2-6FC5F0851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92468336"/>
        <c:axId val="-804239632"/>
      </c:lineChart>
      <c:catAx>
        <c:axId val="-89246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239632"/>
        <c:crosses val="autoZero"/>
        <c:auto val="1"/>
        <c:lblAlgn val="ctr"/>
        <c:lblOffset val="100"/>
        <c:noMultiLvlLbl val="0"/>
      </c:catAx>
      <c:valAx>
        <c:axId val="-80423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9246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5/25/18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5/25/18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>
                <a:solidFill>
                  <a:srgbClr val="A0A0A3"/>
                </a:solidFill>
              </a:rPr>
              <a:t>WG3 PRO Status Report to TP35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81082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PRO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Nobuyuki Uchida, Hao Wu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2018-05-22 to 2018-05-25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TP35, Item 9.4, Reports from Working Groups 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2D5E1E37-2955-9445-8880-859CED1159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Agreed CRs for Bindings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6566CBCE-E287-9247-81F4-B8B90E525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2018 oneM2M Partners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CE8909-16EF-4F4B-8D4B-0C40DDA5D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093996"/>
              </p:ext>
            </p:extLst>
          </p:nvPr>
        </p:nvGraphicFramePr>
        <p:xfrm>
          <a:off x="314325" y="1600200"/>
          <a:ext cx="8515350" cy="1320798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1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64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PRO-2018-0081R01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TS-0008 Primitive Mapping R3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Qualcomm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PRO-2018-0085R02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TS-0008 RSC Mapping R3 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Qualcomm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PRO-2018-0166R01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UnsupportedMediaType_Status_Addition_CoAP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(R3) 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C-DOT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73701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PRO-2018-0167R01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UnsupportedMediaType_Status_Addition_CoAP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(R2) 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C-DOT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892847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PRO-2018-0085R02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TS-0008-Response_Code_Mapping_for_localMulticastGroup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Qualcomm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22156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44DE7E0-8BF5-F241-B07F-01B1AF581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274060"/>
              </p:ext>
            </p:extLst>
          </p:nvPr>
        </p:nvGraphicFramePr>
        <p:xfrm>
          <a:off x="314325" y="3633788"/>
          <a:ext cx="8515350" cy="1020762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8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51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51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51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8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PRO-2018-0081R01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TS-0009 Primitive Mapping R3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Qualcomm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PRO-2018-0085R02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TS-0009 RSC Mapping R3 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Qualcomm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35668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PRO-2018-0164R01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UnsupportedMediaType_Status_Addition_HTTP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(R3) 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C-DOT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126341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PRO-2018-0165R01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UnsupportedMediaType_Status_Addition_HTTP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(R2) 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C-DOT</a:t>
                      </a:r>
                    </a:p>
                  </a:txBody>
                  <a:tcPr marL="6350" marR="6350" marT="6358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16472"/>
                  </a:ext>
                </a:extLst>
              </a:tr>
            </a:tbl>
          </a:graphicData>
        </a:graphic>
      </p:graphicFrame>
      <p:sp>
        <p:nvSpPr>
          <p:cNvPr id="13347" name="TextBox 2">
            <a:extLst>
              <a:ext uri="{FF2B5EF4-FFF2-40B4-BE49-F238E27FC236}">
                <a16:creationId xmlns:a16="http://schemas.microsoft.com/office/drawing/2014/main" id="{CA0B47D3-9C28-8E4D-8810-46A5BC961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35075"/>
            <a:ext cx="163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ja-JP"/>
              <a:t>TS-0008 (CoAP)</a:t>
            </a:r>
          </a:p>
        </p:txBody>
      </p:sp>
      <p:sp>
        <p:nvSpPr>
          <p:cNvPr id="13348" name="TextBox 8">
            <a:extLst>
              <a:ext uri="{FF2B5EF4-FFF2-40B4-BE49-F238E27FC236}">
                <a16:creationId xmlns:a16="http://schemas.microsoft.com/office/drawing/2014/main" id="{B370D9BE-887E-D34B-A938-E3B6F316D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1624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ja-JP" dirty="0"/>
              <a:t>TS-0009 (HTTP)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78DD6DF-27A1-654B-A579-EB3210862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471690"/>
              </p:ext>
            </p:extLst>
          </p:nvPr>
        </p:nvGraphicFramePr>
        <p:xfrm>
          <a:off x="323850" y="5386388"/>
          <a:ext cx="8515350" cy="439737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8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51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51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51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8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PRO-2018-0157R01</a:t>
                      </a:r>
                    </a:p>
                  </a:txBody>
                  <a:tcPr marL="6350" marR="6350" marT="634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TS-0020_WebSocket_subprotocol_names_R2 </a:t>
                      </a:r>
                    </a:p>
                  </a:txBody>
                  <a:tcPr marL="6350" marR="6350" marT="634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Qualcomm</a:t>
                      </a:r>
                    </a:p>
                  </a:txBody>
                  <a:tcPr marL="6350" marR="6350" marT="634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276DE51-0F09-E94D-8B00-5EF81916D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4953000"/>
            <a:ext cx="21803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ja-JP" dirty="0"/>
              <a:t>TS-0020 (WebSocket)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F2E269D8-5488-5A4F-BF6F-F01D22B79F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Next Meetings / Calls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4E933213-FB66-9447-9202-95283BFF922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0" y="1600200"/>
            <a:ext cx="91440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b="1" dirty="0"/>
              <a:t>Conference Calls</a:t>
            </a:r>
          </a:p>
          <a:p>
            <a:pPr lvl="1"/>
            <a:r>
              <a:rPr lang="en-US" altLang="ja-JP" sz="2400" dirty="0"/>
              <a:t>TBD</a:t>
            </a:r>
          </a:p>
          <a:p>
            <a:pPr lvl="1"/>
            <a:endParaRPr lang="en-GB" altLang="ja-JP" sz="2400" dirty="0"/>
          </a:p>
          <a:p>
            <a:r>
              <a:rPr lang="en-GB" altLang="en-US" sz="2400" b="1" dirty="0"/>
              <a:t>Face to Face</a:t>
            </a:r>
          </a:p>
          <a:p>
            <a:pPr lvl="1"/>
            <a:r>
              <a:rPr lang="en-GB" altLang="en-US" dirty="0"/>
              <a:t> </a:t>
            </a:r>
            <a:r>
              <a:rPr lang="en-GB" altLang="en-US" sz="2400" dirty="0"/>
              <a:t>PRO 36</a:t>
            </a:r>
            <a:r>
              <a:rPr lang="it-IT" altLang="ja-JP" sz="2400" dirty="0"/>
              <a:t> 		Korea			17 - 21 </a:t>
            </a:r>
            <a:r>
              <a:rPr lang="it-IT" altLang="ja-JP" sz="2400" dirty="0" err="1"/>
              <a:t>September</a:t>
            </a:r>
            <a:r>
              <a:rPr lang="it-IT" altLang="ja-JP" sz="2400" dirty="0"/>
              <a:t> 2018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2AA0BCB1-394B-5D48-8593-795A4A60F2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2018 oneM2M Partners</a:t>
            </a:r>
          </a:p>
          <a:p>
            <a:pPr algn="ctr"/>
            <a:r>
              <a:rPr lang="en-GB" altLang="en-US">
                <a:solidFill>
                  <a:srgbClr val="898989"/>
                </a:solidFill>
                <a:latin typeface="Myriad pro"/>
              </a:rPr>
              <a:t>  </a:t>
            </a:r>
          </a:p>
          <a:p>
            <a:fld id="{086D36CD-629A-234F-91CD-BEB27E1BA4B6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11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219200"/>
            <a:ext cx="89154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/>
              <a:t>WG3 Objectives for PRO 32.2 / PRO 33</a:t>
            </a:r>
          </a:p>
          <a:p>
            <a:pPr lvl="1"/>
            <a:r>
              <a:rPr lang="en-GB" altLang="en-US" sz="1500" dirty="0"/>
              <a:t>Complete the R3 new features work</a:t>
            </a:r>
          </a:p>
          <a:p>
            <a:pPr lvl="1"/>
            <a:r>
              <a:rPr lang="en-GB" altLang="en-US" sz="1500" dirty="0"/>
              <a:t>Essential corrections for R2</a:t>
            </a:r>
          </a:p>
          <a:p>
            <a:r>
              <a:rPr lang="en-GB" altLang="en-US" sz="2000" dirty="0"/>
              <a:t>Highlights</a:t>
            </a:r>
          </a:p>
          <a:p>
            <a:pPr lvl="1"/>
            <a:r>
              <a:rPr lang="en-GB" altLang="en-US" sz="1500" dirty="0"/>
              <a:t>We can freeze stage 3 for Release 3</a:t>
            </a:r>
          </a:p>
          <a:p>
            <a:pPr lvl="1"/>
            <a:r>
              <a:rPr lang="en-GB" altLang="en-US" sz="1500" dirty="0"/>
              <a:t>Issues outstanding</a:t>
            </a:r>
          </a:p>
          <a:p>
            <a:pPr lvl="2"/>
            <a:r>
              <a:rPr lang="en-US" altLang="en-US" sz="1400" dirty="0"/>
              <a:t>Multicast security</a:t>
            </a:r>
          </a:p>
          <a:p>
            <a:pPr lvl="2"/>
            <a:r>
              <a:rPr lang="en-US" altLang="en-US" sz="1400" dirty="0"/>
              <a:t>Non-blocking modes over CoAP transport</a:t>
            </a:r>
          </a:p>
          <a:p>
            <a:pPr lvl="1"/>
            <a:r>
              <a:rPr lang="en-US" altLang="en-US" sz="1500" dirty="0"/>
              <a:t>IANA URN registration</a:t>
            </a:r>
          </a:p>
          <a:p>
            <a:pPr lvl="2"/>
            <a:r>
              <a:rPr lang="en-US" altLang="en-US" sz="1400" dirty="0"/>
              <a:t>Propose that we discontinue this</a:t>
            </a:r>
            <a:endParaRPr lang="en-GB" altLang="en-US" sz="1400" dirty="0"/>
          </a:p>
          <a:p>
            <a:r>
              <a:rPr lang="en-GB" altLang="en-US" sz="2000" dirty="0"/>
              <a:t>Status details</a:t>
            </a:r>
          </a:p>
          <a:p>
            <a:pPr lvl="1"/>
            <a:r>
              <a:rPr lang="en-GB" altLang="en-US" sz="1500" dirty="0"/>
              <a:t>54 CRs agreed at PRO 33.x / PRO 34:   44 for TS-0004,  10 for bindings</a:t>
            </a:r>
          </a:p>
          <a:p>
            <a:pPr lvl="1"/>
            <a:r>
              <a:rPr lang="en-GB" altLang="en-US" sz="1500" dirty="0"/>
              <a:t>Quality improvement</a:t>
            </a:r>
          </a:p>
          <a:p>
            <a:pPr lvl="2"/>
            <a:r>
              <a:rPr lang="en-GB" altLang="en-US" sz="1400" dirty="0"/>
              <a:t>37 MNT CRs  agreed  on TS-0004 (18 for </a:t>
            </a:r>
            <a:r>
              <a:rPr lang="en-GB" altLang="en-US" sz="1400" dirty="0" err="1"/>
              <a:t>Rel</a:t>
            </a:r>
            <a:r>
              <a:rPr lang="en-GB" altLang="en-US" sz="1400" dirty="0"/>
              <a:t> 2 , 19 for </a:t>
            </a:r>
            <a:r>
              <a:rPr lang="en-GB" altLang="en-US" sz="1400" dirty="0" err="1"/>
              <a:t>Rel</a:t>
            </a:r>
            <a:r>
              <a:rPr lang="en-GB" altLang="en-US" sz="1400" dirty="0"/>
              <a:t> 3)</a:t>
            </a:r>
          </a:p>
          <a:p>
            <a:pPr lvl="2"/>
            <a:r>
              <a:rPr lang="en-GB" altLang="en-US" sz="1400" dirty="0"/>
              <a:t>5 MNT CRs  agreed  on bindings (3 for </a:t>
            </a:r>
            <a:r>
              <a:rPr lang="en-GB" altLang="en-US" sz="1400" dirty="0" err="1"/>
              <a:t>Rel</a:t>
            </a:r>
            <a:r>
              <a:rPr lang="en-GB" altLang="en-US" sz="1400" dirty="0"/>
              <a:t> 2 , 2 for </a:t>
            </a:r>
            <a:r>
              <a:rPr lang="en-GB" altLang="en-US" sz="1400" dirty="0" err="1"/>
              <a:t>Rel</a:t>
            </a:r>
            <a:r>
              <a:rPr lang="en-GB" altLang="en-US" sz="1400" dirty="0"/>
              <a:t> 3)</a:t>
            </a:r>
          </a:p>
          <a:p>
            <a:pPr lvl="1"/>
            <a:r>
              <a:rPr lang="en-GB" altLang="en-US" sz="1500" dirty="0"/>
              <a:t>Stage 3 for Release 3</a:t>
            </a:r>
          </a:p>
          <a:p>
            <a:pPr lvl="2"/>
            <a:r>
              <a:rPr lang="en-GB" altLang="en-US" sz="1400" dirty="0"/>
              <a:t>12 new CRs agreed (7 for TS-0004, 5 for bindings)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4E983FE-100F-CF4C-B355-FB828F7542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Release 3 features added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C2C16567-3BF5-E941-A71C-133B5D07D22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524000"/>
            <a:ext cx="89154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/>
              <a:t>New release 3 features added to TS-0004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&lt;</a:t>
            </a:r>
            <a:r>
              <a:rPr lang="en-US" altLang="en-US" sz="2400" dirty="0" err="1"/>
              <a:t>crossResourceSubscription</a:t>
            </a:r>
            <a:r>
              <a:rPr lang="en-US" altLang="en-US" sz="2400" dirty="0"/>
              <a:t>&gt; datatypes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Transaction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Background data transfer</a:t>
            </a:r>
          </a:p>
          <a:p>
            <a:pPr marL="457200" lvl="1" indent="0">
              <a:buNone/>
            </a:pPr>
            <a:endParaRPr lang="en-US" altLang="en-US" sz="1500" dirty="0"/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97A7CB5B-D54A-EA4F-9667-547D0586060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D67FB8D-EF61-D143-9912-8EA10B861B48}" type="slidenum">
              <a:rPr lang="en-US" altLang="en-US" smtClean="0">
                <a:solidFill>
                  <a:srgbClr val="898989"/>
                </a:solidFill>
              </a:rPr>
              <a:pPr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71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>
            <a:extLst>
              <a:ext uri="{FF2B5EF4-FFF2-40B4-BE49-F238E27FC236}">
                <a16:creationId xmlns:a16="http://schemas.microsoft.com/office/drawing/2014/main" id="{D8A7622D-48EF-9348-B8A7-E0159527BC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CR Trends</a:t>
            </a:r>
          </a:p>
        </p:txBody>
      </p:sp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34C1E3CF-C2C7-DF42-9FE7-11F2D53645B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505258"/>
              </p:ext>
            </p:extLst>
          </p:nvPr>
        </p:nvGraphicFramePr>
        <p:xfrm>
          <a:off x="609600" y="1447801"/>
          <a:ext cx="7924800" cy="467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Items for DECISION in TP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04800" y="1600200"/>
            <a:ext cx="85344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dirty="0"/>
              <a:t>CRs for following Technical Specifications – Release 2&amp;3</a:t>
            </a:r>
            <a:endParaRPr lang="en-GB" altLang="en-US" sz="20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TS-0004 v2.17.0 and TS-0004 v3.7.0 (Core Protocol) Rapporteur: </a:t>
            </a:r>
            <a:br>
              <a:rPr lang="en-GB" altLang="en-US" sz="2000" dirty="0">
                <a:solidFill>
                  <a:schemeClr val="tx1"/>
                </a:solidFill>
              </a:rPr>
            </a:br>
            <a:r>
              <a:rPr lang="en-GB" altLang="en-US" sz="2000" dirty="0">
                <a:solidFill>
                  <a:schemeClr val="tx1"/>
                </a:solidFill>
              </a:rPr>
              <a:t>Nobuyuki Uchida</a:t>
            </a:r>
          </a:p>
          <a:p>
            <a:pPr marL="457200" lvl="1" indent="0">
              <a:buFont typeface="Arial" panose="020B0604020202020204" pitchFamily="34" charset="0"/>
              <a:buNone/>
            </a:pPr>
            <a:br>
              <a:rPr lang="en-GB" altLang="en-US" sz="2000" dirty="0">
                <a:solidFill>
                  <a:schemeClr val="tx1"/>
                </a:solidFill>
              </a:rPr>
            </a:br>
            <a:r>
              <a:rPr lang="en-GB" altLang="en-US" sz="1800" dirty="0">
                <a:solidFill>
                  <a:srgbClr val="0070C0"/>
                </a:solidFill>
              </a:rPr>
              <a:t> see 	</a:t>
            </a:r>
            <a:r>
              <a:rPr lang="en-US" altLang="ja-JP" sz="1800" dirty="0"/>
              <a:t>TP-2018-0187  CR Pack TS-0004 Release 2 and 3 from PRO35</a:t>
            </a:r>
            <a:br>
              <a:rPr lang="en-US" altLang="en-US" sz="1400" dirty="0"/>
            </a:br>
            <a:r>
              <a:rPr lang="en-US" altLang="en-US" sz="1400" dirty="0"/>
              <a:t> 		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to TP35 Closing Plenary, for approval</a:t>
            </a:r>
            <a:br>
              <a:rPr lang="en-GB" altLang="en-US" sz="2000" u="sng" dirty="0">
                <a:solidFill>
                  <a:srgbClr val="0070C0"/>
                </a:solidFill>
              </a:rPr>
            </a:br>
            <a:br>
              <a:rPr lang="en-GB" altLang="en-US" sz="2000" u="sng" dirty="0">
                <a:solidFill>
                  <a:srgbClr val="0070C0"/>
                </a:solidFill>
              </a:rPr>
            </a:br>
            <a:r>
              <a:rPr lang="en-GB" altLang="en-US" sz="2000" b="1" dirty="0">
                <a:solidFill>
                  <a:srgbClr val="953735"/>
                </a:solidFill>
              </a:rPr>
              <a:t>Rapporteur to produce TS-0004 v2.18.0 and v 3.8.0 with the CRs incorporated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All CRs presented are WG Agreed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Items for DECISION in TP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6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8196" name="Content Placeholder 1">
            <a:extLst>
              <a:ext uri="{FF2B5EF4-FFF2-40B4-BE49-F238E27FC236}">
                <a16:creationId xmlns:a16="http://schemas.microsoft.com/office/drawing/2014/main" id="{6957BFD6-8103-314D-A8CC-2A8B4710E92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534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  <a:defRPr/>
            </a:pPr>
            <a:r>
              <a:rPr lang="en-GB" altLang="en-US" sz="2400" dirty="0">
                <a:ea typeface="MS PGothic" charset="-128"/>
              </a:rPr>
              <a:t>CRs for following Technical Specifications – Release 2 and 3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TS-0008 v2.6.0 and v3.1.0  (CoAP Protocol Binding) </a:t>
            </a:r>
            <a:br>
              <a:rPr lang="en-GB" altLang="en-US" sz="1800" dirty="0">
                <a:solidFill>
                  <a:schemeClr val="tx1"/>
                </a:solidFill>
                <a:ea typeface="MS PGothic" charset="-128"/>
              </a:rPr>
            </a:b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Rapporteur: </a:t>
            </a:r>
            <a:r>
              <a:rPr lang="en-GB" altLang="en-US" sz="1800" dirty="0" err="1">
                <a:solidFill>
                  <a:schemeClr val="tx1"/>
                </a:solidFill>
                <a:ea typeface="MS PGothic" charset="-128"/>
              </a:rPr>
              <a:t>Jiaxin</a:t>
            </a: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 Yin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TS-0009 v2.13.0  and v3.0.0 (HTTP Protocol Binding) </a:t>
            </a:r>
            <a:br>
              <a:rPr lang="en-GB" altLang="en-US" sz="1800" dirty="0">
                <a:solidFill>
                  <a:schemeClr val="tx1"/>
                </a:solidFill>
                <a:ea typeface="MS PGothic" charset="-128"/>
              </a:rPr>
            </a:b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Rapporteur: </a:t>
            </a:r>
            <a:r>
              <a:rPr lang="en-GB" altLang="en-US" sz="1800" dirty="0" err="1">
                <a:solidFill>
                  <a:schemeClr val="tx1"/>
                </a:solidFill>
                <a:ea typeface="MS PGothic" charset="-128"/>
              </a:rPr>
              <a:t>Seungmyeong</a:t>
            </a:r>
            <a:r>
              <a:rPr lang="en-GB" altLang="en-US" sz="1800" dirty="0">
                <a:solidFill>
                  <a:schemeClr val="tx1"/>
                </a:solidFill>
                <a:ea typeface="MS PGothic" charset="-128"/>
              </a:rPr>
              <a:t> Jeon</a:t>
            </a:r>
            <a:br>
              <a:rPr lang="en-GB" altLang="en-US" sz="1800" dirty="0">
                <a:solidFill>
                  <a:schemeClr val="tx1"/>
                </a:solidFill>
                <a:ea typeface="MS PGothic" charset="-128"/>
              </a:rPr>
            </a:br>
            <a:br>
              <a:rPr lang="en-GB" altLang="en-US" sz="2000" dirty="0">
                <a:solidFill>
                  <a:schemeClr val="tx1"/>
                </a:solidFill>
                <a:ea typeface="MS PGothic" charset="-128"/>
              </a:rPr>
            </a:br>
            <a:r>
              <a:rPr lang="en-GB" altLang="en-US" sz="1800" dirty="0">
                <a:solidFill>
                  <a:srgbClr val="0070C0"/>
                </a:solidFill>
                <a:ea typeface="MS PGothic" charset="-128"/>
              </a:rPr>
              <a:t>   </a:t>
            </a:r>
            <a:r>
              <a:rPr lang="en-US" altLang="ja-JP" sz="1800" dirty="0">
                <a:ea typeface="MS PGothic" charset="-128"/>
              </a:rPr>
              <a:t>TP-2018-0188  CR Pack TS-0008 from PRO35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altLang="ja-JP" sz="1800" dirty="0">
                <a:ea typeface="MS PGothic" charset="-128"/>
              </a:rPr>
              <a:t>	TP-2018-0189  CR Pack TS-0009 from PRO35</a:t>
            </a:r>
          </a:p>
          <a:p>
            <a:pPr marL="457200" lvl="1" indent="0">
              <a:buFont typeface="Arial" charset="0"/>
              <a:buNone/>
              <a:defRPr/>
            </a:pPr>
            <a:br>
              <a:rPr lang="en-US" altLang="ja-JP" sz="1800" dirty="0">
                <a:ea typeface="MS PGothic" charset="-128"/>
              </a:rPr>
            </a:br>
            <a:r>
              <a:rPr lang="en-US" altLang="en-US" sz="1800" dirty="0">
                <a:solidFill>
                  <a:schemeClr val="tx1"/>
                </a:solidFill>
                <a:ea typeface="MS PGothic" charset="-128"/>
              </a:rPr>
              <a:t>to TP35 Closing Plenary, for approval</a:t>
            </a:r>
            <a:br>
              <a:rPr lang="en-GB" altLang="en-US" sz="1800" u="sng" dirty="0">
                <a:solidFill>
                  <a:srgbClr val="0070C0"/>
                </a:solidFill>
                <a:ea typeface="MS PGothic" charset="-128"/>
              </a:rPr>
            </a:br>
            <a:r>
              <a:rPr lang="en-GB" altLang="en-US" sz="1800" b="1" dirty="0">
                <a:solidFill>
                  <a:srgbClr val="953735"/>
                </a:solidFill>
                <a:ea typeface="MS PGothic" charset="-128"/>
              </a:rPr>
              <a:t>Rapporteurs to produce TS-0008 v2.7.0, v3.2.0  and TS-0009 v2.14.0, v3.1.0 with the CRs incorporated</a:t>
            </a:r>
            <a:endParaRPr lang="en-US" altLang="en-US" sz="2000" dirty="0">
              <a:ea typeface="MS PGothic" charset="-128"/>
            </a:endParaRPr>
          </a:p>
          <a:p>
            <a:pPr marL="400050" lvl="2" indent="0" eaLnBrk="1" hangingPunct="1">
              <a:buFont typeface="Arial" charset="0"/>
              <a:buNone/>
              <a:defRPr/>
            </a:pPr>
            <a:r>
              <a:rPr lang="en-US" altLang="en-US" sz="2000" dirty="0">
                <a:ea typeface="MS PGothic" charset="-128"/>
              </a:rPr>
              <a:t>All CRs presented are WG Agreed</a:t>
            </a:r>
            <a:endParaRPr lang="en-GB" altLang="en-US" sz="2000" dirty="0">
              <a:ea typeface="MS PGothic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AB9BE44C-9931-054D-986B-349EBAC64A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Items for DECISION in TP</a:t>
            </a:r>
          </a:p>
        </p:txBody>
      </p:sp>
      <p:sp>
        <p:nvSpPr>
          <p:cNvPr id="7171" name="Content Placeholder 1">
            <a:extLst>
              <a:ext uri="{FF2B5EF4-FFF2-40B4-BE49-F238E27FC236}">
                <a16:creationId xmlns:a16="http://schemas.microsoft.com/office/drawing/2014/main" id="{323B3E1E-2E52-4329-BCCD-3876146D558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04800" y="1600200"/>
            <a:ext cx="8534400" cy="3657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altLang="en-US" sz="2400" b="1" dirty="0">
                <a:ea typeface="MS PGothic" panose="020B0600070205080204" pitchFamily="50" charset="-128"/>
              </a:rPr>
              <a:t>CRs for TS-0020: </a:t>
            </a:r>
            <a:r>
              <a:rPr lang="en-GB" altLang="en-US" sz="2400" b="1" dirty="0" err="1">
                <a:ea typeface="MS PGothic" panose="020B0600070205080204" pitchFamily="50" charset="-128"/>
              </a:rPr>
              <a:t>WebSocket</a:t>
            </a:r>
            <a:r>
              <a:rPr lang="en-GB" altLang="en-US" sz="2400" b="1" dirty="0">
                <a:ea typeface="MS PGothic" panose="020B0600070205080204" pitchFamily="50" charset="-128"/>
              </a:rPr>
              <a:t> Protocol Binding – Release 2</a:t>
            </a:r>
            <a:endParaRPr lang="en-GB" altLang="en-US" sz="2000" b="1" dirty="0">
              <a:ea typeface="MS PGothic" panose="020B0600070205080204" pitchFamily="50" charset="-128"/>
            </a:endParaRP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GB" altLang="en-US" sz="2000" dirty="0">
                <a:solidFill>
                  <a:schemeClr val="tx1"/>
                </a:solidFill>
                <a:ea typeface="MS PGothic" panose="020B0600070205080204" pitchFamily="50" charset="-128"/>
              </a:rPr>
              <a:t>Rapporteur: </a:t>
            </a:r>
            <a:r>
              <a:rPr lang="en-GB" altLang="en-US" sz="2000" dirty="0">
                <a:solidFill>
                  <a:schemeClr val="tx1"/>
                </a:solidFill>
                <a:ea typeface="MS PGothic" charset="-128"/>
              </a:rPr>
              <a:t>Wolfgang </a:t>
            </a:r>
            <a:r>
              <a:rPr lang="en-GB" altLang="en-US" sz="2000" dirty="0" err="1">
                <a:solidFill>
                  <a:schemeClr val="tx1"/>
                </a:solidFill>
                <a:ea typeface="MS PGothic" charset="-128"/>
              </a:rPr>
              <a:t>Glanzow</a:t>
            </a:r>
            <a:endParaRPr lang="en-GB" altLang="en-US" sz="2000" dirty="0">
              <a:solidFill>
                <a:schemeClr val="tx1"/>
              </a:solidFill>
              <a:ea typeface="MS PGothic" panose="020B0600070205080204" pitchFamily="50" charset="-128"/>
            </a:endParaRPr>
          </a:p>
          <a:p>
            <a:pPr marL="457200" lvl="1" indent="0">
              <a:buNone/>
              <a:defRPr/>
            </a:pPr>
            <a:br>
              <a:rPr lang="en-GB" altLang="en-US" sz="2000" dirty="0">
                <a:solidFill>
                  <a:schemeClr val="tx1"/>
                </a:solidFill>
                <a:ea typeface="MS PGothic" panose="020B0600070205080204" pitchFamily="50" charset="-128"/>
              </a:rPr>
            </a:br>
            <a:r>
              <a:rPr lang="en-GB" altLang="en-US" sz="1800" dirty="0">
                <a:solidFill>
                  <a:srgbClr val="0070C0"/>
                </a:solidFill>
                <a:ea typeface="MS PGothic" panose="020B0600070205080204" pitchFamily="50" charset="-128"/>
              </a:rPr>
              <a:t> see	</a:t>
            </a:r>
            <a:r>
              <a:rPr lang="en-GB" sz="1800" dirty="0"/>
              <a:t> TP-2018-0190-CR_Pack_for_TS-0020 </a:t>
            </a:r>
            <a:r>
              <a:rPr lang="en-US" altLang="en-US" sz="1800" dirty="0">
                <a:ea typeface="MS PGothic" panose="020B0600070205080204" pitchFamily="50" charset="-128"/>
              </a:rPr>
              <a:t> </a:t>
            </a:r>
            <a:r>
              <a:rPr lang="en-GB" altLang="en-US" sz="1800" dirty="0">
                <a:ea typeface="MS PGothic" panose="020B0600070205080204" pitchFamily="50" charset="-128"/>
              </a:rPr>
              <a:t>	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br>
              <a:rPr lang="en-US" altLang="en-US" sz="1400" dirty="0">
                <a:ea typeface="MS PGothic" panose="020B0600070205080204" pitchFamily="50" charset="-128"/>
              </a:rPr>
            </a:br>
            <a:r>
              <a:rPr lang="en-US" altLang="en-US" sz="1400" dirty="0">
                <a:ea typeface="MS PGothic" panose="020B0600070205080204" pitchFamily="50" charset="-128"/>
              </a:rPr>
              <a:t> 		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  <a:ea typeface="MS PGothic" panose="020B0600070205080204" pitchFamily="50" charset="-128"/>
              </a:rPr>
              <a:t>to TP35 Closing Plenary, for approval</a:t>
            </a:r>
            <a:br>
              <a:rPr lang="en-GB" altLang="en-US" sz="2000" u="sng" dirty="0">
                <a:solidFill>
                  <a:srgbClr val="0070C0"/>
                </a:solidFill>
                <a:ea typeface="MS PGothic" panose="020B0600070205080204" pitchFamily="50" charset="-128"/>
              </a:rPr>
            </a:br>
            <a:br>
              <a:rPr lang="en-GB" altLang="en-US" sz="2000" u="sng" dirty="0">
                <a:solidFill>
                  <a:srgbClr val="0070C0"/>
                </a:solidFill>
                <a:ea typeface="MS PGothic" panose="020B0600070205080204" pitchFamily="50" charset="-128"/>
              </a:rPr>
            </a:br>
            <a:r>
              <a:rPr lang="en-GB" altLang="en-US" sz="2000" b="1" dirty="0">
                <a:solidFill>
                  <a:srgbClr val="953735"/>
                </a:solidFill>
                <a:ea typeface="MS PGothic" charset="-128"/>
              </a:rPr>
              <a:t>Rapporteurs to produce TS-0020 v 2.3.0 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altLang="en-US" sz="2000" dirty="0">
                <a:solidFill>
                  <a:schemeClr val="tx1"/>
                </a:solidFill>
                <a:ea typeface="MS PGothic" panose="020B0600070205080204" pitchFamily="50" charset="-128"/>
              </a:rPr>
              <a:t>All CRs presented are WG Agreed</a:t>
            </a:r>
            <a:endParaRPr lang="en-GB" altLang="en-US" sz="1800" dirty="0">
              <a:ea typeface="MS PGothic" panose="020B0600070205080204" pitchFamily="50" charset="-128"/>
            </a:endParaRPr>
          </a:p>
        </p:txBody>
      </p:sp>
      <p:sp>
        <p:nvSpPr>
          <p:cNvPr id="12292" name="Slide Number Placeholder 5">
            <a:extLst>
              <a:ext uri="{FF2B5EF4-FFF2-40B4-BE49-F238E27FC236}">
                <a16:creationId xmlns:a16="http://schemas.microsoft.com/office/drawing/2014/main" id="{121E998E-9221-6248-81F7-C388DB880BA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C21BF49-9B86-1F45-B50B-4629209093C0}" type="slidenum">
              <a:rPr lang="en-US" altLang="en-US" smtClean="0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6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0650670-693B-414A-9A4F-21D773EF29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Agreed CRs for TS-0004 Rel-2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D3AC99C-82E7-4BFF-882F-996D15F19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126931"/>
              </p:ext>
            </p:extLst>
          </p:nvPr>
        </p:nvGraphicFramePr>
        <p:xfrm>
          <a:off x="314325" y="1574800"/>
          <a:ext cx="8515350" cy="3401198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PRO-2018-0113R02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TS-0004 Reference Update R2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Qualcomm Inc. (TIA)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PRO-2018-0134R02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fanOutPoint_Correction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(R2)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PRO-2018-0136R02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check_supported_resource_type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(R2)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PRO-2018-0139R02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Change_In_RSC_R2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PRO-2018-0140R02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locationContainerIDOccurenceInXSD_R2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PRO-2018-0142R02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Clarification_subscription_verification_R2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PRO-2018-0144R03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Synchronous_non-blocking_mode_R2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8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PRO-2018-0148R01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TimeSeries_XSD_Change_R2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PRO-2018-0152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RemovalOfMappingLocationUpdatePeriod_R2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PRO-2018-0153R01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accessControlPolicyIDs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and default policy (R2)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KETI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115935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PRO-2018-0163R01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CSE_Actions_Corrections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(R2)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58843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PRO-2018-0169R02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UnsupportedMediaType_RSC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(R2)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49624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PRO-2018-0170R03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notifyAggregation_supplement_R2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KETI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935931"/>
                  </a:ext>
                </a:extLst>
              </a:tr>
              <a:tr h="2197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PRO-2018-0179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request optionality for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locationID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attribute correction R2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BOE,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, KETI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203903"/>
                  </a:ext>
                </a:extLst>
              </a:tr>
            </a:tbl>
          </a:graphicData>
        </a:graphic>
      </p:graphicFrame>
      <p:sp>
        <p:nvSpPr>
          <p:cNvPr id="14385" name="Slide Number Placeholder 5">
            <a:extLst>
              <a:ext uri="{FF2B5EF4-FFF2-40B4-BE49-F238E27FC236}">
                <a16:creationId xmlns:a16="http://schemas.microsoft.com/office/drawing/2014/main" id="{EAEB76A7-743D-3945-A64B-743B9D7C858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AA6F494-BF4C-2A4E-972F-81A777E7F3C0}" type="slidenum">
              <a:rPr lang="en-US" altLang="en-US" smtClean="0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67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0650670-693B-414A-9A4F-21D773EF29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Agreed CRs for TS-0004 Rel-3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D3AC99C-82E7-4BFF-882F-996D15F19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036954"/>
              </p:ext>
            </p:extLst>
          </p:nvPr>
        </p:nvGraphicFramePr>
        <p:xfrm>
          <a:off x="304800" y="1524000"/>
          <a:ext cx="8515350" cy="4439755"/>
        </p:xfrm>
        <a:graphic>
          <a:graphicData uri="http://schemas.openxmlformats.org/drawingml/2006/table">
            <a:tbl>
              <a:tblPr/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3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 DOC NB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SHORTNAME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50" charset="-128"/>
                          <a:cs typeface="Arial" panose="020B0604020202020204" pitchFamily="34" charset="0"/>
                        </a:rPr>
                        <a:t>SOURCE</a:t>
                      </a:r>
                    </a:p>
                  </a:txBody>
                  <a:tcPr marL="6349" marR="6349" marT="6352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PRO-2017-0231R05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TS-0004 BDT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311996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PRO-2017-0247R05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TS-0004_Transaction_Management_R3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792364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PRO-2018-0112R02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TS-0004 Reference Update R3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Qualcomm Inc. (TIA)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PRO-2018-0133R04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fanOutPoint_Correction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(R3)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PRO-2018-0135R02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check_supported_resource_type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(R3)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PRO-2018-0137R01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Change_In_RSC_R3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PRO-2018-0138R02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locationContainerIDOccurenceInXSD_R3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PRO-2018-0141R02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Clarification_subscription_verification_R3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PRO-2018-0143R03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Synchronous_non-blocking_mode_R3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52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PRO-2018-0146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TimeSeries_XSD_Change_R3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PRO-2018-0151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RemovalOfMappingLocationUpdatePeriod_R3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PRO-2018-0154R01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accessControlPolicyIDs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and default policy (R3)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KETI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115935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PRO-2018-0162R01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CSE_Actions_Corrections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(R3)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58843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PRO-2018-0168R03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UnsupportedMediaType_RSC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(R3)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C-DOT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49624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PRO-2018-0172R02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notifyAggregation_supplement_R3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KETI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935931"/>
                  </a:ext>
                </a:extLst>
              </a:tr>
              <a:tr h="2492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PRO-2018-0178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request optionality for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locationID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attribute correction R3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BOE,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Convida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, KETI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06181"/>
                  </a:ext>
                </a:extLst>
              </a:tr>
              <a:tr h="2009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PRO-2018-0180-R01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Editorial corrections to TS-0004 - R3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PRO WG chair</a:t>
                      </a:r>
                      <a:endParaRPr lang="en-GB" sz="11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576722"/>
                  </a:ext>
                </a:extLst>
              </a:tr>
            </a:tbl>
          </a:graphicData>
        </a:graphic>
      </p:graphicFrame>
      <p:sp>
        <p:nvSpPr>
          <p:cNvPr id="14385" name="Slide Number Placeholder 5">
            <a:extLst>
              <a:ext uri="{FF2B5EF4-FFF2-40B4-BE49-F238E27FC236}">
                <a16:creationId xmlns:a16="http://schemas.microsoft.com/office/drawing/2014/main" id="{EAEB76A7-743D-3945-A64B-743B9D7C858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AA6F494-BF4C-2A4E-972F-81A777E7F3C0}" type="slidenum">
              <a:rPr lang="en-US" altLang="en-US" smtClean="0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15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15020</TotalTime>
  <Words>708</Words>
  <Application>Microsoft Macintosh PowerPoint</Application>
  <PresentationFormat>On-screen Show (4:3)</PresentationFormat>
  <Paragraphs>213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MS PGothic</vt:lpstr>
      <vt:lpstr>Arial</vt:lpstr>
      <vt:lpstr>Myriad pro</vt:lpstr>
      <vt:lpstr>游ゴシック</vt:lpstr>
      <vt:lpstr>Office Theme</vt:lpstr>
      <vt:lpstr>WG3 PRO Status Report to TP35</vt:lpstr>
      <vt:lpstr>Summary</vt:lpstr>
      <vt:lpstr>Release 3 features added</vt:lpstr>
      <vt:lpstr>CR Trends</vt:lpstr>
      <vt:lpstr>Items for DECISION in TP</vt:lpstr>
      <vt:lpstr>Items for DECISION in TP</vt:lpstr>
      <vt:lpstr>Items for DECISION in TP</vt:lpstr>
      <vt:lpstr>Agreed CRs for TS-0004 Rel-2</vt:lpstr>
      <vt:lpstr>Agreed CRs for TS-0004 Rel-3</vt:lpstr>
      <vt:lpstr>Agreed CRs for Bindings</vt:lpstr>
      <vt:lpstr>Next Meetings / Calls</vt:lpstr>
    </vt:vector>
  </TitlesOfParts>
  <Company>Toshiba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535</cp:revision>
  <dcterms:created xsi:type="dcterms:W3CDTF">2012-09-11T22:52:11Z</dcterms:created>
  <dcterms:modified xsi:type="dcterms:W3CDTF">2018-05-25T12:58:32Z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