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15"/>
  </p:notesMasterIdLst>
  <p:handoutMasterIdLst>
    <p:handoutMasterId r:id="rId16"/>
  </p:handoutMasterIdLst>
  <p:sldIdLst>
    <p:sldId id="438" r:id="rId2"/>
    <p:sldId id="451" r:id="rId3"/>
    <p:sldId id="448" r:id="rId4"/>
    <p:sldId id="441" r:id="rId5"/>
    <p:sldId id="445" r:id="rId6"/>
    <p:sldId id="443" r:id="rId7"/>
    <p:sldId id="493" r:id="rId8"/>
    <p:sldId id="484" r:id="rId9"/>
    <p:sldId id="485" r:id="rId10"/>
    <p:sldId id="515" r:id="rId11"/>
    <p:sldId id="528" r:id="rId12"/>
    <p:sldId id="523" r:id="rId13"/>
    <p:sldId id="486" r:id="rId14"/>
  </p:sldIdLst>
  <p:sldSz cx="12192000" cy="6858000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5050"/>
    <a:srgbClr val="E05A22"/>
    <a:srgbClr val="005496"/>
    <a:srgbClr val="FF6600"/>
    <a:srgbClr val="3399FF"/>
    <a:srgbClr val="CCECFF"/>
    <a:srgbClr val="FFCC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47" autoAdjust="0"/>
    <p:restoredTop sz="99533" autoAdjust="0"/>
  </p:normalViewPr>
  <p:slideViewPr>
    <p:cSldViewPr snapToGrid="0" snapToObjects="1">
      <p:cViewPr varScale="1">
        <p:scale>
          <a:sx n="163" d="100"/>
          <a:sy n="163" d="100"/>
        </p:scale>
        <p:origin x="944" y="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082" y="-6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2D8A1E-D52C-4304-8434-C4E1A2E00059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5D548D-CE9B-4D8F-AC57-8A9BC0BA4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1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D44489-E495-4718-8D9A-86FB8F2139E1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5" tIns="46237" rIns="92475" bIns="462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9" y="4387137"/>
            <a:ext cx="5560060" cy="4156234"/>
          </a:xfrm>
          <a:prstGeom prst="rect">
            <a:avLst/>
          </a:prstGeom>
        </p:spPr>
        <p:txBody>
          <a:bodyPr vert="horz" lIns="92475" tIns="46237" rIns="92475" bIns="4623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70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FAB296-A647-4183-9CB4-02D9028B8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02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B296-A647-4183-9CB4-02D9028B8B7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0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A52EE-86B8-43E6-A7AE-EB43655B6338}"/>
              </a:ext>
            </a:extLst>
          </p:cNvPr>
          <p:cNvCxnSpPr/>
          <p:nvPr userDrawn="1"/>
        </p:nvCxnSpPr>
        <p:spPr>
          <a:xfrm>
            <a:off x="457200" y="3429000"/>
            <a:ext cx="9142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2E844C-C494-4A2A-BB08-9EA5949B57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844"/>
            <a:ext cx="12188952" cy="3888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D9D18-0118-4573-A0F7-B7D7D71880F5}"/>
              </a:ext>
            </a:extLst>
          </p:cNvPr>
          <p:cNvSpPr/>
          <p:nvPr userDrawn="1"/>
        </p:nvSpPr>
        <p:spPr>
          <a:xfrm>
            <a:off x="0" y="3886200"/>
            <a:ext cx="121920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aseline="-25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B6F833-D6FD-42CA-87C8-35E2537C8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1240" y="5257800"/>
            <a:ext cx="1809948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E11DA5-056D-4A32-98EB-FDB61C91B3C6}"/>
              </a:ext>
            </a:extLst>
          </p:cNvPr>
          <p:cNvSpPr txBox="1"/>
          <p:nvPr userDrawn="1"/>
        </p:nvSpPr>
        <p:spPr>
          <a:xfrm>
            <a:off x="457200" y="5943600"/>
            <a:ext cx="11274552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b="1" i="1" dirty="0">
                <a:solidFill>
                  <a:srgbClr val="005496"/>
                </a:solidFill>
              </a:rPr>
              <a:t>Advancing ICT Industry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68088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11274552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1" i="0" baseline="0">
                <a:solidFill>
                  <a:srgbClr val="0054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274552" cy="4572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032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B60F5-8368-467B-876F-D50C9D920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72200"/>
            <a:ext cx="1208267" cy="457200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00157CE-430E-47FE-8B42-1E5BCE9D5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172200"/>
            <a:ext cx="758952" cy="457200"/>
          </a:xfrm>
          <a:prstGeom prst="rect">
            <a:avLst/>
          </a:prstGeom>
        </p:spPr>
        <p:txBody>
          <a:bodyPr anchor="b" anchorCtr="0"/>
          <a:lstStyle>
            <a:lvl1pPr>
              <a:defRPr sz="1200"/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3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11274552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 b="1" i="0" baseline="0">
                <a:solidFill>
                  <a:srgbClr val="0054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72200"/>
            <a:ext cx="1208267" cy="4572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B197D02-1659-4787-8C53-DC9D7A98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172200"/>
            <a:ext cx="758952" cy="457200"/>
          </a:xfrm>
          <a:prstGeom prst="rect">
            <a:avLst/>
          </a:prstGeom>
        </p:spPr>
        <p:txBody>
          <a:bodyPr anchor="b" anchorCtr="0"/>
          <a:lstStyle>
            <a:lvl1pPr>
              <a:defRPr sz="1200"/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8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  <p:sldLayoutId id="2147483682" r:id="rId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hyperlink" Target="https://www.youtube.com/watch?v=hQN-YeM-mS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09BF0D-D0F0-424B-8B8D-0B2B31294BA7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9144000" cy="2286000"/>
          </a:xfrm>
          <a:prstGeom prst="rect">
            <a:avLst/>
          </a:prstGeom>
        </p:spPr>
        <p:txBody>
          <a:bodyPr wrap="square" lIns="0" tIns="0" rIns="0" bIns="0" anchor="b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en-US" sz="4800" dirty="0">
                <a:solidFill>
                  <a:schemeClr val="bg1"/>
                </a:solidFill>
              </a:rPr>
              <a:t>Open Source IoT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(OS-IoT)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4E760B9-389B-4D11-99F3-A639DD452751}"/>
              </a:ext>
            </a:extLst>
          </p:cNvPr>
          <p:cNvSpPr txBox="1">
            <a:spLocks/>
          </p:cNvSpPr>
          <p:nvPr/>
        </p:nvSpPr>
        <p:spPr>
          <a:xfrm>
            <a:off x="457200" y="5943600"/>
            <a:ext cx="2743200" cy="4572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5496"/>
                </a:solidFill>
                <a:latin typeface="Arial" pitchFamily="34" charset="0"/>
                <a:cs typeface="Arial" pitchFamily="34" charset="0"/>
              </a:rPr>
              <a:t>September 10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49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2018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5C701C-DBDF-45C3-8229-6AF2F326B549}"/>
              </a:ext>
            </a:extLst>
          </p:cNvPr>
          <p:cNvSpPr txBox="1">
            <a:spLocks/>
          </p:cNvSpPr>
          <p:nvPr/>
        </p:nvSpPr>
        <p:spPr>
          <a:xfrm>
            <a:off x="457200" y="4343400"/>
            <a:ext cx="5486400" cy="914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49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Josef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549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Blanz</a:t>
            </a:r>
            <a:r>
              <a:rPr lang="en-US" sz="2400" b="1" dirty="0">
                <a:solidFill>
                  <a:srgbClr val="005496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49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Iain Sharp</a:t>
            </a: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Principal Engineer		Principal Technologist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763" marR="0" lvl="0" indent="0" algn="l" defTabSz="4572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Qualcomm				ATIS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2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D2E8-D91B-49CF-B4C0-EE9D5733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81" y="201515"/>
            <a:ext cx="11274552" cy="914400"/>
          </a:xfrm>
        </p:spPr>
        <p:txBody>
          <a:bodyPr/>
          <a:lstStyle/>
          <a:p>
            <a:r>
              <a:rPr lang="en-GB" dirty="0"/>
              <a:t>Bridge Network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7C57-1E5D-4FB4-8EBF-E80B0C9BE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FDF8F1-B002-4A1A-BEE3-56BCF5780F85}"/>
              </a:ext>
            </a:extLst>
          </p:cNvPr>
          <p:cNvSpPr/>
          <p:nvPr/>
        </p:nvSpPr>
        <p:spPr>
          <a:xfrm>
            <a:off x="10055352" y="3476723"/>
            <a:ext cx="1509118" cy="80474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oneM2M Controller AE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D1777-1A23-40CB-BDA5-61197F6DE105}"/>
              </a:ext>
            </a:extLst>
          </p:cNvPr>
          <p:cNvSpPr txBox="1"/>
          <p:nvPr/>
        </p:nvSpPr>
        <p:spPr>
          <a:xfrm>
            <a:off x="10103338" y="4238881"/>
            <a:ext cx="1738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osiotcmd</a:t>
            </a:r>
            <a:r>
              <a:rPr lang="en-GB" dirty="0"/>
              <a:t> command-line tool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19F4BE0B-2E52-4E21-B81B-2810A802FB61}"/>
              </a:ext>
            </a:extLst>
          </p:cNvPr>
          <p:cNvSpPr/>
          <p:nvPr/>
        </p:nvSpPr>
        <p:spPr>
          <a:xfrm>
            <a:off x="8022087" y="2328175"/>
            <a:ext cx="1080855" cy="933046"/>
          </a:xfrm>
          <a:prstGeom prst="flowChartMagneticDisk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oneM2M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27A4E-7ABD-48F9-BBFA-E57B3066EE0B}"/>
              </a:ext>
            </a:extLst>
          </p:cNvPr>
          <p:cNvSpPr txBox="1"/>
          <p:nvPr/>
        </p:nvSpPr>
        <p:spPr>
          <a:xfrm>
            <a:off x="8017890" y="3340754"/>
            <a:ext cx="1207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e.g. Eclipse</a:t>
            </a:r>
            <a:br>
              <a:rPr lang="en-GB" dirty="0"/>
            </a:br>
            <a:r>
              <a:rPr lang="en-GB" dirty="0"/>
              <a:t>OM2M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7C691-2443-437A-A1D9-4E210EF123F1}"/>
              </a:ext>
            </a:extLst>
          </p:cNvPr>
          <p:cNvSpPr/>
          <p:nvPr/>
        </p:nvSpPr>
        <p:spPr>
          <a:xfrm>
            <a:off x="2855429" y="1789986"/>
            <a:ext cx="4121755" cy="2663754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3BEF0-09A3-4CC2-A9A7-E53B30F9293B}"/>
              </a:ext>
            </a:extLst>
          </p:cNvPr>
          <p:cNvSpPr txBox="1"/>
          <p:nvPr/>
        </p:nvSpPr>
        <p:spPr>
          <a:xfrm>
            <a:off x="2828738" y="1834871"/>
            <a:ext cx="414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OCF/oneM2M Bridge/IPE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0068EF-0D9B-4DD3-B5F5-F1800A9B7198}"/>
              </a:ext>
            </a:extLst>
          </p:cNvPr>
          <p:cNvSpPr/>
          <p:nvPr/>
        </p:nvSpPr>
        <p:spPr>
          <a:xfrm>
            <a:off x="2941516" y="2216191"/>
            <a:ext cx="3918832" cy="1157014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3339E-80CE-4ABC-B028-67280A878E01}"/>
              </a:ext>
            </a:extLst>
          </p:cNvPr>
          <p:cNvSpPr txBox="1"/>
          <p:nvPr/>
        </p:nvSpPr>
        <p:spPr>
          <a:xfrm>
            <a:off x="3063596" y="2217108"/>
            <a:ext cx="385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C++ Bridge 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129145-4B4C-4F57-A25E-23BC9CB70733}"/>
              </a:ext>
            </a:extLst>
          </p:cNvPr>
          <p:cNvSpPr/>
          <p:nvPr/>
        </p:nvSpPr>
        <p:spPr>
          <a:xfrm>
            <a:off x="3066740" y="2628046"/>
            <a:ext cx="1696032" cy="1718477"/>
          </a:xfrm>
          <a:prstGeom prst="rect">
            <a:avLst/>
          </a:prstGeom>
          <a:noFill/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OCF Client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EDA5E-4717-40ED-A16E-8994F2A5F392}"/>
              </a:ext>
            </a:extLst>
          </p:cNvPr>
          <p:cNvSpPr/>
          <p:nvPr/>
        </p:nvSpPr>
        <p:spPr>
          <a:xfrm>
            <a:off x="3147645" y="3516841"/>
            <a:ext cx="1535865" cy="72204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IoTivity</a:t>
            </a:r>
            <a:r>
              <a:rPr lang="en-GB" dirty="0">
                <a:solidFill>
                  <a:schemeClr val="tx1"/>
                </a:solidFill>
              </a:rPr>
              <a:t> C++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B28C2-4B1C-4035-8272-D9835CEB19F8}"/>
              </a:ext>
            </a:extLst>
          </p:cNvPr>
          <p:cNvSpPr/>
          <p:nvPr/>
        </p:nvSpPr>
        <p:spPr>
          <a:xfrm>
            <a:off x="715108" y="3166100"/>
            <a:ext cx="1598246" cy="6212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OCF server </a:t>
            </a:r>
            <a:r>
              <a:rPr lang="en-GB" dirty="0" err="1">
                <a:solidFill>
                  <a:schemeClr val="tx1"/>
                </a:solidFill>
              </a:rPr>
              <a:t>lightdevice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CFD98C-B14C-477A-AC3F-D31E4AA9EF8F}"/>
              </a:ext>
            </a:extLst>
          </p:cNvPr>
          <p:cNvSpPr txBox="1"/>
          <p:nvPr/>
        </p:nvSpPr>
        <p:spPr>
          <a:xfrm>
            <a:off x="574431" y="3744438"/>
            <a:ext cx="2087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Simulated OCF device from OCF </a:t>
            </a:r>
            <a:r>
              <a:rPr lang="en-GB" dirty="0" err="1"/>
              <a:t>deviceBuilder</a:t>
            </a:r>
            <a:r>
              <a:rPr lang="en-GB" dirty="0"/>
              <a:t> application</a:t>
            </a:r>
          </a:p>
          <a:p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298E30-168F-48E6-8933-4B1E896B5CE5}"/>
              </a:ext>
            </a:extLst>
          </p:cNvPr>
          <p:cNvCxnSpPr>
            <a:cxnSpLocks/>
            <a:stCxn id="5" idx="1"/>
            <a:endCxn id="7" idx="4"/>
          </p:cNvCxnSpPr>
          <p:nvPr/>
        </p:nvCxnSpPr>
        <p:spPr>
          <a:xfrm flipH="1" flipV="1">
            <a:off x="9102942" y="2794698"/>
            <a:ext cx="952410" cy="1084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2C9739-AB1D-4879-8797-8DD4AF3865DE}"/>
              </a:ext>
            </a:extLst>
          </p:cNvPr>
          <p:cNvCxnSpPr>
            <a:cxnSpLocks/>
            <a:stCxn id="7" idx="2"/>
            <a:endCxn id="15" idx="3"/>
          </p:cNvCxnSpPr>
          <p:nvPr/>
        </p:nvCxnSpPr>
        <p:spPr>
          <a:xfrm flipH="1">
            <a:off x="6685498" y="2794698"/>
            <a:ext cx="1336589" cy="1061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DBBE43-D916-44F8-8624-B4AF74FF736E}"/>
              </a:ext>
            </a:extLst>
          </p:cNvPr>
          <p:cNvCxnSpPr>
            <a:cxnSpLocks/>
            <a:stCxn id="14" idx="1"/>
            <a:endCxn id="19" idx="3"/>
          </p:cNvCxnSpPr>
          <p:nvPr/>
        </p:nvCxnSpPr>
        <p:spPr>
          <a:xfrm flipH="1" flipV="1">
            <a:off x="2313354" y="3476723"/>
            <a:ext cx="834291" cy="4011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F71F9E-F22C-48E9-AF7D-5AAE49B7794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3911600" y="3373205"/>
            <a:ext cx="3978" cy="143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E18C41-7E78-4257-A139-0A85C3996C76}"/>
              </a:ext>
            </a:extLst>
          </p:cNvPr>
          <p:cNvCxnSpPr>
            <a:cxnSpLocks/>
          </p:cNvCxnSpPr>
          <p:nvPr/>
        </p:nvCxnSpPr>
        <p:spPr>
          <a:xfrm flipV="1">
            <a:off x="5949187" y="3373205"/>
            <a:ext cx="0" cy="172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82216D4-F154-47F5-9F2A-E57562508C8D}"/>
              </a:ext>
            </a:extLst>
          </p:cNvPr>
          <p:cNvSpPr/>
          <p:nvPr/>
        </p:nvSpPr>
        <p:spPr>
          <a:xfrm>
            <a:off x="5065585" y="2628046"/>
            <a:ext cx="1683989" cy="1701168"/>
          </a:xfrm>
          <a:prstGeom prst="rect">
            <a:avLst/>
          </a:prstGeom>
          <a:noFill/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oneM2M AE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A09C50E-F847-44CF-BD4F-477ADADC2E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1959" y="2287753"/>
            <a:ext cx="651799" cy="536216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671B59F-E786-4C3A-A89E-9CA654119B7E}"/>
              </a:ext>
            </a:extLst>
          </p:cNvPr>
          <p:cNvCxnSpPr/>
          <p:nvPr/>
        </p:nvCxnSpPr>
        <p:spPr>
          <a:xfrm>
            <a:off x="7563983" y="2900079"/>
            <a:ext cx="0" cy="144644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B08E121-708F-4A1A-96B3-3115E0465D6D}"/>
              </a:ext>
            </a:extLst>
          </p:cNvPr>
          <p:cNvSpPr txBox="1"/>
          <p:nvPr/>
        </p:nvSpPr>
        <p:spPr>
          <a:xfrm>
            <a:off x="7262588" y="439190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Mca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1E7161-1112-47EB-B88D-587FFF965B6B}"/>
              </a:ext>
            </a:extLst>
          </p:cNvPr>
          <p:cNvSpPr/>
          <p:nvPr/>
        </p:nvSpPr>
        <p:spPr>
          <a:xfrm>
            <a:off x="5136219" y="3512268"/>
            <a:ext cx="1549279" cy="688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83FFDD-EDA6-4D26-99C2-3BE5D86F7346}"/>
              </a:ext>
            </a:extLst>
          </p:cNvPr>
          <p:cNvSpPr txBox="1"/>
          <p:nvPr/>
        </p:nvSpPr>
        <p:spPr>
          <a:xfrm>
            <a:off x="5562918" y="3856487"/>
            <a:ext cx="97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cs typeface="+mn-cs"/>
              </a:rPr>
              <a:t>Library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3DF878-80A9-4018-B0E5-5295BE9B77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095" y="3553136"/>
            <a:ext cx="853912" cy="306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C9378AE-1D61-4925-9201-00605F8CE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88" y="2292903"/>
            <a:ext cx="651799" cy="536216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4EA0FF-14C9-4100-86F3-A8A534C8DA3A}"/>
              </a:ext>
            </a:extLst>
          </p:cNvPr>
          <p:cNvCxnSpPr/>
          <p:nvPr/>
        </p:nvCxnSpPr>
        <p:spPr>
          <a:xfrm>
            <a:off x="9620912" y="2905229"/>
            <a:ext cx="0" cy="144644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B96D033-7903-4C64-B37D-D9A115919429}"/>
              </a:ext>
            </a:extLst>
          </p:cNvPr>
          <p:cNvSpPr txBox="1"/>
          <p:nvPr/>
        </p:nvSpPr>
        <p:spPr>
          <a:xfrm>
            <a:off x="9319517" y="439705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Mca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352F2C-A60A-490F-B8A0-46533826F2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688" y="2269559"/>
            <a:ext cx="853912" cy="306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554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A8C4-88CA-42B7-8D73-EA5DF801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HAIM Support Resource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FCE94-7866-4D22-AC99-F1C27DF2E1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38BB3-1F99-4287-BC2A-BD29A4EB551D}"/>
              </a:ext>
            </a:extLst>
          </p:cNvPr>
          <p:cNvSpPr/>
          <p:nvPr/>
        </p:nvSpPr>
        <p:spPr>
          <a:xfrm>
            <a:off x="597346" y="1514045"/>
            <a:ext cx="5206107" cy="767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RN = “</a:t>
            </a:r>
            <a:r>
              <a:rPr lang="en-GB" sz="2400" dirty="0" err="1"/>
              <a:t>ocfBridge</a:t>
            </a:r>
            <a:r>
              <a:rPr lang="en-GB" sz="2400" dirty="0"/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DBFA81-A8DF-4F25-9599-F8E63169AABB}"/>
              </a:ext>
            </a:extLst>
          </p:cNvPr>
          <p:cNvSpPr/>
          <p:nvPr/>
        </p:nvSpPr>
        <p:spPr>
          <a:xfrm>
            <a:off x="3986905" y="2855680"/>
            <a:ext cx="5206107" cy="767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RN = &lt;Name of OCF </a:t>
            </a:r>
            <a:r>
              <a:rPr lang="en-GB" sz="2400" dirty="0" err="1"/>
              <a:t>lightDevice</a:t>
            </a:r>
            <a:r>
              <a:rPr lang="en-GB" sz="2400" dirty="0"/>
              <a:t>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0E311-3B78-4005-945E-AFA5F1C29579}"/>
              </a:ext>
            </a:extLst>
          </p:cNvPr>
          <p:cNvSpPr/>
          <p:nvPr/>
        </p:nvSpPr>
        <p:spPr>
          <a:xfrm>
            <a:off x="6864125" y="4195794"/>
            <a:ext cx="5206107" cy="767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powerState</a:t>
            </a:r>
            <a:r>
              <a:rPr lang="en-GB" sz="2400" dirty="0"/>
              <a:t>: 0 or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0267E-0855-4FD5-9BEF-E337C24302FE}"/>
              </a:ext>
            </a:extLst>
          </p:cNvPr>
          <p:cNvSpPr txBox="1"/>
          <p:nvPr/>
        </p:nvSpPr>
        <p:spPr>
          <a:xfrm>
            <a:off x="6060771" y="1684148"/>
            <a:ext cx="2348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AE for bridge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EC209-0540-437B-9EA8-A344514F2022}"/>
              </a:ext>
            </a:extLst>
          </p:cNvPr>
          <p:cNvSpPr txBox="1"/>
          <p:nvPr/>
        </p:nvSpPr>
        <p:spPr>
          <a:xfrm>
            <a:off x="597346" y="3018358"/>
            <a:ext cx="4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HAIM </a:t>
            </a:r>
            <a:r>
              <a:rPr lang="en-GB" sz="2000" b="1" dirty="0" err="1"/>
              <a:t>deviceLight</a:t>
            </a:r>
            <a:br>
              <a:rPr lang="en-GB" sz="2000" b="1" dirty="0"/>
            </a:b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20973-DC06-4C72-9180-4DD3D19C0CC7}"/>
              </a:ext>
            </a:extLst>
          </p:cNvPr>
          <p:cNvSpPr txBox="1"/>
          <p:nvPr/>
        </p:nvSpPr>
        <p:spPr>
          <a:xfrm>
            <a:off x="597346" y="4474295"/>
            <a:ext cx="694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HAIM </a:t>
            </a:r>
            <a:r>
              <a:rPr lang="en-GB" sz="2000" b="1" dirty="0" err="1"/>
              <a:t>binarySwitch</a:t>
            </a:r>
            <a:endParaRPr lang="en-GB" sz="2000" b="1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C01FBCF-8095-4805-8CE2-2C0D8ED792FD}"/>
              </a:ext>
            </a:extLst>
          </p:cNvPr>
          <p:cNvCxnSpPr>
            <a:stCxn id="5" idx="2"/>
            <a:endCxn id="6" idx="1"/>
          </p:cNvCxnSpPr>
          <p:nvPr/>
        </p:nvCxnSpPr>
        <p:spPr>
          <a:xfrm rot="16200000" flipH="1">
            <a:off x="3114675" y="2367129"/>
            <a:ext cx="957955" cy="78650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1AB3186-C8C8-4DB7-B9DC-B6B38FF73AD0}"/>
              </a:ext>
            </a:extLst>
          </p:cNvPr>
          <p:cNvCxnSpPr>
            <a:stCxn id="6" idx="2"/>
            <a:endCxn id="7" idx="1"/>
          </p:cNvCxnSpPr>
          <p:nvPr/>
        </p:nvCxnSpPr>
        <p:spPr>
          <a:xfrm rot="16200000" flipH="1">
            <a:off x="6248825" y="3964174"/>
            <a:ext cx="956434" cy="27416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0171BF3-2F7E-4E48-BBFF-8061B5953C87}"/>
              </a:ext>
            </a:extLst>
          </p:cNvPr>
          <p:cNvSpPr/>
          <p:nvPr/>
        </p:nvSpPr>
        <p:spPr>
          <a:xfrm>
            <a:off x="10248728" y="5152228"/>
            <a:ext cx="1821503" cy="767360"/>
          </a:xfrm>
          <a:prstGeom prst="rect">
            <a:avLst/>
          </a:prstGeom>
          <a:noFill/>
          <a:ln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Subscription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B21C23DE-D0B4-4318-A89B-D46DC3A1AAB9}"/>
              </a:ext>
            </a:extLst>
          </p:cNvPr>
          <p:cNvCxnSpPr>
            <a:cxnSpLocks/>
            <a:stCxn id="7" idx="2"/>
            <a:endCxn id="13" idx="1"/>
          </p:cNvCxnSpPr>
          <p:nvPr/>
        </p:nvCxnSpPr>
        <p:spPr>
          <a:xfrm rot="16200000" flipH="1">
            <a:off x="9571576" y="4858756"/>
            <a:ext cx="572754" cy="78154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6CE7B6D-6588-4313-89D9-DB2F57C4219A}"/>
              </a:ext>
            </a:extLst>
          </p:cNvPr>
          <p:cNvSpPr txBox="1"/>
          <p:nvPr/>
        </p:nvSpPr>
        <p:spPr>
          <a:xfrm>
            <a:off x="597346" y="5099070"/>
            <a:ext cx="694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HAIM toggle resource is omitted</a:t>
            </a:r>
          </a:p>
        </p:txBody>
      </p:sp>
    </p:spTree>
    <p:extLst>
      <p:ext uri="{BB962C8B-B14F-4D97-AF65-F5344CB8AC3E}">
        <p14:creationId xmlns:p14="http://schemas.microsoft.com/office/powerpoint/2010/main" val="205308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61FE-7386-4C61-9270-41273216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OS-IoT on Embedded Cellular Devices – work in progress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CDFE4-C4E2-447D-8240-31A4748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84343"/>
            <a:ext cx="8397631" cy="1641231"/>
          </a:xfrm>
        </p:spPr>
        <p:txBody>
          <a:bodyPr/>
          <a:lstStyle/>
          <a:p>
            <a:r>
              <a:rPr lang="en-GB" sz="2000" dirty="0"/>
              <a:t>Integrated cellular IoT modems with accessible application SDKs and support for NB-IoT and LTE-Cat M1 are now available:</a:t>
            </a:r>
          </a:p>
          <a:p>
            <a:pPr lvl="1"/>
            <a:r>
              <a:rPr lang="en-GB" sz="1800" dirty="0"/>
              <a:t>Goal is to show OS-IoT using cellular IoT on a live network (AT&amp;T)</a:t>
            </a:r>
          </a:p>
          <a:p>
            <a:pPr lvl="1"/>
            <a:r>
              <a:rPr lang="en-GB" sz="1800" dirty="0"/>
              <a:t>OS-IoT aims to port the OS-IoT library to the </a:t>
            </a:r>
            <a:r>
              <a:rPr lang="en-GB" sz="1800" dirty="0" err="1"/>
              <a:t>Quectel</a:t>
            </a:r>
            <a:r>
              <a:rPr lang="en-GB" sz="1800" dirty="0"/>
              <a:t> BG96 module based on the Qualcomm 9206 chipset</a:t>
            </a:r>
          </a:p>
          <a:p>
            <a:pPr lvl="1"/>
            <a:endParaRPr lang="en-GB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9D2C8-71BB-44AD-BD03-7DDBF5421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EDDA6-3888-4896-BC4B-DCEB0959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1942" y="4613040"/>
            <a:ext cx="1541659" cy="1264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80D4A2-984B-41D0-8992-E68800B6D9C8}"/>
              </a:ext>
            </a:extLst>
          </p:cNvPr>
          <p:cNvSpPr/>
          <p:nvPr/>
        </p:nvSpPr>
        <p:spPr>
          <a:xfrm>
            <a:off x="375137" y="1244758"/>
            <a:ext cx="2383694" cy="114854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600" rtlCol="0" anchor="t" anchorCtr="0"/>
          <a:lstStyle/>
          <a:p>
            <a:pPr algn="ctr"/>
            <a:r>
              <a:rPr lang="en-GB" dirty="0"/>
              <a:t>Cellular Module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38E4C4-AFF8-4C72-AD6F-7041A36884B9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2758831" y="1819031"/>
            <a:ext cx="214379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CCB7A5-4E6F-4ADA-A80A-FF20C22A1C52}"/>
              </a:ext>
            </a:extLst>
          </p:cNvPr>
          <p:cNvSpPr/>
          <p:nvPr/>
        </p:nvSpPr>
        <p:spPr>
          <a:xfrm>
            <a:off x="4902629" y="1244757"/>
            <a:ext cx="2383694" cy="114854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600" rtlCol="0" anchor="t" anchorCtr="0"/>
          <a:lstStyle/>
          <a:p>
            <a:pPr algn="ctr"/>
            <a:r>
              <a:rPr lang="en-GB" dirty="0"/>
              <a:t>Application CPU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1E89707-8C4F-4094-97E4-9C0257B28BF8}"/>
              </a:ext>
            </a:extLst>
          </p:cNvPr>
          <p:cNvSpPr/>
          <p:nvPr/>
        </p:nvSpPr>
        <p:spPr>
          <a:xfrm>
            <a:off x="4968398" y="1569057"/>
            <a:ext cx="2269510" cy="2312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IoT Application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5232C1EE-099C-451A-ADA6-90D0BD51EBA1}"/>
              </a:ext>
            </a:extLst>
          </p:cNvPr>
          <p:cNvSpPr/>
          <p:nvPr/>
        </p:nvSpPr>
        <p:spPr>
          <a:xfrm>
            <a:off x="4959721" y="1857755"/>
            <a:ext cx="2269510" cy="231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C7443F-B2A7-43B5-A6C6-55D1D3AA47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000" y="1892304"/>
            <a:ext cx="489452" cy="175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984062C-E760-43DA-A4F3-1EDDB2CED80A}"/>
              </a:ext>
            </a:extLst>
          </p:cNvPr>
          <p:cNvSpPr txBox="1"/>
          <p:nvPr/>
        </p:nvSpPr>
        <p:spPr>
          <a:xfrm>
            <a:off x="6007452" y="181273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B6AE39-7605-47C0-9B16-11310F20ACDE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7286323" y="1813171"/>
            <a:ext cx="2370445" cy="586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DB189BE-F8C2-4D27-A846-C83131A45DAF}"/>
              </a:ext>
            </a:extLst>
          </p:cNvPr>
          <p:cNvSpPr/>
          <p:nvPr/>
        </p:nvSpPr>
        <p:spPr>
          <a:xfrm>
            <a:off x="9433169" y="1250777"/>
            <a:ext cx="2383694" cy="114854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600" rtlCol="0" anchor="ctr" anchorCtr="0"/>
          <a:lstStyle/>
          <a:p>
            <a:pPr algn="ctr"/>
            <a:r>
              <a:rPr lang="en-GB" dirty="0"/>
              <a:t>Sensor and Actuator</a:t>
            </a:r>
            <a:br>
              <a:rPr lang="en-GB" dirty="0"/>
            </a:br>
            <a:r>
              <a:rPr lang="en-GB" dirty="0"/>
              <a:t>Hardware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4EAEC7-2C9C-4AF9-95EC-4583859179DC}"/>
              </a:ext>
            </a:extLst>
          </p:cNvPr>
          <p:cNvSpPr txBox="1"/>
          <p:nvPr/>
        </p:nvSpPr>
        <p:spPr>
          <a:xfrm>
            <a:off x="2783557" y="1292881"/>
            <a:ext cx="2160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e.g. AT Commands/PPP</a:t>
            </a:r>
            <a:br>
              <a:rPr lang="en-GB" sz="1400" dirty="0"/>
            </a:br>
            <a:r>
              <a:rPr lang="en-GB" sz="1400" dirty="0"/>
              <a:t>over Virtual Serial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0338B3-0C16-4965-9186-D3D4781F20CE}"/>
              </a:ext>
            </a:extLst>
          </p:cNvPr>
          <p:cNvSpPr/>
          <p:nvPr/>
        </p:nvSpPr>
        <p:spPr>
          <a:xfrm>
            <a:off x="375137" y="3010608"/>
            <a:ext cx="2383694" cy="114854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600" rtlCol="0" anchor="t" anchorCtr="0"/>
          <a:lstStyle/>
          <a:p>
            <a:pPr algn="ctr"/>
            <a:r>
              <a:rPr lang="en-GB" dirty="0"/>
              <a:t>Cellular Module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017B3A-0CB9-4E66-837C-D5B591EA2ED2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2758831" y="3584881"/>
            <a:ext cx="667433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6C41B3F-E469-4B68-AE99-220CDB6DF4A8}"/>
              </a:ext>
            </a:extLst>
          </p:cNvPr>
          <p:cNvSpPr/>
          <p:nvPr/>
        </p:nvSpPr>
        <p:spPr>
          <a:xfrm>
            <a:off x="9433169" y="3016627"/>
            <a:ext cx="2383694" cy="114854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600" rtlCol="0" anchor="ctr" anchorCtr="0"/>
          <a:lstStyle/>
          <a:p>
            <a:pPr algn="ctr"/>
            <a:r>
              <a:rPr lang="en-GB" dirty="0"/>
              <a:t>Sensor and Actuator</a:t>
            </a:r>
            <a:br>
              <a:rPr lang="en-GB" dirty="0"/>
            </a:br>
            <a:r>
              <a:rPr lang="en-GB" dirty="0"/>
              <a:t>Hardware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E14E014-97E9-439D-BC7D-51BDF624BA8D}"/>
              </a:ext>
            </a:extLst>
          </p:cNvPr>
          <p:cNvSpPr/>
          <p:nvPr/>
        </p:nvSpPr>
        <p:spPr>
          <a:xfrm>
            <a:off x="4959721" y="2128649"/>
            <a:ext cx="2269510" cy="2312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OS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7D141EDE-AAEA-43D6-B3FB-A0B6E33A4E39}"/>
              </a:ext>
            </a:extLst>
          </p:cNvPr>
          <p:cNvSpPr/>
          <p:nvPr/>
        </p:nvSpPr>
        <p:spPr>
          <a:xfrm>
            <a:off x="432229" y="2130774"/>
            <a:ext cx="2269510" cy="2312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OS (RTOS)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9E4940-5EF1-4D90-8A66-2402F3831A5B}"/>
              </a:ext>
            </a:extLst>
          </p:cNvPr>
          <p:cNvSpPr txBox="1"/>
          <p:nvPr/>
        </p:nvSpPr>
        <p:spPr>
          <a:xfrm>
            <a:off x="7445201" y="1286327"/>
            <a:ext cx="1829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Peripheral interface</a:t>
            </a:r>
          </a:p>
          <a:p>
            <a:r>
              <a:rPr lang="en-GB" sz="1400" dirty="0"/>
              <a:t>e.g. I2C, GPIO, ADC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FC989A23-F5D9-47C5-A735-F40C59D9CA06}"/>
              </a:ext>
            </a:extLst>
          </p:cNvPr>
          <p:cNvSpPr/>
          <p:nvPr/>
        </p:nvSpPr>
        <p:spPr>
          <a:xfrm>
            <a:off x="424941" y="3861520"/>
            <a:ext cx="2269510" cy="2312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OS (RTOS)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9C9337D7-2054-456B-93ED-6B563E1DDEAB}"/>
              </a:ext>
            </a:extLst>
          </p:cNvPr>
          <p:cNvSpPr/>
          <p:nvPr/>
        </p:nvSpPr>
        <p:spPr>
          <a:xfrm>
            <a:off x="436089" y="3297112"/>
            <a:ext cx="2269510" cy="2312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IoT Application</a:t>
            </a: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15B63A35-2563-47AE-9927-E356004B69E1}"/>
              </a:ext>
            </a:extLst>
          </p:cNvPr>
          <p:cNvSpPr/>
          <p:nvPr/>
        </p:nvSpPr>
        <p:spPr>
          <a:xfrm>
            <a:off x="427412" y="3585810"/>
            <a:ext cx="2269510" cy="231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6E718FF-3FA7-4607-A433-0A9FEB1A85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91" y="3620359"/>
            <a:ext cx="489452" cy="175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FAE256E-5950-4973-8076-A457326A9602}"/>
              </a:ext>
            </a:extLst>
          </p:cNvPr>
          <p:cNvSpPr txBox="1"/>
          <p:nvPr/>
        </p:nvSpPr>
        <p:spPr>
          <a:xfrm>
            <a:off x="1475143" y="3540786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8A41155-31BF-489C-8B84-42CAADC571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4" t="41288" r="8344" b="41288"/>
          <a:stretch/>
        </p:blipFill>
        <p:spPr>
          <a:xfrm>
            <a:off x="9616240" y="5926171"/>
            <a:ext cx="1413061" cy="19702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15EACA0-05EA-4930-89D1-552D3A5CB5CE}"/>
              </a:ext>
            </a:extLst>
          </p:cNvPr>
          <p:cNvSpPr txBox="1"/>
          <p:nvPr/>
        </p:nvSpPr>
        <p:spPr>
          <a:xfrm>
            <a:off x="280328" y="936980"/>
            <a:ext cx="3810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Conventional Closed Cellular Module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DBB184-557A-4CEB-BBE9-2E19A0A15161}"/>
              </a:ext>
            </a:extLst>
          </p:cNvPr>
          <p:cNvSpPr txBox="1"/>
          <p:nvPr/>
        </p:nvSpPr>
        <p:spPr>
          <a:xfrm>
            <a:off x="280327" y="2659097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Cost-optimized, Open Cellular IoT Module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FBE614-008C-451A-847C-C8A4C8B94EA5}"/>
              </a:ext>
            </a:extLst>
          </p:cNvPr>
          <p:cNvSpPr txBox="1"/>
          <p:nvPr/>
        </p:nvSpPr>
        <p:spPr>
          <a:xfrm>
            <a:off x="5179931" y="3025135"/>
            <a:ext cx="1829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Peripheral interface</a:t>
            </a:r>
          </a:p>
          <a:p>
            <a:r>
              <a:rPr lang="en-GB" sz="1400" dirty="0"/>
              <a:t>e.g. I2C, GPIO, ADC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3D61E6-0EBF-4CAF-8DBE-89810E7946C5}"/>
              </a:ext>
            </a:extLst>
          </p:cNvPr>
          <p:cNvCxnSpPr>
            <a:cxnSpLocks/>
          </p:cNvCxnSpPr>
          <p:nvPr/>
        </p:nvCxnSpPr>
        <p:spPr>
          <a:xfrm>
            <a:off x="280328" y="2602523"/>
            <a:ext cx="11630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90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6A4683-9A49-45E9-9723-AE5BC5C2A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5955" y="3003634"/>
            <a:ext cx="4562109" cy="2845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5987EF-4964-4995-8BB1-09A27F65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OS-IoT Community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4BA65-82E2-4134-BB80-24CC144F0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6051884" cy="4572000"/>
          </a:xfrm>
        </p:spPr>
        <p:txBody>
          <a:bodyPr/>
          <a:lstStyle/>
          <a:p>
            <a:r>
              <a:rPr lang="en-GB" dirty="0"/>
              <a:t>Press release and video distributed for OS-IoT over LTE operation.</a:t>
            </a:r>
          </a:p>
          <a:p>
            <a:r>
              <a:rPr lang="en-GB" dirty="0"/>
              <a:t>OS-IoT event participation </a:t>
            </a:r>
          </a:p>
          <a:p>
            <a:pPr lvl="1"/>
            <a:r>
              <a:rPr lang="en-GB" dirty="0"/>
              <a:t>oneM2M interoperability event at ATIS-hosted oneM2M Technical Plenary in Washington DC.</a:t>
            </a:r>
          </a:p>
          <a:p>
            <a:pPr lvl="1"/>
            <a:r>
              <a:rPr lang="en-GB" dirty="0"/>
              <a:t>OCF face to face, Malaga.</a:t>
            </a:r>
          </a:p>
          <a:p>
            <a:pPr lvl="1"/>
            <a:r>
              <a:rPr lang="en-GB" dirty="0"/>
              <a:t>oneM2M industry day.</a:t>
            </a:r>
          </a:p>
          <a:p>
            <a:r>
              <a:rPr lang="en-GB" dirty="0"/>
              <a:t>Technical support for university projects involving OS-IoT and oneM2M sponsored by participating companies.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8C062-1C3A-4597-9D6E-3F4F633AA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D2148-B1FA-4A32-AEB0-5EF0ACC8CCE1}"/>
              </a:ext>
            </a:extLst>
          </p:cNvPr>
          <p:cNvSpPr/>
          <p:nvPr/>
        </p:nvSpPr>
        <p:spPr>
          <a:xfrm>
            <a:off x="6928185" y="1010815"/>
            <a:ext cx="4562109" cy="1831271"/>
          </a:xfrm>
          <a:prstGeom prst="rect">
            <a:avLst/>
          </a:prstGeom>
        </p:spPr>
        <p:txBody>
          <a:bodyPr lIns="0" tIns="0" rIns="0" bIns="0"/>
          <a:lstStyle/>
          <a:p>
            <a:pPr>
              <a:spcBef>
                <a:spcPts val="1032"/>
              </a:spcBef>
            </a:pPr>
            <a:r>
              <a:rPr lang="en-GB" sz="2200" b="1" dirty="0">
                <a:latin typeface="Arial" pitchFamily="34" charset="0"/>
                <a:cs typeface="Arial" pitchFamily="34" charset="0"/>
              </a:rPr>
              <a:t>Site: www.os-iot.org</a:t>
            </a:r>
          </a:p>
          <a:p>
            <a:pPr marL="342900" indent="-342900">
              <a:spcBef>
                <a:spcPts val="1032"/>
              </a:spcBef>
              <a:buFont typeface="Arial" pitchFamily="34" charset="0"/>
              <a:buChar char="•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Full source code and test suites</a:t>
            </a:r>
          </a:p>
          <a:p>
            <a:pPr marL="342900" indent="-342900">
              <a:spcBef>
                <a:spcPts val="1032"/>
              </a:spcBef>
              <a:buFont typeface="Arial" pitchFamily="34" charset="0"/>
              <a:buChar char="•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Example applications</a:t>
            </a:r>
          </a:p>
          <a:p>
            <a:pPr marL="342900" indent="-342900">
              <a:spcBef>
                <a:spcPts val="1032"/>
              </a:spcBef>
              <a:buFont typeface="Arial" pitchFamily="34" charset="0"/>
              <a:buChar char="•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Documentation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4314D2-29EE-477E-9F34-37B870F628FF}"/>
              </a:ext>
            </a:extLst>
          </p:cNvPr>
          <p:cNvSpPr/>
          <p:nvPr/>
        </p:nvSpPr>
        <p:spPr>
          <a:xfrm>
            <a:off x="6763752" y="864228"/>
            <a:ext cx="4780548" cy="507937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42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A21A-5151-46D6-B359-758E2343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1C9AA-3EA5-4580-9A07-C410F7D4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331"/>
            <a:ext cx="9646634" cy="4572000"/>
          </a:xfrm>
        </p:spPr>
        <p:txBody>
          <a:bodyPr/>
          <a:lstStyle/>
          <a:p>
            <a:r>
              <a:rPr lang="en-GB" dirty="0"/>
              <a:t>The global oneM2M partnership is defining standards for interoperable IoT systems:</a:t>
            </a:r>
          </a:p>
          <a:p>
            <a:pPr lvl="1"/>
            <a:r>
              <a:rPr lang="en-GB" dirty="0"/>
              <a:t>oneM2M standards could improve the openness and robustness of IoT applications including industrial automation, Smart Cities, eHealth, and Smart Grid</a:t>
            </a:r>
            <a:endParaRPr lang="en-GB" b="1" dirty="0"/>
          </a:p>
          <a:p>
            <a:pPr lvl="1"/>
            <a:r>
              <a:rPr lang="en-US" dirty="0"/>
              <a:t>As a founding Partner of oneM2M, ATIS recognized that Open Source implementations of the standards would complement oneM2M specifications, drive adoption, and enhance commercial value</a:t>
            </a:r>
          </a:p>
          <a:p>
            <a:r>
              <a:rPr lang="en-GB" dirty="0"/>
              <a:t>In 2017, ATIS initiated work on OS-IoT to deliver an open source library for lightweight oneM2M clients:</a:t>
            </a:r>
          </a:p>
          <a:p>
            <a:pPr lvl="1"/>
            <a:r>
              <a:rPr lang="en-GB" dirty="0"/>
              <a:t>For example for application in </a:t>
            </a:r>
            <a:r>
              <a:rPr lang="en-US" dirty="0"/>
              <a:t>wearables, low-cost environmental monitors, home appliances and smart metering</a:t>
            </a:r>
            <a:endParaRPr lang="en-GB" dirty="0"/>
          </a:p>
          <a:p>
            <a:r>
              <a:rPr lang="en-GB" dirty="0"/>
              <a:t>OS-IoT has a unique place in the ecosystem as the only open source project that is focused on clients as opposed to servers.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1E14B-7334-4942-98CA-585D648B9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DCB72-7F7F-40D3-813F-33C573E46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0820" y="1271103"/>
            <a:ext cx="1203960" cy="990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6646B2-29AB-4ED9-A5AE-063EC01A6D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350" y="3657600"/>
            <a:ext cx="1633370" cy="586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466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OS-IoT Participation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Group led by Farooq Bari (AT&amp;T) and Farrokh Khatibi (Qualcomm).</a:t>
            </a:r>
          </a:p>
          <a:p>
            <a:r>
              <a:rPr lang="en-GB" sz="2400" dirty="0"/>
              <a:t>Open to both ATIS members, and approved non-member companies with suitable technical contributions.</a:t>
            </a:r>
          </a:p>
          <a:p>
            <a:r>
              <a:rPr lang="en-GB" sz="2400" dirty="0"/>
              <a:t>Recent participants:</a:t>
            </a:r>
          </a:p>
          <a:p>
            <a:pPr lvl="1"/>
            <a:r>
              <a:rPr lang="en-GB" sz="2200" dirty="0"/>
              <a:t>AT&amp;T, Deutsche Telekom, Huawei, InterDigital, KDDI, Linaro, Qualcomm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E6195-D012-487B-AE72-ED6EB5EEE8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F2621C-A536-4D69-9BF5-512448FFE83D}"/>
              </a:ext>
            </a:extLst>
          </p:cNvPr>
          <p:cNvSpPr/>
          <p:nvPr/>
        </p:nvSpPr>
        <p:spPr>
          <a:xfrm>
            <a:off x="586818" y="4698011"/>
            <a:ext cx="11015315" cy="1046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Contributors provide a wide-range of expertise on oneM2M standards, client chipsets, and open-client ecosystems.</a:t>
            </a:r>
          </a:p>
        </p:txBody>
      </p:sp>
    </p:spTree>
    <p:extLst>
      <p:ext uri="{BB962C8B-B14F-4D97-AF65-F5344CB8AC3E}">
        <p14:creationId xmlns:p14="http://schemas.microsoft.com/office/powerpoint/2010/main" val="323575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2A1DC3E-6AFB-4467-AC4B-33D6C1EC7037}"/>
              </a:ext>
            </a:extLst>
          </p:cNvPr>
          <p:cNvSpPr/>
          <p:nvPr/>
        </p:nvSpPr>
        <p:spPr>
          <a:xfrm>
            <a:off x="7734361" y="3569561"/>
            <a:ext cx="4051898" cy="239270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58"/>
            <a:ext cx="11274552" cy="914400"/>
          </a:xfrm>
        </p:spPr>
        <p:txBody>
          <a:bodyPr/>
          <a:lstStyle/>
          <a:p>
            <a:r>
              <a:rPr lang="en-US" dirty="0"/>
              <a:t>OS-IoT Library, Architectural Overview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544C1BCD-81F2-4132-A6AD-6CA3968E0E3D}"/>
              </a:ext>
            </a:extLst>
          </p:cNvPr>
          <p:cNvSpPr/>
          <p:nvPr/>
        </p:nvSpPr>
        <p:spPr>
          <a:xfrm>
            <a:off x="517539" y="1655058"/>
            <a:ext cx="3598168" cy="3918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IoT Application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488F4-7EE3-4503-99A9-89E0F7A27073}"/>
              </a:ext>
            </a:extLst>
          </p:cNvPr>
          <p:cNvSpPr txBox="1"/>
          <p:nvPr/>
        </p:nvSpPr>
        <p:spPr>
          <a:xfrm>
            <a:off x="2996649" y="2021372"/>
            <a:ext cx="1348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Oriented API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11B0F07-B601-45F0-9744-3D8C4329C5B3}"/>
              </a:ext>
            </a:extLst>
          </p:cNvPr>
          <p:cNvSpPr/>
          <p:nvPr/>
        </p:nvSpPr>
        <p:spPr>
          <a:xfrm>
            <a:off x="517539" y="5002345"/>
            <a:ext cx="4058365" cy="3918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System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EB0F7576-BA75-450D-B7E3-70AAB197CA4D}"/>
              </a:ext>
            </a:extLst>
          </p:cNvPr>
          <p:cNvSpPr/>
          <p:nvPr/>
        </p:nvSpPr>
        <p:spPr>
          <a:xfrm>
            <a:off x="517540" y="5520995"/>
            <a:ext cx="4058366" cy="3918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 Platform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D18FC5-7222-4711-8BCF-A778EB568291}"/>
              </a:ext>
            </a:extLst>
          </p:cNvPr>
          <p:cNvSpPr/>
          <p:nvPr/>
        </p:nvSpPr>
        <p:spPr>
          <a:xfrm>
            <a:off x="615365" y="2669836"/>
            <a:ext cx="3813142" cy="2205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A9DAB0-3311-43B8-A4F0-553451FE497B}"/>
              </a:ext>
            </a:extLst>
          </p:cNvPr>
          <p:cNvSpPr/>
          <p:nvPr/>
        </p:nvSpPr>
        <p:spPr>
          <a:xfrm>
            <a:off x="831185" y="3179628"/>
            <a:ext cx="3284522" cy="15278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073525-5230-4E5D-B95D-12A368253B39}"/>
              </a:ext>
            </a:extLst>
          </p:cNvPr>
          <p:cNvSpPr txBox="1"/>
          <p:nvPr/>
        </p:nvSpPr>
        <p:spPr>
          <a:xfrm>
            <a:off x="1370475" y="3189935"/>
            <a:ext cx="21082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Parsing, Serialization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Protocols</a:t>
            </a:r>
          </a:p>
          <a:p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B5FBE5-A996-4F16-94A1-B2AB4B79F124}"/>
              </a:ext>
            </a:extLst>
          </p:cNvPr>
          <p:cNvSpPr/>
          <p:nvPr/>
        </p:nvSpPr>
        <p:spPr>
          <a:xfrm>
            <a:off x="924025" y="3879590"/>
            <a:ext cx="1491916" cy="28785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8A04EF-A0DD-434F-A062-D7E787A85AAB}"/>
              </a:ext>
            </a:extLst>
          </p:cNvPr>
          <p:cNvSpPr/>
          <p:nvPr/>
        </p:nvSpPr>
        <p:spPr>
          <a:xfrm>
            <a:off x="1914867" y="2344562"/>
            <a:ext cx="1117158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B0E2DC7-31DF-4665-9F06-A0CFC2FAFB1D}"/>
              </a:ext>
            </a:extLst>
          </p:cNvPr>
          <p:cNvCxnSpPr>
            <a:cxnSpLocks/>
          </p:cNvCxnSpPr>
          <p:nvPr/>
        </p:nvCxnSpPr>
        <p:spPr>
          <a:xfrm>
            <a:off x="2486577" y="2021372"/>
            <a:ext cx="0" cy="648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CC45576-43DC-43C9-B3EE-E9EBA8C31886}"/>
              </a:ext>
            </a:extLst>
          </p:cNvPr>
          <p:cNvSpPr/>
          <p:nvPr/>
        </p:nvSpPr>
        <p:spPr>
          <a:xfrm>
            <a:off x="924025" y="4267041"/>
            <a:ext cx="3020415" cy="28785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HTTP/HTTPS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2DB1B3-76D5-4D04-897E-B13DF8E0E515}"/>
              </a:ext>
            </a:extLst>
          </p:cNvPr>
          <p:cNvSpPr/>
          <p:nvPr/>
        </p:nvSpPr>
        <p:spPr>
          <a:xfrm>
            <a:off x="2486577" y="3877467"/>
            <a:ext cx="1464775" cy="28785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689E36E-DB51-4E82-8BBE-9245C1EB25A7}"/>
              </a:ext>
            </a:extLst>
          </p:cNvPr>
          <p:cNvSpPr/>
          <p:nvPr/>
        </p:nvSpPr>
        <p:spPr>
          <a:xfrm>
            <a:off x="427852" y="1439418"/>
            <a:ext cx="6190407" cy="4654590"/>
          </a:xfrm>
          <a:prstGeom prst="roundRect">
            <a:avLst>
              <a:gd name="adj" fmla="val 3711"/>
            </a:avLst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656699-F9CA-4B00-BA1A-756AA908A229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523056" y="1312597"/>
            <a:ext cx="0" cy="126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A8B6EA1B-03DD-4050-9EBA-4211B7F6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30" b="23624"/>
          <a:stretch/>
        </p:blipFill>
        <p:spPr>
          <a:xfrm>
            <a:off x="3211076" y="994741"/>
            <a:ext cx="623957" cy="33035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1F2AE69-9AE1-4502-9A9B-BCAFE61F0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074" y="2184526"/>
            <a:ext cx="833663" cy="6858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B9BD9F0-DA1E-4B7A-8394-115C8AF599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84"/>
          <a:stretch/>
        </p:blipFill>
        <p:spPr>
          <a:xfrm>
            <a:off x="8355347" y="1842921"/>
            <a:ext cx="2572947" cy="165895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A0FCD0D-620D-4171-BF17-E69080FD1248}"/>
              </a:ext>
            </a:extLst>
          </p:cNvPr>
          <p:cNvSpPr txBox="1"/>
          <p:nvPr/>
        </p:nvSpPr>
        <p:spPr>
          <a:xfrm>
            <a:off x="8129160" y="1485293"/>
            <a:ext cx="294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oneM2M Infrastructure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BD63597-EB11-4EF0-B3A2-19375FEE969B}"/>
              </a:ext>
            </a:extLst>
          </p:cNvPr>
          <p:cNvSpPr/>
          <p:nvPr/>
        </p:nvSpPr>
        <p:spPr>
          <a:xfrm>
            <a:off x="7569658" y="1439418"/>
            <a:ext cx="4314731" cy="4642658"/>
          </a:xfrm>
          <a:prstGeom prst="roundRect">
            <a:avLst>
              <a:gd name="adj" fmla="val 3711"/>
            </a:avLst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5615844-7817-439F-9D00-0EAD13EA4FF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23" y="3961898"/>
            <a:ext cx="1098862" cy="3338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24F07E8-A42F-45AA-822C-9942A85F69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880" y="5646776"/>
            <a:ext cx="1693398" cy="21009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D9328F8-14F9-4EE8-A613-A788380F44BA}"/>
              </a:ext>
            </a:extLst>
          </p:cNvPr>
          <p:cNvSpPr txBox="1"/>
          <p:nvPr/>
        </p:nvSpPr>
        <p:spPr>
          <a:xfrm>
            <a:off x="8259556" y="55385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IoTDM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9137E3-64A2-44C4-8C1C-55902892064E}"/>
              </a:ext>
            </a:extLst>
          </p:cNvPr>
          <p:cNvSpPr txBox="1"/>
          <p:nvPr/>
        </p:nvSpPr>
        <p:spPr>
          <a:xfrm>
            <a:off x="8050203" y="360041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Interoperability tested with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F5E11512-842A-4A88-B2F8-14A042C849C9}"/>
              </a:ext>
            </a:extLst>
          </p:cNvPr>
          <p:cNvSpPr/>
          <p:nvPr/>
        </p:nvSpPr>
        <p:spPr>
          <a:xfrm>
            <a:off x="4557245" y="1650412"/>
            <a:ext cx="1897697" cy="12973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sensors and actuators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A0DDB1-4581-47A3-AD28-F08A3F5F72EA}"/>
              </a:ext>
            </a:extLst>
          </p:cNvPr>
          <p:cNvCxnSpPr>
            <a:stCxn id="14" idx="3"/>
          </p:cNvCxnSpPr>
          <p:nvPr/>
        </p:nvCxnSpPr>
        <p:spPr>
          <a:xfrm>
            <a:off x="4115707" y="1850972"/>
            <a:ext cx="4415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25DDA6F-B242-461F-8F2A-C6EB5298D280}"/>
              </a:ext>
            </a:extLst>
          </p:cNvPr>
          <p:cNvSpPr txBox="1"/>
          <p:nvPr/>
        </p:nvSpPr>
        <p:spPr>
          <a:xfrm>
            <a:off x="5117203" y="4946599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oneM2M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61EF7-DA7D-486E-9E6B-DFDB014DE30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556" y="4361816"/>
            <a:ext cx="978495" cy="327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1AD182-C58F-46C1-A5D8-9456D2CE1B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820" y="4756809"/>
            <a:ext cx="1060033" cy="36908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32DA424-23B8-426B-B0CD-F3A38A3B4C70}"/>
              </a:ext>
            </a:extLst>
          </p:cNvPr>
          <p:cNvSpPr txBox="1"/>
          <p:nvPr/>
        </p:nvSpPr>
        <p:spPr>
          <a:xfrm>
            <a:off x="8199135" y="475001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Mobius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94B585-E0BF-4893-AB9B-722540633A9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556" y="5187257"/>
            <a:ext cx="1179407" cy="330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E78F2B-D7D7-49BF-BD42-B218E3932A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652789" y="5115238"/>
            <a:ext cx="1485424" cy="38320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C8CBF2-E6F1-4B2B-824F-27A8320BDFC3}"/>
              </a:ext>
            </a:extLst>
          </p:cNvPr>
          <p:cNvCxnSpPr>
            <a:stCxn id="34" idx="3"/>
            <a:endCxn id="48" idx="1"/>
          </p:cNvCxnSpPr>
          <p:nvPr/>
        </p:nvCxnSpPr>
        <p:spPr>
          <a:xfrm flipV="1">
            <a:off x="6618259" y="3760747"/>
            <a:ext cx="951399" cy="5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A5E2AD-8E24-4CD3-A472-1054A65E2175}"/>
              </a:ext>
            </a:extLst>
          </p:cNvPr>
          <p:cNvCxnSpPr/>
          <p:nvPr/>
        </p:nvCxnSpPr>
        <p:spPr>
          <a:xfrm>
            <a:off x="7093958" y="3063240"/>
            <a:ext cx="0" cy="144644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946915A-5952-4340-A79B-F68D82A0FF33}"/>
              </a:ext>
            </a:extLst>
          </p:cNvPr>
          <p:cNvSpPr txBox="1"/>
          <p:nvPr/>
        </p:nvSpPr>
        <p:spPr>
          <a:xfrm>
            <a:off x="6792563" y="455506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Mca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0A750E4-85BF-4634-A0F2-50268CBD9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55" y="2736962"/>
            <a:ext cx="1110213" cy="398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D5AC003-1184-4AF9-9364-821F88CCFB3C}"/>
              </a:ext>
            </a:extLst>
          </p:cNvPr>
          <p:cNvSpPr txBox="1"/>
          <p:nvPr/>
        </p:nvSpPr>
        <p:spPr>
          <a:xfrm>
            <a:off x="1949964" y="273630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DE6D891-6579-493A-BCDD-617572F773D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529" b="31952"/>
          <a:stretch/>
        </p:blipFill>
        <p:spPr>
          <a:xfrm>
            <a:off x="9617774" y="4396893"/>
            <a:ext cx="1859413" cy="2576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FDD3575-E2DC-4FDC-929D-C80BED7493B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789" y="4007860"/>
            <a:ext cx="1170760" cy="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588B-A281-4730-967E-F9A36317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4552" cy="914400"/>
          </a:xfrm>
        </p:spPr>
        <p:txBody>
          <a:bodyPr/>
          <a:lstStyle/>
          <a:p>
            <a:r>
              <a:rPr lang="en-GB" dirty="0"/>
              <a:t>Key Features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4DA752-9736-4BC6-8DDA-B47348439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27228A-07CA-46F5-B4E8-6A4D8FA6A1AC}"/>
              </a:ext>
            </a:extLst>
          </p:cNvPr>
          <p:cNvGrpSpPr/>
          <p:nvPr/>
        </p:nvGrpSpPr>
        <p:grpSpPr>
          <a:xfrm>
            <a:off x="4189010" y="1083900"/>
            <a:ext cx="3740727" cy="2647604"/>
            <a:chOff x="207817" y="1083900"/>
            <a:chExt cx="3740727" cy="264760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CC65CB6-BBEA-493E-89FD-AB772A90E209}"/>
                </a:ext>
              </a:extLst>
            </p:cNvPr>
            <p:cNvSpPr/>
            <p:nvPr/>
          </p:nvSpPr>
          <p:spPr>
            <a:xfrm>
              <a:off x="207817" y="1083900"/>
              <a:ext cx="3740727" cy="264760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https://sites.atis.org/os-iot/wp-content/uploads/sites/5/2017/09/onem2m.png">
              <a:extLst>
                <a:ext uri="{FF2B5EF4-FFF2-40B4-BE49-F238E27FC236}">
                  <a16:creationId xmlns:a16="http://schemas.microsoft.com/office/drawing/2014/main" id="{57A9EDEB-03CB-41EE-9AFA-BEEDA3D12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62" y="1308343"/>
              <a:ext cx="1267035" cy="752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ADE525-2859-48B4-871D-01E2F28954CB}"/>
                </a:ext>
              </a:extLst>
            </p:cNvPr>
            <p:cNvSpPr txBox="1"/>
            <p:nvPr/>
          </p:nvSpPr>
          <p:spPr>
            <a:xfrm>
              <a:off x="317959" y="2157410"/>
              <a:ext cx="35204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oneM2M v2 Compliant</a:t>
              </a:r>
            </a:p>
            <a:p>
              <a:pPr algn="ctr"/>
              <a:endParaRPr lang="en-GB" b="1" dirty="0"/>
            </a:p>
            <a:p>
              <a:pPr algn="ctr"/>
              <a:r>
                <a:rPr lang="en-GB" dirty="0"/>
                <a:t>OS-IoT supports oneM2M version 2 compliant Application Entity (AE) capabilities.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E3CE30-311E-407E-97AC-22CFD00D222E}"/>
              </a:ext>
            </a:extLst>
          </p:cNvPr>
          <p:cNvSpPr/>
          <p:nvPr/>
        </p:nvSpPr>
        <p:spPr>
          <a:xfrm>
            <a:off x="8218515" y="1083900"/>
            <a:ext cx="3740727" cy="26476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88106-8928-4237-BC7C-56ABE04EFEDB}"/>
              </a:ext>
            </a:extLst>
          </p:cNvPr>
          <p:cNvSpPr txBox="1"/>
          <p:nvPr/>
        </p:nvSpPr>
        <p:spPr>
          <a:xfrm>
            <a:off x="8328657" y="2157410"/>
            <a:ext cx="352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Platform Independent</a:t>
            </a:r>
          </a:p>
          <a:p>
            <a:pPr algn="ctr"/>
            <a:r>
              <a:rPr lang="en-GB" dirty="0"/>
              <a:t>OS-IoT provides a high degree of platform independence and potential to support constrained devices.</a:t>
            </a:r>
            <a:endParaRPr lang="en-GB" dirty="0">
              <a:effectLst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1648C9-21C6-44C3-BF28-C3D2F2D0D609}"/>
              </a:ext>
            </a:extLst>
          </p:cNvPr>
          <p:cNvSpPr/>
          <p:nvPr/>
        </p:nvSpPr>
        <p:spPr>
          <a:xfrm>
            <a:off x="6165271" y="3981796"/>
            <a:ext cx="3740727" cy="26476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C6AB4F-555A-4B5D-9849-C6AE89C3DF64}"/>
              </a:ext>
            </a:extLst>
          </p:cNvPr>
          <p:cNvSpPr txBox="1"/>
          <p:nvPr/>
        </p:nvSpPr>
        <p:spPr>
          <a:xfrm>
            <a:off x="6275413" y="5055306"/>
            <a:ext cx="352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Interoperable</a:t>
            </a:r>
            <a:br>
              <a:rPr lang="en-GB" b="1" dirty="0"/>
            </a:br>
            <a:endParaRPr lang="en-GB" b="1" dirty="0"/>
          </a:p>
          <a:p>
            <a:pPr algn="ctr"/>
            <a:r>
              <a:rPr lang="en-GB" dirty="0"/>
              <a:t>OS-IoT is interoperable with other oneM2M ecosystem components.</a:t>
            </a:r>
          </a:p>
        </p:txBody>
      </p:sp>
      <p:pic>
        <p:nvPicPr>
          <p:cNvPr id="1030" name="Picture 6" descr="https://sites.atis.org/os-iot/wp-content/uploads/sites/5/2017/09/chips.png">
            <a:extLst>
              <a:ext uri="{FF2B5EF4-FFF2-40B4-BE49-F238E27FC236}">
                <a16:creationId xmlns:a16="http://schemas.microsoft.com/office/drawing/2014/main" id="{F81D079D-14B5-4A95-B333-B0B87FB2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759" y="1268045"/>
            <a:ext cx="3099256" cy="86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23BE4B1-932D-4D77-A821-FBC11929DE58}"/>
              </a:ext>
            </a:extLst>
          </p:cNvPr>
          <p:cNvGrpSpPr/>
          <p:nvPr/>
        </p:nvGrpSpPr>
        <p:grpSpPr>
          <a:xfrm>
            <a:off x="2200099" y="3991044"/>
            <a:ext cx="3740727" cy="2647604"/>
            <a:chOff x="4213166" y="1083900"/>
            <a:chExt cx="3740727" cy="264760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F5ECE6A-2791-4393-87BC-856C87771F46}"/>
                </a:ext>
              </a:extLst>
            </p:cNvPr>
            <p:cNvSpPr/>
            <p:nvPr/>
          </p:nvSpPr>
          <p:spPr>
            <a:xfrm>
              <a:off x="4213166" y="1083900"/>
              <a:ext cx="3740727" cy="264760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821CFE-84B2-4F56-9BC6-B3BB25A3AF8A}"/>
                </a:ext>
              </a:extLst>
            </p:cNvPr>
            <p:cNvSpPr txBox="1"/>
            <p:nvPr/>
          </p:nvSpPr>
          <p:spPr>
            <a:xfrm>
              <a:off x="4323308" y="2157410"/>
              <a:ext cx="35204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Simple API</a:t>
              </a:r>
            </a:p>
            <a:p>
              <a:pPr algn="ctr"/>
              <a:br>
                <a:rPr lang="en-GB" dirty="0"/>
              </a:br>
              <a:r>
                <a:rPr lang="en-GB" dirty="0"/>
                <a:t>OS-IoT provides a simple, resource-oriented API to interact with oneM2M ecosystems.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28A792-E630-41CD-92CB-CCE1D4253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4885" y="1193208"/>
              <a:ext cx="1300771" cy="98257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F83806B-AC54-4C9C-8FF4-1E86B463CCA1}"/>
              </a:ext>
            </a:extLst>
          </p:cNvPr>
          <p:cNvSpPr txBox="1"/>
          <p:nvPr/>
        </p:nvSpPr>
        <p:spPr>
          <a:xfrm>
            <a:off x="269647" y="2162257"/>
            <a:ext cx="352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Open Source</a:t>
            </a:r>
            <a:br>
              <a:rPr lang="en-GB" b="1" dirty="0"/>
            </a:br>
            <a:endParaRPr lang="en-GB" b="1" dirty="0"/>
          </a:p>
          <a:p>
            <a:pPr algn="ctr"/>
            <a:r>
              <a:rPr lang="en-GB" dirty="0"/>
              <a:t>OS-IoT is Open Source, BSD-licensed, for community and commercial application.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E7A918-6FAB-4C2A-9552-7F152F01C0E1}"/>
              </a:ext>
            </a:extLst>
          </p:cNvPr>
          <p:cNvSpPr/>
          <p:nvPr/>
        </p:nvSpPr>
        <p:spPr>
          <a:xfrm>
            <a:off x="159505" y="1088747"/>
            <a:ext cx="3740727" cy="26476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9396670-C930-486B-85E2-BFF796B0B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209" y="4108835"/>
            <a:ext cx="1160373" cy="8768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A2152B-9478-4100-87B6-36546C718AC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323" y="1151055"/>
            <a:ext cx="1058203" cy="10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4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0609-14E8-4D24-A408-587B2845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Release – September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0606A-0B08-470A-903E-C8684AB2A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0" y="6330827"/>
            <a:ext cx="758952" cy="457200"/>
          </a:xfrm>
        </p:spPr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D90B2-D9AB-4F21-8FBD-7C7F3556EFC3}"/>
              </a:ext>
            </a:extLst>
          </p:cNvPr>
          <p:cNvSpPr txBox="1">
            <a:spLocks/>
          </p:cNvSpPr>
          <p:nvPr/>
        </p:nvSpPr>
        <p:spPr>
          <a:xfrm>
            <a:off x="193233" y="1114468"/>
            <a:ext cx="6478278" cy="457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Core set of oneM2M Application Entity (AE) features: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CRUD operations for main oneM2M resources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Subscribe/Notify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Live demo of OS-IoT example applications: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oneM2M standards compliant smart lighting application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Interworking between oneM2M and commercial ZigBee Light Link system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Platform portability between X64 and ARM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D7077-6A3D-480D-93E1-C35FF6348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2512" y="765577"/>
            <a:ext cx="4942943" cy="2836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DA0982-834E-4588-98C5-9AE1722221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512" y="3708543"/>
            <a:ext cx="4947920" cy="27801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5CAD03-E1A7-45D8-A3CC-D68A898D9226}"/>
              </a:ext>
            </a:extLst>
          </p:cNvPr>
          <p:cNvSpPr/>
          <p:nvPr/>
        </p:nvSpPr>
        <p:spPr>
          <a:xfrm>
            <a:off x="193233" y="5395940"/>
            <a:ext cx="6698455" cy="711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the concept of an open, interoperable oneM2M client library.</a:t>
            </a:r>
          </a:p>
        </p:txBody>
      </p:sp>
    </p:spTree>
    <p:extLst>
      <p:ext uri="{BB962C8B-B14F-4D97-AF65-F5344CB8AC3E}">
        <p14:creationId xmlns:p14="http://schemas.microsoft.com/office/powerpoint/2010/main" val="188484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OS-IoT Library, Initial Release and Expanded Capabilities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9675446" cy="4572000"/>
          </a:xfrm>
        </p:spPr>
        <p:txBody>
          <a:bodyPr/>
          <a:lstStyle/>
          <a:p>
            <a:r>
              <a:rPr lang="en-GB" sz="2400" dirty="0"/>
              <a:t>Multiple follow-up releases with feature additions, e.g.:</a:t>
            </a:r>
          </a:p>
          <a:p>
            <a:pPr lvl="1"/>
            <a:r>
              <a:rPr lang="en-GB" dirty="0"/>
              <a:t>oneM2M Home Appliance Information Model (HAIM) resource type support</a:t>
            </a:r>
          </a:p>
          <a:p>
            <a:pPr lvl="2"/>
            <a:r>
              <a:rPr lang="en-GB" dirty="0"/>
              <a:t>HAIM provides standard representations of common home appliances</a:t>
            </a:r>
          </a:p>
          <a:p>
            <a:pPr lvl="2"/>
            <a:r>
              <a:rPr lang="en-GB" dirty="0"/>
              <a:t>Support of HAIM will allow clients using OS-IoT to seamlessly integrate with other HAIM appliances and appliance controllers (e.g., apps)</a:t>
            </a:r>
          </a:p>
          <a:p>
            <a:pPr lvl="2"/>
            <a:r>
              <a:rPr lang="en-GB" dirty="0"/>
              <a:t>Using HAIM also allows OS-IoT to be used in interworking bridges that connect different appliance-centric IoT standards</a:t>
            </a:r>
          </a:p>
          <a:p>
            <a:pPr lvl="1"/>
            <a:r>
              <a:rPr lang="en-GB" dirty="0"/>
              <a:t>oneM2M compliant HTTPS protocol security to support access to public cloud CSEs</a:t>
            </a:r>
          </a:p>
          <a:p>
            <a:pPr lvl="1"/>
            <a:r>
              <a:rPr lang="en-GB" dirty="0"/>
              <a:t>Resource discovery</a:t>
            </a:r>
          </a:p>
          <a:p>
            <a:pPr lvl="1"/>
            <a:r>
              <a:rPr lang="en-GB" dirty="0"/>
              <a:t>Interoperability improvements with CSEs</a:t>
            </a:r>
            <a:endParaRPr lang="en-GB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E6195-D012-487B-AE72-ED6EB5EEE8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96D86-F854-46EE-B552-7AF7C6E115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058" y="1402588"/>
            <a:ext cx="1360820" cy="1360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3FAFCB-5AD6-47E4-BC93-3D2A2B9D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529" y="2449845"/>
            <a:ext cx="682752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A20FA-9A32-43F0-BA63-B2E9652F5C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793" y="2317621"/>
            <a:ext cx="1523558" cy="1080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CF9019-72CE-4948-B027-33E90EA9CF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0962" y="2650778"/>
            <a:ext cx="520556" cy="1055719"/>
          </a:xfrm>
          <a:prstGeom prst="rect">
            <a:avLst/>
          </a:prstGeom>
        </p:spPr>
      </p:pic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50F2FC85-21B1-43AB-BBCA-8319D51FE4D3}"/>
              </a:ext>
            </a:extLst>
          </p:cNvPr>
          <p:cNvSpPr/>
          <p:nvPr/>
        </p:nvSpPr>
        <p:spPr>
          <a:xfrm>
            <a:off x="34496" y="2641600"/>
            <a:ext cx="789106" cy="414215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1C44D-2EE7-4427-8A23-A100CB8A167F}"/>
              </a:ext>
            </a:extLst>
          </p:cNvPr>
          <p:cNvSpPr txBox="1"/>
          <p:nvPr/>
        </p:nvSpPr>
        <p:spPr>
          <a:xfrm rot="20403076">
            <a:off x="136205" y="268552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39309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4EEE-1209-4143-AC0A-EDC6E198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7" y="240043"/>
            <a:ext cx="11274552" cy="914400"/>
          </a:xfrm>
        </p:spPr>
        <p:txBody>
          <a:bodyPr/>
          <a:lstStyle/>
          <a:p>
            <a:r>
              <a:rPr lang="en-GB" dirty="0"/>
              <a:t>Cloud Demo and OS-IoT over LTE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57ABD-8C34-4137-A951-B2DB35FB4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5068797" cy="4572000"/>
          </a:xfrm>
        </p:spPr>
        <p:txBody>
          <a:bodyPr/>
          <a:lstStyle/>
          <a:p>
            <a:r>
              <a:rPr lang="en-GB" sz="2000" dirty="0"/>
              <a:t>Shows how oneM2M standards and OS-IoT can support real-time monitoring of environmental sensors.</a:t>
            </a:r>
          </a:p>
          <a:p>
            <a:r>
              <a:rPr lang="en-GB" sz="2000" dirty="0"/>
              <a:t>Uses public cloud-based CSE server.</a:t>
            </a:r>
          </a:p>
          <a:p>
            <a:r>
              <a:rPr lang="en-GB" sz="2000" dirty="0"/>
              <a:t>Tested with US (AT&amp;T) and UK LTE networks.</a:t>
            </a:r>
          </a:p>
          <a:p>
            <a:r>
              <a:rPr lang="en-GB" sz="1600" dirty="0">
                <a:hlinkClick r:id="rId2"/>
              </a:rPr>
              <a:t>https://www.youtube.com/watch?v=hQN-YeM-mSY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E99C4-39D6-478A-BE77-A758D5C888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BC97D-7A58-44E4-B8B0-0C44477C3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314" y="475374"/>
            <a:ext cx="1616387" cy="1065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6E7F8-0F01-45C3-8B4B-189CAD1E2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0505" y="1593962"/>
            <a:ext cx="412954" cy="1004815"/>
          </a:xfrm>
          <a:prstGeom prst="rect">
            <a:avLst/>
          </a:prstGeom>
        </p:spPr>
      </p:pic>
      <p:sp>
        <p:nvSpPr>
          <p:cNvPr id="7" name="Cylinder 6">
            <a:extLst>
              <a:ext uri="{FF2B5EF4-FFF2-40B4-BE49-F238E27FC236}">
                <a16:creationId xmlns:a16="http://schemas.microsoft.com/office/drawing/2014/main" id="{1D7825D3-FD77-4D54-AEC4-0FB966366FA7}"/>
              </a:ext>
            </a:extLst>
          </p:cNvPr>
          <p:cNvSpPr/>
          <p:nvPr/>
        </p:nvSpPr>
        <p:spPr>
          <a:xfrm>
            <a:off x="7215181" y="4467787"/>
            <a:ext cx="1985721" cy="106587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AAECE-1451-490A-ADAA-B200C0F8BCBD}"/>
              </a:ext>
            </a:extLst>
          </p:cNvPr>
          <p:cNvSpPr txBox="1"/>
          <p:nvPr/>
        </p:nvSpPr>
        <p:spPr>
          <a:xfrm>
            <a:off x="6926596" y="5534556"/>
            <a:ext cx="261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Cloud CSE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EF2E5-AB67-4AE0-989C-BA1219CEA4EA}"/>
              </a:ext>
            </a:extLst>
          </p:cNvPr>
          <p:cNvSpPr txBox="1"/>
          <p:nvPr/>
        </p:nvSpPr>
        <p:spPr>
          <a:xfrm>
            <a:off x="7032152" y="15473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DragonBoard</a:t>
            </a:r>
            <a:r>
              <a:rPr lang="en-GB" b="1" dirty="0"/>
              <a:t> Sensor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947BF1-7C54-43A0-8EAB-E7773C3244F5}"/>
              </a:ext>
            </a:extLst>
          </p:cNvPr>
          <p:cNvSpPr txBox="1"/>
          <p:nvPr/>
        </p:nvSpPr>
        <p:spPr>
          <a:xfrm>
            <a:off x="8335047" y="172891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LTE</a:t>
            </a:r>
            <a:br>
              <a:rPr lang="en-GB" b="1" dirty="0"/>
            </a:br>
            <a:r>
              <a:rPr lang="en-GB" b="1" dirty="0"/>
              <a:t>Adaptor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A704C0-F52C-4BE5-988D-42102A4811E7}"/>
              </a:ext>
            </a:extLst>
          </p:cNvPr>
          <p:cNvSpPr/>
          <p:nvPr/>
        </p:nvSpPr>
        <p:spPr>
          <a:xfrm>
            <a:off x="8064779" y="1497006"/>
            <a:ext cx="227547" cy="884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F0CD12-7F6B-4D30-A239-56456FD9602F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>
            <a:off x="8186982" y="2598777"/>
            <a:ext cx="21060" cy="1869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E49B7A8-F68C-435D-AB80-17F41F35D71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181" y="713384"/>
            <a:ext cx="849598" cy="30517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B3EA4A-7B66-4A50-8284-DAF8750A42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246" y="3454057"/>
            <a:ext cx="694361" cy="249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61AFAB-2CA4-4D37-BA47-86EA28C716EB}"/>
              </a:ext>
            </a:extLst>
          </p:cNvPr>
          <p:cNvSpPr/>
          <p:nvPr/>
        </p:nvSpPr>
        <p:spPr>
          <a:xfrm>
            <a:off x="9885766" y="2899304"/>
            <a:ext cx="1860509" cy="9584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107D0B-D096-4537-B9FA-56957346DF97}"/>
              </a:ext>
            </a:extLst>
          </p:cNvPr>
          <p:cNvSpPr txBox="1"/>
          <p:nvPr/>
        </p:nvSpPr>
        <p:spPr>
          <a:xfrm>
            <a:off x="9841618" y="2953691"/>
            <a:ext cx="19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Web Server App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F58977-E0B0-4094-91A3-CB02E8E7E6C2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618" y="862311"/>
            <a:ext cx="1927103" cy="133654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0C9F3D-A41B-4799-A7DD-0F7A961A04F0}"/>
              </a:ext>
            </a:extLst>
          </p:cNvPr>
          <p:cNvCxnSpPr>
            <a:cxnSpLocks/>
            <a:stCxn id="22" idx="0"/>
            <a:endCxn id="24" idx="2"/>
          </p:cNvCxnSpPr>
          <p:nvPr/>
        </p:nvCxnSpPr>
        <p:spPr>
          <a:xfrm flipH="1" flipV="1">
            <a:off x="10805170" y="2198858"/>
            <a:ext cx="10851" cy="700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FAA79F52-767B-44B4-BFD8-E2BFC783F66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140" y="4026993"/>
            <a:ext cx="626653" cy="42729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A4E860D-E8AE-4672-A0CE-9082B83CF70F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933212" y="4240643"/>
            <a:ext cx="367292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26C4CC4-DFEC-4C02-B8D1-9F37CC3CC911}"/>
              </a:ext>
            </a:extLst>
          </p:cNvPr>
          <p:cNvSpPr txBox="1"/>
          <p:nvPr/>
        </p:nvSpPr>
        <p:spPr>
          <a:xfrm>
            <a:off x="11156227" y="409845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Mca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200A35-C653-4F61-8216-58C9C7D6B2A2}"/>
              </a:ext>
            </a:extLst>
          </p:cNvPr>
          <p:cNvSpPr txBox="1"/>
          <p:nvPr/>
        </p:nvSpPr>
        <p:spPr>
          <a:xfrm>
            <a:off x="9988847" y="484784"/>
            <a:ext cx="165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Web Browser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DEB18D5-D07A-4B29-8652-CF882251954A}"/>
              </a:ext>
            </a:extLst>
          </p:cNvPr>
          <p:cNvCxnSpPr>
            <a:cxnSpLocks/>
            <a:endCxn id="7" idx="1"/>
          </p:cNvCxnSpPr>
          <p:nvPr/>
        </p:nvCxnSpPr>
        <p:spPr>
          <a:xfrm flipH="1">
            <a:off x="8208042" y="3881876"/>
            <a:ext cx="2515712" cy="5859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AED6AA-A617-4C93-83C3-1FD513920D60}"/>
              </a:ext>
            </a:extLst>
          </p:cNvPr>
          <p:cNvSpPr/>
          <p:nvPr/>
        </p:nvSpPr>
        <p:spPr>
          <a:xfrm>
            <a:off x="529237" y="4829767"/>
            <a:ext cx="4923721" cy="1046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oneM2M deployment with real-world characteristics.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88ACCE-8409-42CA-AC5E-DFE1F722A26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059" y="2997232"/>
            <a:ext cx="716636" cy="716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D8F25E-55E9-4804-9844-CC4E1ED935C0}"/>
              </a:ext>
            </a:extLst>
          </p:cNvPr>
          <p:cNvSpPr txBox="1"/>
          <p:nvPr/>
        </p:nvSpPr>
        <p:spPr>
          <a:xfrm>
            <a:off x="8161327" y="2621776"/>
            <a:ext cx="106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(Example)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19E7AE5-6B2E-46B8-9433-A5A94476D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6218" y="5592108"/>
            <a:ext cx="1429922" cy="478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F3F6C-C669-4175-AEFD-529BACB4A8D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701" y="614116"/>
            <a:ext cx="702535" cy="7036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EFFC9B4-6FB8-4D0B-92F6-285B33B60B1B}"/>
              </a:ext>
            </a:extLst>
          </p:cNvPr>
          <p:cNvSpPr txBox="1"/>
          <p:nvPr/>
        </p:nvSpPr>
        <p:spPr>
          <a:xfrm>
            <a:off x="9374252" y="5269776"/>
            <a:ext cx="106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(Example)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980B86-CEE4-4F13-9265-D09EDF7C69B8}"/>
              </a:ext>
            </a:extLst>
          </p:cNvPr>
          <p:cNvSpPr/>
          <p:nvPr/>
        </p:nvSpPr>
        <p:spPr>
          <a:xfrm>
            <a:off x="7412583" y="4835699"/>
            <a:ext cx="302116" cy="1252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9F831B-DA22-49F9-81B6-740531C653B8}"/>
              </a:ext>
            </a:extLst>
          </p:cNvPr>
          <p:cNvSpPr/>
          <p:nvPr/>
        </p:nvSpPr>
        <p:spPr>
          <a:xfrm>
            <a:off x="7564983" y="5000726"/>
            <a:ext cx="302116" cy="1252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C16A922-4F48-41CF-8B9C-9AEBF69B223A}"/>
              </a:ext>
            </a:extLst>
          </p:cNvPr>
          <p:cNvSpPr/>
          <p:nvPr/>
        </p:nvSpPr>
        <p:spPr>
          <a:xfrm>
            <a:off x="7569622" y="5151135"/>
            <a:ext cx="302116" cy="1252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91CEBD-3970-46E4-A2BD-407D39F03FDE}"/>
              </a:ext>
            </a:extLst>
          </p:cNvPr>
          <p:cNvSpPr txBox="1"/>
          <p:nvPr/>
        </p:nvSpPr>
        <p:spPr>
          <a:xfrm>
            <a:off x="7918733" y="4802227"/>
            <a:ext cx="128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Resource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Tree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37AC65D-9B90-4F00-AC8B-335D9F24673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4193" y="2474415"/>
            <a:ext cx="1472403" cy="77578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706622B-FB5D-448C-80B7-284F4B11683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809" y="3251211"/>
            <a:ext cx="1472403" cy="775782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89F763-4D29-4830-9C7B-E7DA2E0AE37A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6933212" y="3639102"/>
            <a:ext cx="485900" cy="841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71E4634-2505-4272-BC28-5A82EEF2E37E}"/>
              </a:ext>
            </a:extLst>
          </p:cNvPr>
          <p:cNvCxnSpPr>
            <a:cxnSpLocks/>
          </p:cNvCxnSpPr>
          <p:nvPr/>
        </p:nvCxnSpPr>
        <p:spPr>
          <a:xfrm>
            <a:off x="6931152" y="2926211"/>
            <a:ext cx="487960" cy="1554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FE54F3-B162-4A6A-ABEA-3C423FCA010F}"/>
              </a:ext>
            </a:extLst>
          </p:cNvPr>
          <p:cNvSpPr txBox="1"/>
          <p:nvPr/>
        </p:nvSpPr>
        <p:spPr>
          <a:xfrm>
            <a:off x="5472585" y="1901239"/>
            <a:ext cx="150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Additional Sensors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D703628-1DCE-4B71-B90A-DA25E886904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249" y="2838682"/>
            <a:ext cx="640355" cy="2300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606D45-CFB2-4FA5-9DE1-FD2830F5CA1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249" y="3624517"/>
            <a:ext cx="640355" cy="2300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3CA09D7-F4B6-4B3F-B27F-FFA8873B6BFC}"/>
              </a:ext>
            </a:extLst>
          </p:cNvPr>
          <p:cNvSpPr/>
          <p:nvPr/>
        </p:nvSpPr>
        <p:spPr>
          <a:xfrm>
            <a:off x="7404224" y="1758375"/>
            <a:ext cx="296858" cy="2572806"/>
          </a:xfrm>
          <a:custGeom>
            <a:avLst/>
            <a:gdLst>
              <a:gd name="connsiteX0" fmla="*/ 474906 w 645387"/>
              <a:gd name="connsiteY0" fmla="*/ 0 h 2572718"/>
              <a:gd name="connsiteX1" fmla="*/ 2208 w 645387"/>
              <a:gd name="connsiteY1" fmla="*/ 805912 h 2572718"/>
              <a:gd name="connsiteX2" fmla="*/ 645387 w 645387"/>
              <a:gd name="connsiteY2" fmla="*/ 2572718 h 2572718"/>
              <a:gd name="connsiteX0" fmla="*/ 475103 w 645584"/>
              <a:gd name="connsiteY0" fmla="*/ 0 h 2572718"/>
              <a:gd name="connsiteX1" fmla="*/ 2405 w 645584"/>
              <a:gd name="connsiteY1" fmla="*/ 805912 h 2572718"/>
              <a:gd name="connsiteX2" fmla="*/ 645584 w 645584"/>
              <a:gd name="connsiteY2" fmla="*/ 2572718 h 2572718"/>
              <a:gd name="connsiteX0" fmla="*/ 536627 w 707108"/>
              <a:gd name="connsiteY0" fmla="*/ 0 h 2572718"/>
              <a:gd name="connsiteX1" fmla="*/ 1936 w 707108"/>
              <a:gd name="connsiteY1" fmla="*/ 1139126 h 2572718"/>
              <a:gd name="connsiteX2" fmla="*/ 707108 w 707108"/>
              <a:gd name="connsiteY2" fmla="*/ 2572718 h 2572718"/>
              <a:gd name="connsiteX0" fmla="*/ 535131 w 705612"/>
              <a:gd name="connsiteY0" fmla="*/ 0 h 2572718"/>
              <a:gd name="connsiteX1" fmla="*/ 440 w 705612"/>
              <a:gd name="connsiteY1" fmla="*/ 1139126 h 2572718"/>
              <a:gd name="connsiteX2" fmla="*/ 705612 w 705612"/>
              <a:gd name="connsiteY2" fmla="*/ 2572718 h 2572718"/>
              <a:gd name="connsiteX0" fmla="*/ 535131 w 705612"/>
              <a:gd name="connsiteY0" fmla="*/ 0 h 2572718"/>
              <a:gd name="connsiteX1" fmla="*/ 440 w 705612"/>
              <a:gd name="connsiteY1" fmla="*/ 1139126 h 2572718"/>
              <a:gd name="connsiteX2" fmla="*/ 705612 w 705612"/>
              <a:gd name="connsiteY2" fmla="*/ 2572718 h 2572718"/>
              <a:gd name="connsiteX0" fmla="*/ 534914 w 705395"/>
              <a:gd name="connsiteY0" fmla="*/ 28 h 2572746"/>
              <a:gd name="connsiteX1" fmla="*/ 223 w 705395"/>
              <a:gd name="connsiteY1" fmla="*/ 1139154 h 2572746"/>
              <a:gd name="connsiteX2" fmla="*/ 705395 w 705395"/>
              <a:gd name="connsiteY2" fmla="*/ 2572746 h 2572746"/>
              <a:gd name="connsiteX0" fmla="*/ 534914 w 705395"/>
              <a:gd name="connsiteY0" fmla="*/ 88 h 2572806"/>
              <a:gd name="connsiteX1" fmla="*/ 223 w 705395"/>
              <a:gd name="connsiteY1" fmla="*/ 1139214 h 2572806"/>
              <a:gd name="connsiteX2" fmla="*/ 705395 w 705395"/>
              <a:gd name="connsiteY2" fmla="*/ 2572806 h 257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395" h="2572806">
                <a:moveTo>
                  <a:pt x="534914" y="88"/>
                </a:moveTo>
                <a:cubicBezTo>
                  <a:pt x="540081" y="-5078"/>
                  <a:pt x="-12692" y="214483"/>
                  <a:pt x="223" y="1139214"/>
                </a:cubicBezTo>
                <a:cubicBezTo>
                  <a:pt x="13138" y="2063945"/>
                  <a:pt x="692480" y="2570224"/>
                  <a:pt x="705395" y="2572806"/>
                </a:cubicBezTo>
              </a:path>
            </a:pathLst>
          </a:custGeom>
          <a:ln>
            <a:solidFill>
              <a:srgbClr val="FF5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7F5161-C264-4402-8EC2-FC3EDF91231D}"/>
              </a:ext>
            </a:extLst>
          </p:cNvPr>
          <p:cNvSpPr txBox="1"/>
          <p:nvPr/>
        </p:nvSpPr>
        <p:spPr>
          <a:xfrm>
            <a:off x="6270455" y="1275061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Write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Resources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296FCEB-C3BC-4A6F-BC2D-53D48972528D}"/>
              </a:ext>
            </a:extLst>
          </p:cNvPr>
          <p:cNvSpPr/>
          <p:nvPr/>
        </p:nvSpPr>
        <p:spPr>
          <a:xfrm>
            <a:off x="9368725" y="3913322"/>
            <a:ext cx="1441343" cy="790414"/>
          </a:xfrm>
          <a:custGeom>
            <a:avLst/>
            <a:gdLst>
              <a:gd name="connsiteX0" fmla="*/ 0 w 1441343"/>
              <a:gd name="connsiteY0" fmla="*/ 790414 h 790414"/>
              <a:gd name="connsiteX1" fmla="*/ 612183 w 1441343"/>
              <a:gd name="connsiteY1" fmla="*/ 557939 h 790414"/>
              <a:gd name="connsiteX2" fmla="*/ 1441343 w 1441343"/>
              <a:gd name="connsiteY2" fmla="*/ 0 h 79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1343" h="790414">
                <a:moveTo>
                  <a:pt x="0" y="790414"/>
                </a:moveTo>
                <a:cubicBezTo>
                  <a:pt x="185979" y="740044"/>
                  <a:pt x="371959" y="689675"/>
                  <a:pt x="612183" y="557939"/>
                </a:cubicBezTo>
                <a:cubicBezTo>
                  <a:pt x="852407" y="426203"/>
                  <a:pt x="1146875" y="213101"/>
                  <a:pt x="1441343" y="0"/>
                </a:cubicBezTo>
              </a:path>
            </a:pathLst>
          </a:custGeom>
          <a:ln>
            <a:solidFill>
              <a:srgbClr val="FF5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24C25A-D216-4AA4-A219-9D688B90FC08}"/>
              </a:ext>
            </a:extLst>
          </p:cNvPr>
          <p:cNvSpPr txBox="1"/>
          <p:nvPr/>
        </p:nvSpPr>
        <p:spPr>
          <a:xfrm>
            <a:off x="9760269" y="4536044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Discover &amp; Read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23153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3EB0-4F29-45E0-9A91-521DF134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Connectivity Foundation (OCF) Interworking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5679-5C42-496E-BED4-C9B8C43B3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6855"/>
            <a:ext cx="7977127" cy="4572000"/>
          </a:xfrm>
        </p:spPr>
        <p:txBody>
          <a:bodyPr/>
          <a:lstStyle/>
          <a:p>
            <a:r>
              <a:rPr lang="en-GB" sz="2000" dirty="0"/>
              <a:t>OCF is a standard for proximal IoT interoperability at the appliance level, including a suite of Smart Home applications.</a:t>
            </a:r>
          </a:p>
          <a:p>
            <a:pPr lvl="1"/>
            <a:r>
              <a:rPr lang="en-GB" sz="1800" dirty="0"/>
              <a:t>OCF/ATIS agreement to collaborate in developing a demo of seamless interoperability</a:t>
            </a:r>
          </a:p>
          <a:p>
            <a:r>
              <a:rPr lang="en-GB" sz="2000" dirty="0"/>
              <a:t>OS-IoT has developed a demo of an Interworking Proxy Entity (IPE) that maps OCF devices in to the oneM2M HAIM ecosystem</a:t>
            </a:r>
          </a:p>
          <a:p>
            <a:pPr lvl="1"/>
            <a:r>
              <a:rPr lang="en-GB" sz="1800" dirty="0"/>
              <a:t>IPE was demonstrated at OCF Technical Face to Face meeting</a:t>
            </a:r>
          </a:p>
          <a:p>
            <a:pPr lvl="1"/>
            <a:r>
              <a:rPr lang="en-GB" sz="1800" dirty="0"/>
              <a:t>OCF responded to this work by advancing their standard on OCF/oneM2M interworking to an earlier release and enabling this kind of asymmetric IPE</a:t>
            </a:r>
          </a:p>
          <a:p>
            <a:r>
              <a:rPr lang="en-GB" sz="2000" dirty="0"/>
              <a:t>Next steps for OCF to oneM2M IPE demo:</a:t>
            </a:r>
          </a:p>
          <a:p>
            <a:pPr lvl="1"/>
            <a:r>
              <a:rPr lang="en-GB" sz="1800" dirty="0"/>
              <a:t>Demo video using separate physical devices for each functional element</a:t>
            </a:r>
          </a:p>
          <a:p>
            <a:pPr lvl="1"/>
            <a:r>
              <a:rPr lang="en-GB" sz="1800" dirty="0"/>
              <a:t>Provide detailed installation and user guide</a:t>
            </a:r>
          </a:p>
          <a:p>
            <a:pPr lvl="1"/>
            <a:r>
              <a:rPr lang="en-GB" sz="1800" dirty="0"/>
              <a:t>Add reverse direction (oneM2M device to OCF)</a:t>
            </a:r>
          </a:p>
          <a:p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35911-011E-4265-967A-27E0C1E040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EB9B80-4804-4621-AC0C-D29CBC9F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944" y="985015"/>
            <a:ext cx="2123825" cy="5445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A72E89-ECD0-4FA6-9825-ED86D12A6FFC}"/>
              </a:ext>
            </a:extLst>
          </p:cNvPr>
          <p:cNvSpPr txBox="1"/>
          <p:nvPr/>
        </p:nvSpPr>
        <p:spPr>
          <a:xfrm>
            <a:off x="9142186" y="142036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OCF Device Lights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CE070B-833B-4DB4-B407-B2509C44716C}"/>
              </a:ext>
            </a:extLst>
          </p:cNvPr>
          <p:cNvSpPr/>
          <p:nvPr/>
        </p:nvSpPr>
        <p:spPr>
          <a:xfrm>
            <a:off x="8626642" y="2973574"/>
            <a:ext cx="3278605" cy="11479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12956D-AE12-4819-B507-3859150415F8}"/>
              </a:ext>
            </a:extLst>
          </p:cNvPr>
          <p:cNvSpPr txBox="1"/>
          <p:nvPr/>
        </p:nvSpPr>
        <p:spPr>
          <a:xfrm>
            <a:off x="8626642" y="3009606"/>
            <a:ext cx="332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Interworking Proxy Entity (IPE)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7F62D-322E-4ADA-B68D-7F05F93B05F4}"/>
              </a:ext>
            </a:extLst>
          </p:cNvPr>
          <p:cNvSpPr/>
          <p:nvPr/>
        </p:nvSpPr>
        <p:spPr>
          <a:xfrm>
            <a:off x="8779041" y="4836249"/>
            <a:ext cx="2955759" cy="81959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32EFEF-763A-4437-8946-0424672C646B}"/>
              </a:ext>
            </a:extLst>
          </p:cNvPr>
          <p:cNvSpPr/>
          <p:nvPr/>
        </p:nvSpPr>
        <p:spPr>
          <a:xfrm>
            <a:off x="9093444" y="4928936"/>
            <a:ext cx="607594" cy="6075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B8EFB8-DC64-4290-B4AE-FA6111173764}"/>
              </a:ext>
            </a:extLst>
          </p:cNvPr>
          <p:cNvSpPr/>
          <p:nvPr/>
        </p:nvSpPr>
        <p:spPr>
          <a:xfrm>
            <a:off x="9949593" y="4942247"/>
            <a:ext cx="607594" cy="6075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4B153C-C6CA-41BE-A860-14E518078DEA}"/>
              </a:ext>
            </a:extLst>
          </p:cNvPr>
          <p:cNvSpPr/>
          <p:nvPr/>
        </p:nvSpPr>
        <p:spPr>
          <a:xfrm>
            <a:off x="10800541" y="4962113"/>
            <a:ext cx="607594" cy="6075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3FDD53-64EA-4FA7-9DBC-FFFBCD842B06}"/>
              </a:ext>
            </a:extLst>
          </p:cNvPr>
          <p:cNvSpPr txBox="1"/>
          <p:nvPr/>
        </p:nvSpPr>
        <p:spPr>
          <a:xfrm>
            <a:off x="8812609" y="5657575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oneM2M HAIM Representation</a:t>
            </a:r>
            <a:br>
              <a:rPr lang="en-GB" dirty="0"/>
            </a:br>
            <a:r>
              <a:rPr lang="en-GB" dirty="0"/>
              <a:t>of OCF 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DA7457-0D5C-4C95-95F4-3DCB8351582F}"/>
              </a:ext>
            </a:extLst>
          </p:cNvPr>
          <p:cNvSpPr txBox="1"/>
          <p:nvPr/>
        </p:nvSpPr>
        <p:spPr>
          <a:xfrm>
            <a:off x="8617619" y="450660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oneM2M CSE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3A05D9-B70B-4791-B96E-726327DCD6C1}"/>
              </a:ext>
            </a:extLst>
          </p:cNvPr>
          <p:cNvCxnSpPr>
            <a:cxnSpLocks/>
          </p:cNvCxnSpPr>
          <p:nvPr/>
        </p:nvCxnSpPr>
        <p:spPr>
          <a:xfrm>
            <a:off x="9403874" y="2345729"/>
            <a:ext cx="0" cy="627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2770DD-9E17-4814-80A6-7EA2D212872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254106" y="2345729"/>
            <a:ext cx="11839" cy="627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74D12E-CD29-49AE-8C35-C6E524FEF52F}"/>
              </a:ext>
            </a:extLst>
          </p:cNvPr>
          <p:cNvCxnSpPr>
            <a:cxnSpLocks/>
          </p:cNvCxnSpPr>
          <p:nvPr/>
        </p:nvCxnSpPr>
        <p:spPr>
          <a:xfrm>
            <a:off x="11104338" y="2357761"/>
            <a:ext cx="0" cy="615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6402B4-4BDF-4335-971E-AF6E0954E8CE}"/>
              </a:ext>
            </a:extLst>
          </p:cNvPr>
          <p:cNvCxnSpPr>
            <a:cxnSpLocks/>
            <a:stCxn id="10" idx="2"/>
            <a:endCxn id="16" idx="0"/>
          </p:cNvCxnSpPr>
          <p:nvPr/>
        </p:nvCxnSpPr>
        <p:spPr>
          <a:xfrm flipH="1">
            <a:off x="10256921" y="4121490"/>
            <a:ext cx="9024" cy="714759"/>
          </a:xfrm>
          <a:prstGeom prst="lin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4D0963E-498A-455B-93BB-B233E6AB06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442" y="5956815"/>
            <a:ext cx="626653" cy="4272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62ED0F-C669-418F-957A-FB92FC82A0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9710" y="1734997"/>
            <a:ext cx="428328" cy="7408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E8BE5A-3CA5-42D5-A66E-5863240F2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1781" y="1734997"/>
            <a:ext cx="428328" cy="7408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30A6073-EBC6-4537-B443-292BD4D891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174" y="1734997"/>
            <a:ext cx="428328" cy="7408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DF38A3-E8EE-45C9-B2B9-79F2D67E06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090" y="3438221"/>
            <a:ext cx="1570032" cy="563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Explosion: 14 Points 35">
            <a:extLst>
              <a:ext uri="{FF2B5EF4-FFF2-40B4-BE49-F238E27FC236}">
                <a16:creationId xmlns:a16="http://schemas.microsoft.com/office/drawing/2014/main" id="{12238052-0D9F-4DA4-9FE3-8C37C7FC2239}"/>
              </a:ext>
            </a:extLst>
          </p:cNvPr>
          <p:cNvSpPr/>
          <p:nvPr/>
        </p:nvSpPr>
        <p:spPr>
          <a:xfrm>
            <a:off x="34917" y="2821354"/>
            <a:ext cx="789106" cy="414215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63D472-E8F0-411F-B3C3-BF9D4C97A6D5}"/>
              </a:ext>
            </a:extLst>
          </p:cNvPr>
          <p:cNvSpPr txBox="1"/>
          <p:nvPr/>
        </p:nvSpPr>
        <p:spPr>
          <a:xfrm rot="20403076">
            <a:off x="136626" y="286528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381485119"/>
      </p:ext>
    </p:extLst>
  </p:cSld>
  <p:clrMapOvr>
    <a:masterClrMapping/>
  </p:clrMapOvr>
</p:sld>
</file>

<file path=ppt/theme/theme1.xml><?xml version="1.0" encoding="utf-8"?>
<a:theme xmlns:a="http://schemas.openxmlformats.org/drawingml/2006/main" name="at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atis</Template>
  <TotalTime>1160</TotalTime>
  <Words>972</Words>
  <Application>Microsoft Office PowerPoint</Application>
  <PresentationFormat>Widescreen</PresentationFormat>
  <Paragraphs>172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atis</vt:lpstr>
      <vt:lpstr>PowerPoint Presentation</vt:lpstr>
      <vt:lpstr>Background</vt:lpstr>
      <vt:lpstr>OS-IoT Participation</vt:lpstr>
      <vt:lpstr>OS-IoT Library, Architectural Overview</vt:lpstr>
      <vt:lpstr>Key Features</vt:lpstr>
      <vt:lpstr>Initial Release – September 2017</vt:lpstr>
      <vt:lpstr>OS-IoT Library, Initial Release and Expanded Capabilities</vt:lpstr>
      <vt:lpstr>Cloud Demo and OS-IoT over LTE</vt:lpstr>
      <vt:lpstr>Open Connectivity Foundation (OCF) Interworking</vt:lpstr>
      <vt:lpstr>Bridge Network Architecture</vt:lpstr>
      <vt:lpstr>HAIM Support Resource Structure</vt:lpstr>
      <vt:lpstr>OS-IoT on Embedded Cellular Devices – work in progress</vt:lpstr>
      <vt:lpstr>OS-IoT Community Outreach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Hank Daugherty</dc:creator>
  <cp:lastModifiedBy>iesharp</cp:lastModifiedBy>
  <cp:revision>114</cp:revision>
  <cp:lastPrinted>2016-06-21T20:27:56Z</cp:lastPrinted>
  <dcterms:created xsi:type="dcterms:W3CDTF">2017-03-02T19:43:29Z</dcterms:created>
  <dcterms:modified xsi:type="dcterms:W3CDTF">2018-09-10T16:43:40Z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495778175</vt:i4>
  </property>
  <property fmtid="{D5CDD505-2E9C-101B-9397-08002B2CF9AE}" pid="3" name="_NewReviewCycle">
    <vt:lpwstr/>
  </property>
  <property fmtid="{D5CDD505-2E9C-101B-9397-08002B2CF9AE}" pid="4" name="_EmailSubject">
    <vt:lpwstr>[EXTERNAL] RE: oneM2M Industry Day (9/14 @ COEX) presentation request due 9/7</vt:lpwstr>
  </property>
  <property fmtid="{D5CDD505-2E9C-101B-9397-08002B2CF9AE}" pid="5" name="_AuthorEmail">
    <vt:lpwstr>jblanz@qti.qualcomm.com</vt:lpwstr>
  </property>
  <property fmtid="{D5CDD505-2E9C-101B-9397-08002B2CF9AE}" pid="6" name="_AuthorEmailDisplayName">
    <vt:lpwstr>Josef Blanz</vt:lpwstr>
  </property>
</Properties>
</file>