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81" r:id="rId4"/>
    <p:sldId id="282" r:id="rId5"/>
    <p:sldId id="277" r:id="rId6"/>
    <p:sldId id="284" r:id="rId7"/>
    <p:sldId id="265" r:id="rId8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8" autoAdjust="0"/>
    <p:restoredTop sz="94660"/>
  </p:normalViewPr>
  <p:slideViewPr>
    <p:cSldViewPr snapToGrid="0">
      <p:cViewPr>
        <p:scale>
          <a:sx n="85" d="100"/>
          <a:sy n="85" d="100"/>
        </p:scale>
        <p:origin x="115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978E-C56D-684D-AB73-680C383568C6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43D9-5951-1248-8ED3-3109FE5B4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0.png"/><Relationship Id="rId15" Type="http://schemas.openxmlformats.org/officeDocument/2006/relationships/image" Target="../media/image1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rgbClr val="C00000"/>
                </a:solidFill>
                <a:ea typeface="SimSun" charset="-122"/>
              </a:rPr>
              <a:t>Scope of Smart City Standards Work</a:t>
            </a:r>
            <a:endParaRPr lang="ko-KR" altLang="en-US" sz="4800" dirty="0">
              <a:solidFill>
                <a:srgbClr val="C00000"/>
              </a:solidFill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3791" y="484268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Lee, </a:t>
            </a:r>
            <a:r>
              <a:rPr lang="fr-FR" altLang="ko-KR" sz="2400" dirty="0" err="1">
                <a:solidFill>
                  <a:schemeClr val="bg1"/>
                </a:solidFill>
                <a:ea typeface="맑은 고딕" charset="-127"/>
              </a:rPr>
              <a:t>Joon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-Young Kim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	JaeSeung Song / KETI (TTA)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2018-09-17 to 2018-09-21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032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TP-2018-0233R01-Scope_of_Smart_City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6172205" y="2864408"/>
            <a:ext cx="3091541" cy="793190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383735" y="988423"/>
            <a:ext cx="9870611" cy="1295400"/>
            <a:chOff x="-1183811" y="1066800"/>
            <a:chExt cx="9870611" cy="1295400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-1183811" y="1260128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038" y="2845411"/>
            <a:ext cx="2457026" cy="795858"/>
          </a:xfrm>
          <a:prstGeom prst="rect">
            <a:avLst/>
          </a:prstGeom>
          <a:solidFill>
            <a:srgbClr val="005480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4767946" y="2252510"/>
            <a:ext cx="3733800" cy="535698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44730"/>
            <a:ext cx="12192000" cy="567849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 Diagonal Corner Rectangle 90"/>
          <p:cNvSpPr/>
          <p:nvPr/>
        </p:nvSpPr>
        <p:spPr>
          <a:xfrm>
            <a:off x="1796146" y="957127"/>
            <a:ext cx="9713752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Common Data Model, Terminology and Ontology for selected service </a:t>
            </a:r>
          </a:p>
          <a:p>
            <a:pPr algn="ctr"/>
            <a:r>
              <a:rPr lang="en-US" sz="2400" dirty="0" smtClean="0"/>
              <a:t>(e.g., V2X, Smart Building) </a:t>
            </a:r>
            <a:r>
              <a:rPr lang="en-US" sz="2400" dirty="0" smtClean="0">
                <a:sym typeface="Wingdings"/>
              </a:rPr>
              <a:t> MAS should standardize</a:t>
            </a:r>
            <a:endParaRPr lang="en-US" sz="2400" dirty="0"/>
          </a:p>
        </p:txBody>
      </p:sp>
      <p:sp>
        <p:nvSpPr>
          <p:cNvPr id="102" name="Round Diagonal Corner Rectangle 101"/>
          <p:cNvSpPr/>
          <p:nvPr/>
        </p:nvSpPr>
        <p:spPr>
          <a:xfrm>
            <a:off x="1796703" y="2353675"/>
            <a:ext cx="9713195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emantic &amp; context-aware support (e.g., NGSI-LD)</a:t>
            </a:r>
          </a:p>
          <a:p>
            <a:pPr algn="ctr"/>
            <a:r>
              <a:rPr lang="en-US" sz="2400" dirty="0" smtClean="0">
                <a:sym typeface="Wingdings"/>
              </a:rPr>
              <a:t> MAS should standardize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18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ea typeface="Arial" charset="0"/>
                <a:cs typeface="Arial" charset="0"/>
              </a:rPr>
              <a:t>Smart City (Key Findings)</a:t>
            </a:r>
            <a:endParaRPr lang="ko-KR" altLang="en-US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4695" y="1493919"/>
            <a:ext cx="11408813" cy="477625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Smart city platforms bring significant efficiencies when the number </a:t>
            </a:r>
            <a:r>
              <a:rPr lang="en-US" sz="2400" dirty="0" smtClean="0"/>
              <a:t>of applications </a:t>
            </a:r>
            <a:r>
              <a:rPr lang="en-US" sz="2400" dirty="0"/>
              <a:t>grows</a:t>
            </a:r>
          </a:p>
          <a:p>
            <a:r>
              <a:rPr lang="en-US" sz="2400" dirty="0" smtClean="0"/>
              <a:t>Initial </a:t>
            </a:r>
            <a:r>
              <a:rPr lang="en-US" sz="2400" dirty="0"/>
              <a:t>cost of platform investment tends to be marginal compared to economies of scale, OPEX options can alleviate initial costs</a:t>
            </a:r>
          </a:p>
          <a:p>
            <a:r>
              <a:rPr lang="en-US" sz="2400" dirty="0"/>
              <a:t>Connectivity, plenty to chose from</a:t>
            </a:r>
          </a:p>
          <a:p>
            <a:r>
              <a:rPr lang="en-US" sz="2400" dirty="0"/>
              <a:t>Machine learning and analytics create great benefits (e.g. traffic management, parking management)</a:t>
            </a:r>
          </a:p>
          <a:p>
            <a:r>
              <a:rPr lang="en-US" sz="2400" dirty="0"/>
              <a:t>Living labs for research and innovation</a:t>
            </a:r>
          </a:p>
          <a:p>
            <a:r>
              <a:rPr lang="en-US" sz="2400" dirty="0"/>
              <a:t>Open standards are crucial for sustainable </a:t>
            </a:r>
            <a:r>
              <a:rPr lang="en-US" sz="2400" dirty="0" smtClean="0"/>
              <a:t>success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Various </a:t>
            </a:r>
            <a:r>
              <a:rPr lang="en-US" sz="2400" i="1" u="sng" dirty="0" err="1">
                <a:solidFill>
                  <a:srgbClr val="C00000"/>
                </a:solidFill>
              </a:rPr>
              <a:t>IoT</a:t>
            </a:r>
            <a:r>
              <a:rPr lang="en-US" sz="2400" i="1" u="sng" dirty="0">
                <a:solidFill>
                  <a:srgbClr val="C00000"/>
                </a:solidFill>
              </a:rPr>
              <a:t> platforms are co-existing and collaborating (even several oneM2M platforms)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Data level interoperability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Common Terminology and Ontology across various service domains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Interworking between smart cities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Semantics and Context should work together to provide more precise service</a:t>
            </a:r>
          </a:p>
          <a:p>
            <a:endParaRPr lang="en-US" sz="2400" i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7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/>
              <a:t>A possible smart city blue-print</a:t>
            </a:r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7663546" y="2236197"/>
            <a:ext cx="1600200" cy="1190625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Open data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(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22" name="Groupe 64"/>
          <p:cNvGrpSpPr/>
          <p:nvPr/>
        </p:nvGrpSpPr>
        <p:grpSpPr>
          <a:xfrm>
            <a:off x="3853546" y="2217148"/>
            <a:ext cx="5791200" cy="2047875"/>
            <a:chOff x="2286000" y="2447925"/>
            <a:chExt cx="5791200" cy="2047875"/>
          </a:xfrm>
        </p:grpSpPr>
        <p:sp>
          <p:nvSpPr>
            <p:cNvPr id="23" name="Double flèche horizontale 29"/>
            <p:cNvSpPr/>
            <p:nvPr/>
          </p:nvSpPr>
          <p:spPr>
            <a:xfrm>
              <a:off x="2286000" y="3505200"/>
              <a:ext cx="5791200" cy="457200"/>
            </a:xfrm>
            <a:prstGeom prst="leftRightArrow">
              <a:avLst/>
            </a:prstGeom>
            <a:solidFill>
              <a:srgbClr val="F6921E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Broker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4" name="Double flèche verticale 37"/>
            <p:cNvSpPr/>
            <p:nvPr/>
          </p:nvSpPr>
          <p:spPr>
            <a:xfrm>
              <a:off x="7162800" y="3886200"/>
              <a:ext cx="228600" cy="609600"/>
            </a:xfrm>
            <a:prstGeom prst="upDownArrow">
              <a:avLst/>
            </a:prstGeom>
            <a:solidFill>
              <a:srgbClr val="B42025"/>
            </a:solidFill>
            <a:ln w="25400" cap="flat" cmpd="sng" algn="ctr">
              <a:solidFill>
                <a:srgbClr val="B42025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5" name="ZoneTexte 38"/>
            <p:cNvSpPr txBox="1"/>
            <p:nvPr/>
          </p:nvSpPr>
          <p:spPr>
            <a:xfrm>
              <a:off x="6934200" y="4038600"/>
              <a:ext cx="6872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Adapter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14600" y="2447925"/>
              <a:ext cx="3352800" cy="1219200"/>
            </a:xfrm>
            <a:prstGeom prst="rect">
              <a:avLst/>
            </a:prstGeom>
            <a:solidFill>
              <a:srgbClr val="00548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Smart city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backend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52700" y="3152775"/>
              <a:ext cx="761999" cy="4638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Big Data Storage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05375" y="2486025"/>
              <a:ext cx="914400" cy="4638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Cloud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VM Mgmt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52701" y="2486025"/>
              <a:ext cx="876300" cy="33337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Data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Mgmt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76800" y="3228975"/>
              <a:ext cx="952713" cy="3876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Big Data enablers</a:t>
              </a:r>
            </a:p>
          </p:txBody>
        </p:sp>
      </p:grpSp>
      <p:grpSp>
        <p:nvGrpSpPr>
          <p:cNvPr id="31" name="Groupe 65"/>
          <p:cNvGrpSpPr/>
          <p:nvPr/>
        </p:nvGrpSpPr>
        <p:grpSpPr>
          <a:xfrm>
            <a:off x="1719946" y="2207623"/>
            <a:ext cx="6172200" cy="3810000"/>
            <a:chOff x="152400" y="2438400"/>
            <a:chExt cx="6172200" cy="3810000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152400" y="2438400"/>
              <a:ext cx="6172200" cy="3810000"/>
              <a:chOff x="152400" y="2438400"/>
              <a:chExt cx="6172200" cy="3810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600200" y="4572000"/>
                <a:ext cx="4343400" cy="838200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47800" y="2438400"/>
                <a:ext cx="914400" cy="2971800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457200" y="3505200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152400" y="5879068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152400" y="4953000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304800" y="3733800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38725" y="4981575"/>
                <a:ext cx="762000" cy="3810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 mgmt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504950" y="4495800"/>
                <a:ext cx="762000" cy="5334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b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</a:b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Interworking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495425" y="3962400"/>
                <a:ext cx="800100" cy="3048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Discovery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24000" y="3048000"/>
                <a:ext cx="771002" cy="463825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Location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524000" y="2514600"/>
                <a:ext cx="758946" cy="463825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Group mgmt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38725" y="4629150"/>
                <a:ext cx="762000" cy="3048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Security</a:t>
                </a: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853546" y="43412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024746" y="29696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15546" y="3569698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25546" y="2283823"/>
            <a:ext cx="628650" cy="19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67946" y="3045823"/>
            <a:ext cx="881063" cy="24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8946" y="3617323"/>
            <a:ext cx="862013" cy="17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1567546" y="775956"/>
            <a:ext cx="8686800" cy="1507867"/>
            <a:chOff x="0" y="854333"/>
            <a:chExt cx="8686800" cy="1507867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46096" y="854333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1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39546" y="3655423"/>
            <a:ext cx="771525" cy="14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496293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8275217" y="3880039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4985067" y="2669824"/>
            <a:ext cx="1279754" cy="793190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10114268" y="3853462"/>
            <a:ext cx="120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5091601" y="193208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91576" y="169395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41272" y="1573968"/>
            <a:ext cx="438574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Connecteur droit 40"/>
          <p:cNvCxnSpPr/>
          <p:nvPr/>
        </p:nvCxnSpPr>
        <p:spPr>
          <a:xfrm>
            <a:off x="1796146" y="1902823"/>
            <a:ext cx="8458200" cy="0"/>
          </a:xfrm>
          <a:prstGeom prst="line">
            <a:avLst/>
          </a:prstGeom>
          <a:noFill/>
          <a:ln w="9525" cap="flat" cmpd="sng" algn="ctr">
            <a:solidFill>
              <a:srgbClr val="B42025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7" name="Ellipse 42"/>
          <p:cNvSpPr/>
          <p:nvPr/>
        </p:nvSpPr>
        <p:spPr>
          <a:xfrm>
            <a:off x="2862946" y="988423"/>
            <a:ext cx="12192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8" name="Ellipse 43"/>
          <p:cNvSpPr/>
          <p:nvPr/>
        </p:nvSpPr>
        <p:spPr>
          <a:xfrm>
            <a:off x="7258734" y="1016027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3rd party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9" name="Ellipse 44"/>
          <p:cNvSpPr/>
          <p:nvPr/>
        </p:nvSpPr>
        <p:spPr>
          <a:xfrm>
            <a:off x="4634401" y="1017683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Analytics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0" name="ZoneTexte 53"/>
          <p:cNvSpPr txBox="1"/>
          <p:nvPr/>
        </p:nvSpPr>
        <p:spPr>
          <a:xfrm>
            <a:off x="2758171" y="1580342"/>
            <a:ext cx="68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1" name="ZoneTexte 54"/>
          <p:cNvSpPr txBox="1"/>
          <p:nvPr/>
        </p:nvSpPr>
        <p:spPr>
          <a:xfrm>
            <a:off x="5886081" y="1590552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SPARQL or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2" name="ZoneTexte 56"/>
          <p:cNvSpPr txBox="1"/>
          <p:nvPr/>
        </p:nvSpPr>
        <p:spPr>
          <a:xfrm>
            <a:off x="8567206" y="1588896"/>
            <a:ext cx="68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3" name="Ellipse 57"/>
          <p:cNvSpPr/>
          <p:nvPr/>
        </p:nvSpPr>
        <p:spPr>
          <a:xfrm>
            <a:off x="7411134" y="1168427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3rd party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4" name="Ellipse 58"/>
          <p:cNvSpPr/>
          <p:nvPr/>
        </p:nvSpPr>
        <p:spPr>
          <a:xfrm>
            <a:off x="3015346" y="1140823"/>
            <a:ext cx="12192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5" name="Ellipse 59"/>
          <p:cNvSpPr/>
          <p:nvPr/>
        </p:nvSpPr>
        <p:spPr>
          <a:xfrm>
            <a:off x="4786801" y="1170083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Analytics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6" name="Ellipse 60"/>
          <p:cNvSpPr/>
          <p:nvPr/>
        </p:nvSpPr>
        <p:spPr>
          <a:xfrm>
            <a:off x="1567546" y="988423"/>
            <a:ext cx="13716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Dashboards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7" name="Ellipse 61"/>
          <p:cNvSpPr/>
          <p:nvPr/>
        </p:nvSpPr>
        <p:spPr>
          <a:xfrm>
            <a:off x="1719946" y="1140823"/>
            <a:ext cx="13716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Dashboards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8" name="Double flèche verticale 55"/>
          <p:cNvSpPr/>
          <p:nvPr/>
        </p:nvSpPr>
        <p:spPr>
          <a:xfrm>
            <a:off x="7486281" y="1685619"/>
            <a:ext cx="304800" cy="731561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0" name="Double flèche verticale 50"/>
          <p:cNvSpPr/>
          <p:nvPr/>
        </p:nvSpPr>
        <p:spPr>
          <a:xfrm>
            <a:off x="5610213" y="1746990"/>
            <a:ext cx="312818" cy="691974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5" name="ZoneTexte 99"/>
          <p:cNvSpPr txBox="1"/>
          <p:nvPr/>
        </p:nvSpPr>
        <p:spPr>
          <a:xfrm>
            <a:off x="383735" y="1181751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Cloud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269309" y="2670672"/>
            <a:ext cx="1481400" cy="79585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8038559" y="2693280"/>
            <a:ext cx="2054512" cy="767272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91" name="Rectangle à coins arrondis 39"/>
          <p:cNvSpPr/>
          <p:nvPr/>
        </p:nvSpPr>
        <p:spPr>
          <a:xfrm>
            <a:off x="6499179" y="2673581"/>
            <a:ext cx="1279754" cy="7931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Context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0" name="Double flèche verticale 48"/>
          <p:cNvSpPr/>
          <p:nvPr/>
        </p:nvSpPr>
        <p:spPr>
          <a:xfrm>
            <a:off x="2351767" y="2081314"/>
            <a:ext cx="330204" cy="1591560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1" name="Double flèche verticale 50"/>
          <p:cNvSpPr/>
          <p:nvPr/>
        </p:nvSpPr>
        <p:spPr>
          <a:xfrm>
            <a:off x="3512800" y="1749491"/>
            <a:ext cx="312818" cy="691974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2" name="Rectangle à coins arrondis 39"/>
          <p:cNvSpPr/>
          <p:nvPr/>
        </p:nvSpPr>
        <p:spPr>
          <a:xfrm>
            <a:off x="2906874" y="3447374"/>
            <a:ext cx="7347471" cy="36044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Common data model,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terminology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,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ontology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98323" y="187985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 dirty="0" smtClean="0">
                <a:solidFill>
                  <a:srgbClr val="000000"/>
                </a:solidFill>
                <a:cs typeface="Arial" charset="0"/>
              </a:rPr>
              <a:t>NGSI-LD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3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  <p:bldP spid="91" grpId="0" build="allAtOnce" animBg="1"/>
      <p:bldP spid="10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6172205" y="2864408"/>
            <a:ext cx="3091541" cy="793190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383735" y="988423"/>
            <a:ext cx="9870611" cy="1295400"/>
            <a:chOff x="-1183811" y="1066800"/>
            <a:chExt cx="9870611" cy="1295400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-1183811" y="1260128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038" y="2845411"/>
            <a:ext cx="2457026" cy="795858"/>
          </a:xfrm>
          <a:prstGeom prst="rect">
            <a:avLst/>
          </a:prstGeom>
          <a:solidFill>
            <a:srgbClr val="005480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4767946" y="2252510"/>
            <a:ext cx="3733800" cy="535698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44730"/>
            <a:ext cx="12192000" cy="567849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 Diagonal Corner Rectangle 99"/>
          <p:cNvSpPr/>
          <p:nvPr/>
        </p:nvSpPr>
        <p:spPr>
          <a:xfrm>
            <a:off x="441243" y="3414700"/>
            <a:ext cx="9965503" cy="962990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to find IN-CSE? </a:t>
            </a:r>
            <a:r>
              <a:rPr lang="en-US" sz="2000" dirty="0" smtClean="0"/>
              <a:t>(</a:t>
            </a:r>
            <a:r>
              <a:rPr lang="en-US" sz="2000" dirty="0" smtClean="0"/>
              <a:t>e.g., Registry for IN-CSE)</a:t>
            </a:r>
            <a:endParaRPr lang="en-US" sz="2000" dirty="0"/>
          </a:p>
        </p:txBody>
      </p:sp>
      <p:sp>
        <p:nvSpPr>
          <p:cNvPr id="103" name="Round Diagonal Corner Rectangle 102"/>
          <p:cNvSpPr/>
          <p:nvPr/>
        </p:nvSpPr>
        <p:spPr>
          <a:xfrm>
            <a:off x="447032" y="1241937"/>
            <a:ext cx="9713752" cy="956133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Common Data Model, Terminology and Ontology for selected service </a:t>
            </a:r>
          </a:p>
          <a:p>
            <a:pPr algn="ctr"/>
            <a:r>
              <a:rPr lang="en-US" sz="2400" dirty="0" smtClean="0"/>
              <a:t>(e.g., V2X, Smart Building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4" name="Round Diagonal Corner Rectangle 103"/>
          <p:cNvSpPr/>
          <p:nvPr/>
        </p:nvSpPr>
        <p:spPr>
          <a:xfrm>
            <a:off x="447589" y="2338741"/>
            <a:ext cx="9713195" cy="956133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emantic &amp; context-aware support (e.g., </a:t>
            </a:r>
            <a:r>
              <a:rPr lang="en-US" sz="2400" smtClean="0"/>
              <a:t>NGSI-LD</a:t>
            </a:r>
            <a:r>
              <a:rPr lang="en-US" sz="2400" smtClean="0"/>
              <a:t>)</a:t>
            </a:r>
            <a:endParaRPr lang="en-US" sz="2400" dirty="0" smtClean="0"/>
          </a:p>
        </p:txBody>
      </p:sp>
      <p:sp>
        <p:nvSpPr>
          <p:cNvPr id="105" name="Round Diagonal Corner Rectangle 104"/>
          <p:cNvSpPr/>
          <p:nvPr/>
        </p:nvSpPr>
        <p:spPr>
          <a:xfrm>
            <a:off x="9917490" y="1241937"/>
            <a:ext cx="1407138" cy="956133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REQ &amp; MAS</a:t>
            </a:r>
            <a:endParaRPr lang="en-US" sz="2400" dirty="0"/>
          </a:p>
        </p:txBody>
      </p:sp>
      <p:sp>
        <p:nvSpPr>
          <p:cNvPr id="106" name="Round Diagonal Corner Rectangle 105"/>
          <p:cNvSpPr/>
          <p:nvPr/>
        </p:nvSpPr>
        <p:spPr>
          <a:xfrm>
            <a:off x="9917490" y="2338740"/>
            <a:ext cx="1407138" cy="956133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 &amp; MAS</a:t>
            </a:r>
            <a:endParaRPr lang="en-US" sz="2400" dirty="0"/>
          </a:p>
        </p:txBody>
      </p:sp>
      <p:sp>
        <p:nvSpPr>
          <p:cNvPr id="107" name="Round Diagonal Corner Rectangle 106"/>
          <p:cNvSpPr/>
          <p:nvPr/>
        </p:nvSpPr>
        <p:spPr>
          <a:xfrm>
            <a:off x="9917490" y="3421557"/>
            <a:ext cx="1407138" cy="956133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</a:t>
            </a:r>
            <a:endParaRPr lang="en-US" sz="2400" dirty="0"/>
          </a:p>
        </p:txBody>
      </p:sp>
      <p:sp>
        <p:nvSpPr>
          <p:cNvPr id="108" name="Round Diagonal Corner Rectangle 107"/>
          <p:cNvSpPr/>
          <p:nvPr/>
        </p:nvSpPr>
        <p:spPr>
          <a:xfrm>
            <a:off x="435446" y="4511109"/>
            <a:ext cx="9965503" cy="962990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Supporting </a:t>
            </a:r>
            <a:r>
              <a:rPr lang="en-US" sz="2000" dirty="0" err="1" smtClean="0"/>
              <a:t>IoT</a:t>
            </a:r>
            <a:r>
              <a:rPr lang="en-US" sz="2000" dirty="0" smtClean="0"/>
              <a:t> Platforms Local Breakout (e.g., </a:t>
            </a:r>
            <a:r>
              <a:rPr lang="en-US" sz="2000" dirty="0" err="1" smtClean="0"/>
              <a:t>Mcc</a:t>
            </a:r>
            <a:r>
              <a:rPr lang="en-US" sz="2000" dirty="0" smtClean="0"/>
              <a:t>’)</a:t>
            </a:r>
            <a:endParaRPr lang="en-US" sz="2000" dirty="0"/>
          </a:p>
        </p:txBody>
      </p:sp>
      <p:sp>
        <p:nvSpPr>
          <p:cNvPr id="109" name="Round Diagonal Corner Rectangle 108"/>
          <p:cNvSpPr/>
          <p:nvPr/>
        </p:nvSpPr>
        <p:spPr>
          <a:xfrm>
            <a:off x="9911693" y="4517966"/>
            <a:ext cx="1407138" cy="956133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</a:t>
            </a:r>
            <a:endParaRPr lang="en-US" sz="2400" dirty="0"/>
          </a:p>
        </p:txBody>
      </p:sp>
      <p:sp>
        <p:nvSpPr>
          <p:cNvPr id="110" name="Round Diagonal Corner Rectangle 109"/>
          <p:cNvSpPr/>
          <p:nvPr/>
        </p:nvSpPr>
        <p:spPr>
          <a:xfrm>
            <a:off x="439362" y="5622719"/>
            <a:ext cx="9965503" cy="962990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Smart City Profiles &amp; Certification Program Support</a:t>
            </a:r>
            <a:endParaRPr lang="en-US" sz="2000" dirty="0"/>
          </a:p>
        </p:txBody>
      </p:sp>
      <p:sp>
        <p:nvSpPr>
          <p:cNvPr id="111" name="Round Diagonal Corner Rectangle 110"/>
          <p:cNvSpPr/>
          <p:nvPr/>
        </p:nvSpPr>
        <p:spPr>
          <a:xfrm>
            <a:off x="9915609" y="5607518"/>
            <a:ext cx="1407138" cy="978191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902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586</Words>
  <Application>Microsoft Macintosh PowerPoint</Application>
  <PresentationFormat>Widescreen</PresentationFormat>
  <Paragraphs>241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MS PGothic</vt:lpstr>
      <vt:lpstr>Myriad Pro</vt:lpstr>
      <vt:lpstr>Myriad Pro Light</vt:lpstr>
      <vt:lpstr>SimSun</vt:lpstr>
      <vt:lpstr>Wingdings</vt:lpstr>
      <vt:lpstr>맑은 고딕</vt:lpstr>
      <vt:lpstr>Arial</vt:lpstr>
      <vt:lpstr>Office Theme</vt:lpstr>
      <vt:lpstr>Scope of Smart City Standards Work</vt:lpstr>
      <vt:lpstr>In Reality</vt:lpstr>
      <vt:lpstr>Smart City (Key Findings)</vt:lpstr>
      <vt:lpstr>A possible smart city blue-print</vt:lpstr>
      <vt:lpstr>In Reality</vt:lpstr>
      <vt:lpstr>In Reality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55</cp:revision>
  <dcterms:created xsi:type="dcterms:W3CDTF">2017-09-21T15:46:31Z</dcterms:created>
  <dcterms:modified xsi:type="dcterms:W3CDTF">2018-09-10T11:57:32Z</dcterms:modified>
</cp:coreProperties>
</file>