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3" r:id="rId2"/>
    <p:sldId id="328" r:id="rId3"/>
    <p:sldId id="336" r:id="rId4"/>
    <p:sldId id="344" r:id="rId5"/>
    <p:sldId id="339" r:id="rId6"/>
    <p:sldId id="33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56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1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bersecuritycloudexpo.com/northameri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cybersecuritycloudexpo.com/europe/" TargetMode="External"/><Relationship Id="rId4" Type="http://schemas.openxmlformats.org/officeDocument/2006/relationships/hyperlink" Target="https://www.cybersecuritycloudexpo.com/globa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994560"/>
            <a:ext cx="11296184" cy="2387600"/>
          </a:xfrm>
        </p:spPr>
        <p:txBody>
          <a:bodyPr/>
          <a:lstStyle/>
          <a:p>
            <a:r>
              <a:rPr lang="de-DE" dirty="0"/>
              <a:t>MARCOM report – TP37</a:t>
            </a:r>
            <a:br>
              <a:rPr lang="de-DE" dirty="0"/>
            </a:br>
            <a:r>
              <a:rPr lang="en-GB" sz="2000" b="0" dirty="0" err="1"/>
              <a:t>Bundang</a:t>
            </a:r>
            <a:r>
              <a:rPr lang="en-GB" sz="2000" b="0" dirty="0"/>
              <a:t>, Korea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22269"/>
            <a:ext cx="9144000" cy="1655762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173569"/>
            <a:ext cx="10335365" cy="500214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Press releases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 new members press release was distributed on August 20.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 news release around the Korea Industry day was distributed on August 29.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The Release 3 news release is currently in 72 hour review and will be released on Tuesday, September 23.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 news release about GCF/TTA certification has been distributed.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700" dirty="0"/>
          </a:p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600" dirty="0"/>
              <a:t>Social Media 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Monthly Twitter schedules are being drafted and at least one post a day is sent.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7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600" dirty="0">
                <a:solidFill>
                  <a:srgbClr val="545054"/>
                </a:solidFill>
              </a:rPr>
              <a:t>Industry Mentions 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>
                <a:solidFill>
                  <a:srgbClr val="545054"/>
                </a:solidFill>
              </a:rPr>
              <a:t>These consist of mentions of oneM2M within industry reports, news articles, deployment examples and references made by members.</a:t>
            </a:r>
          </a:p>
          <a:p>
            <a:pPr marL="457200" lvl="2">
              <a:lnSpc>
                <a:spcPct val="100000"/>
              </a:lnSpc>
              <a:spcBef>
                <a:spcPts val="600"/>
              </a:spcBef>
            </a:pPr>
            <a:r>
              <a:rPr lang="en-GB" sz="1600" dirty="0">
                <a:solidFill>
                  <a:srgbClr val="545054"/>
                </a:solidFill>
              </a:rPr>
              <a:t>oneM2M has achieved a total of 680 industry mentions in the period of June to September 2018. This represents a significant increase on the same period last year when oneM2M received a total of 373.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1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GB" sz="17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61772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Recent and upcoming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70" y="1173569"/>
            <a:ext cx="11526834" cy="531930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/>
              <a:t>Media and Analyst Interviews</a:t>
            </a:r>
          </a:p>
          <a:p>
            <a:pPr lvl="1">
              <a:lnSpc>
                <a:spcPct val="120000"/>
              </a:lnSpc>
            </a:pPr>
            <a:r>
              <a:rPr lang="en-GB" sz="1600" dirty="0"/>
              <a:t>Counterpoint Technology market research and Rethink Technology Research has requested a briefing with oneM2M in advance of Release 3 however oneM2M has yet to respond to this request.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/>
              <a:t>Speaking Slots 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Alan Carlton, of </a:t>
            </a:r>
            <a:r>
              <a:rPr lang="en-US" sz="1600" dirty="0" err="1"/>
              <a:t>InterDigital</a:t>
            </a:r>
            <a:r>
              <a:rPr lang="en-US" sz="1600" dirty="0"/>
              <a:t>, will take part in an IoT Workshop held by the Max Planck Institute for Innovation and Competition Research in Munich, Germany in October.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Chris Martin, of </a:t>
            </a:r>
            <a:r>
              <a:rPr lang="en-US" sz="1600" dirty="0" err="1"/>
              <a:t>GlenMartin</a:t>
            </a:r>
            <a:r>
              <a:rPr lang="en-US" sz="1600" dirty="0"/>
              <a:t>, will represent oneM2M on the panel “Interoperable IoT: Benefits, Challenges, and Lesson Learned” at IoT Solutions World Congress, October 16-18, 2018.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1600" dirty="0"/>
              <a:t>Features/by-line opportunities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A placement in the forthcoming edition of the ETSI newsletter has been secured for the IoT Security Summit feature.</a:t>
            </a:r>
          </a:p>
          <a:p>
            <a:pPr marL="0" indent="0">
              <a:buNone/>
            </a:pPr>
            <a:endParaRPr lang="en-GB" sz="3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275875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Recent and upcoming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70" y="1173569"/>
            <a:ext cx="11526834" cy="531930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545054"/>
                </a:solidFill>
              </a:rPr>
              <a:t>Webinars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A date for Deutsche Telekom’s Smart Device Template webinar is needed. It had been discussed for this to coincide with Release 3 however an update on the timing of this is needed.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A date for the Protocols webinar is still needed.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 webinar on Release 3 will be organised for October 11. This will also include a general update on oneM2M. Omar has been approached as a suggested person to host, along with Dale Seed, of </a:t>
            </a:r>
            <a:r>
              <a:rPr lang="en-GB" sz="1600" dirty="0" err="1"/>
              <a:t>InterDigital</a:t>
            </a:r>
            <a:r>
              <a:rPr lang="en-GB" sz="1600" dirty="0"/>
              <a:t>. Please help confirm this date.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Industry 4.0 webinar – this has been discussed but is yet to be confirmed.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IIC Security Architecture Webinar – this is following the joint IIC and oneM2M workshop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en-GB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White Papers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An updated version of the Smart Cities white paper is currently being finalised which includes new sections covering Bordeaux and CEN CENCLEC,  as well as addition of the </a:t>
            </a:r>
            <a:r>
              <a:rPr lang="en-GB" sz="1600" dirty="0" err="1"/>
              <a:t>oneTRANSPORT</a:t>
            </a:r>
            <a:r>
              <a:rPr lang="en-GB" sz="1600" dirty="0"/>
              <a:t> case study.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 white paper is currently being drafted with the IIC, addressing the security architecture of Industrial IoT. </a:t>
            </a:r>
          </a:p>
          <a:p>
            <a:pPr marL="0" indent="0">
              <a:buNone/>
            </a:pPr>
            <a:endParaRPr lang="en-GB" sz="19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300" i="1" dirty="0"/>
          </a:p>
        </p:txBody>
      </p:sp>
    </p:spTree>
    <p:extLst>
      <p:ext uri="{BB962C8B-B14F-4D97-AF65-F5344CB8AC3E}">
        <p14:creationId xmlns:p14="http://schemas.microsoft.com/office/powerpoint/2010/main" val="9058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8296686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How The TP Can Help: Call for speakers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50" y="1737787"/>
            <a:ext cx="11362932" cy="391495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/>
              <a:t>The opportunities listed below still need to be filled: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600" dirty="0"/>
              <a:t>A oneM2M speaker is required for the following event as part of a series contra with Encore Media:</a:t>
            </a:r>
          </a:p>
          <a:p>
            <a:pPr lvl="1">
              <a:lnSpc>
                <a:spcPct val="120000"/>
              </a:lnSpc>
            </a:pPr>
            <a:r>
              <a:rPr lang="en-GB" sz="1600" dirty="0"/>
              <a:t> </a:t>
            </a:r>
            <a:r>
              <a:rPr lang="en-GB" sz="1600" b="1" dirty="0"/>
              <a:t>Cyber Security &amp; Cloud Expo</a:t>
            </a:r>
            <a:r>
              <a:rPr lang="en-GB" sz="1600" dirty="0"/>
              <a:t>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1500" dirty="0">
                <a:solidFill>
                  <a:srgbClr val="545054"/>
                </a:solidFill>
              </a:rPr>
              <a:t>	North America –28-29 November, Silicon Valley: </a:t>
            </a:r>
            <a:r>
              <a:rPr lang="en-GB" sz="1500" u="sng" dirty="0">
                <a:solidFill>
                  <a:srgbClr val="545054"/>
                </a:solidFill>
                <a:hlinkClick r:id="rId3"/>
              </a:rPr>
              <a:t>https://www.cybersecuritycloudexpo.com/northamerica/</a:t>
            </a:r>
            <a:endParaRPr lang="en-GB" sz="1500" u="sng" dirty="0">
              <a:solidFill>
                <a:srgbClr val="545054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1500" dirty="0">
                <a:solidFill>
                  <a:srgbClr val="545054"/>
                </a:solidFill>
              </a:rPr>
              <a:t>	Global – 25-26 April, London: </a:t>
            </a:r>
            <a:r>
              <a:rPr lang="en-GB" sz="1500" u="sng" dirty="0">
                <a:solidFill>
                  <a:srgbClr val="545054"/>
                </a:solidFill>
                <a:hlinkClick r:id="rId4"/>
              </a:rPr>
              <a:t>https://www.cybersecuritycloudexpo.com/global/</a:t>
            </a:r>
            <a:r>
              <a:rPr lang="en-GB" sz="1500" dirty="0">
                <a:solidFill>
                  <a:srgbClr val="545054"/>
                </a:solidFill>
              </a:rPr>
              <a:t>  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1500" dirty="0">
                <a:solidFill>
                  <a:srgbClr val="545054"/>
                </a:solidFill>
              </a:rPr>
              <a:t>	Europe – 19-20 June, Amsterdam: </a:t>
            </a:r>
            <a:r>
              <a:rPr lang="en-GB" sz="1500" u="sng" dirty="0">
                <a:solidFill>
                  <a:srgbClr val="545054"/>
                </a:solidFill>
                <a:hlinkClick r:id="rId5"/>
              </a:rPr>
              <a:t>https://www.cybersecuritycloudexpo.com/europe/</a:t>
            </a:r>
            <a:r>
              <a:rPr lang="en-GB" sz="1500" dirty="0">
                <a:solidFill>
                  <a:srgbClr val="545054"/>
                </a:solidFill>
              </a:rPr>
              <a:t>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GB" sz="1500" dirty="0">
              <a:solidFill>
                <a:srgbClr val="545054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GB" sz="1500" dirty="0"/>
              <a:t>oneM2M has been offered a speaking slot at Smart Home Tech Expo 2019, in Birmingham, England, March 26-27, 2019. A participant to fill the slot is still being sought.</a:t>
            </a:r>
          </a:p>
          <a:p>
            <a:pPr lvl="1">
              <a:lnSpc>
                <a:spcPct val="120000"/>
              </a:lnSpc>
            </a:pPr>
            <a:endParaRPr lang="en-GB" sz="1500" dirty="0">
              <a:solidFill>
                <a:srgbClr val="545054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09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The TP Can Help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6DBE93-FA2D-4972-87AC-E827157910FC}"/>
              </a:ext>
            </a:extLst>
          </p:cNvPr>
          <p:cNvSpPr txBox="1">
            <a:spLocks/>
          </p:cNvSpPr>
          <p:nvPr/>
        </p:nvSpPr>
        <p:spPr>
          <a:xfrm>
            <a:off x="749889" y="1594514"/>
            <a:ext cx="10947739" cy="528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Help progress discussion around upcoming webinars and provide input on suggested future topics.</a:t>
            </a:r>
          </a:p>
          <a:p>
            <a:r>
              <a:rPr lang="en-US" sz="1600" dirty="0"/>
              <a:t>Take advantage of available speaking slots. Speaking slots give oneM2M a valuable platform to reach a much wider audience and it is important that these opportunities are not missed as and when they arise.</a:t>
            </a:r>
          </a:p>
          <a:p>
            <a:r>
              <a:rPr lang="en-US" sz="1600" dirty="0"/>
              <a:t>Share relevant exposure of oneM2M-related content.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600" dirty="0"/>
              <a:t>Keep us updated on any member companies that are speaking about oneM2M at events.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600" dirty="0"/>
              <a:t>Share any interesting activity or relevant updates which would make good social media content. This is crucial in order for oneM2M to maintain a fresh and dynamic presence online. 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600" dirty="0"/>
              <a:t>Please share your news stories and events with us by completing our PR questionnaire.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600" dirty="0"/>
              <a:t>Confirm the date for the Release 3 webinar – is October 11 okay?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n-US" sz="1600" dirty="0"/>
          </a:p>
          <a:p>
            <a:pPr marL="0" lvl="1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600" i="1" dirty="0"/>
              <a:t>We thank you for your continued support for oneM2M</a:t>
            </a:r>
          </a:p>
        </p:txBody>
      </p:sp>
    </p:spTree>
    <p:extLst>
      <p:ext uri="{BB962C8B-B14F-4D97-AF65-F5344CB8AC3E}">
        <p14:creationId xmlns:p14="http://schemas.microsoft.com/office/powerpoint/2010/main" val="27193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659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MARCOM report – TP37 Bundang, Korea</vt:lpstr>
      <vt:lpstr>Recent MARCOM Activity</vt:lpstr>
      <vt:lpstr>Recent and upcoming MARCOM Activity</vt:lpstr>
      <vt:lpstr>Recent and upcoming MARCOM Activity</vt:lpstr>
      <vt:lpstr>How The TP Can Help: Call for speakers</vt:lpstr>
      <vt:lpstr>How The TP Can Help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Karen Hughes</cp:lastModifiedBy>
  <cp:revision>149</cp:revision>
  <dcterms:created xsi:type="dcterms:W3CDTF">2017-09-21T15:46:31Z</dcterms:created>
  <dcterms:modified xsi:type="dcterms:W3CDTF">2018-09-16T02:39:32Z</dcterms:modified>
</cp:coreProperties>
</file>