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89982" autoAdjust="0"/>
  </p:normalViewPr>
  <p:slideViewPr>
    <p:cSldViewPr>
      <p:cViewPr varScale="1">
        <p:scale>
          <a:sx n="76" d="100"/>
          <a:sy n="76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9/21/2018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TP-2018-0247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TP-2018-0247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8001&amp;fromList=Y" TargetMode="External"/><Relationship Id="rId2" Type="http://schemas.openxmlformats.org/officeDocument/2006/relationships/hyperlink" Target="http://member.onem2m.org/Application/documentApp/documentinfo/?documentId=27999&amp;fromList=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ember.onem2m.org/Application/documentApp/documentinfo/?documentId=28002&amp;fromList=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MAS#37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2018-9-17 to 2018-9-21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R4 progressing on track</a:t>
            </a:r>
          </a:p>
          <a:p>
            <a:pPr lvl="1"/>
            <a:r>
              <a:rPr lang="en-US" altLang="zh-CN" sz="2400" dirty="0" smtClean="0"/>
              <a:t>Refinement of the SDT-based Information Models and the resource mapping rules (TS-0023)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Semantic enhancement: reasoning (TR-0033)</a:t>
            </a:r>
          </a:p>
          <a:p>
            <a:pPr lvl="1"/>
            <a:r>
              <a:rPr lang="en-US" altLang="zh-CN" sz="2400" dirty="0" smtClean="0"/>
              <a:t>New &lt;</a:t>
            </a:r>
            <a:r>
              <a:rPr lang="en-US" altLang="zh-CN" sz="2400" dirty="0" err="1" smtClean="0"/>
              <a:t>mgmtObj</a:t>
            </a:r>
            <a:r>
              <a:rPr lang="en-US" altLang="zh-CN" sz="2400" dirty="0" smtClean="0"/>
              <a:t>&gt; resources for WIFI configuration and storage (TS-0022, TS-0001/0004)</a:t>
            </a:r>
          </a:p>
          <a:p>
            <a:pPr lvl="1"/>
            <a:r>
              <a:rPr lang="en-US" altLang="zh-CN" sz="2400" dirty="0" smtClean="0"/>
              <a:t>Case study of Public Warning systems (TR-0046)</a:t>
            </a:r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b="1" dirty="0"/>
              <a:t>CR pack TS-0022 </a:t>
            </a:r>
            <a:r>
              <a:rPr lang="en-US" altLang="zh-CN" b="1" dirty="0" smtClean="0"/>
              <a:t>R4</a:t>
            </a:r>
          </a:p>
          <a:p>
            <a:pPr lvl="2"/>
            <a:r>
              <a:rPr lang="en-GB" altLang="zh-CN" dirty="0">
                <a:hlinkClick r:id="rId2"/>
              </a:rPr>
              <a:t>TP-2018-0264</a:t>
            </a:r>
            <a:endParaRPr lang="en-US" altLang="zh-CN" b="1" dirty="0"/>
          </a:p>
          <a:p>
            <a:pPr lvl="1"/>
            <a:r>
              <a:rPr lang="en-US" altLang="zh-CN" b="1" dirty="0" smtClean="0"/>
              <a:t>CR pack TS-0023 R3</a:t>
            </a:r>
          </a:p>
          <a:p>
            <a:pPr lvl="2"/>
            <a:r>
              <a:rPr lang="en-GB" altLang="zh-CN" dirty="0">
                <a:hlinkClick r:id="rId3"/>
              </a:rPr>
              <a:t>TP-2018-0266</a:t>
            </a:r>
            <a:endParaRPr lang="en-US" altLang="zh-CN" b="1" dirty="0" smtClean="0"/>
          </a:p>
          <a:p>
            <a:pPr lvl="1"/>
            <a:r>
              <a:rPr lang="en-US" altLang="zh-CN" b="1" dirty="0" smtClean="0"/>
              <a:t>CR </a:t>
            </a:r>
            <a:r>
              <a:rPr lang="en-US" altLang="zh-CN" b="1" dirty="0"/>
              <a:t>pack TS-0023 </a:t>
            </a:r>
            <a:r>
              <a:rPr lang="en-US" altLang="zh-CN" b="1" dirty="0" smtClean="0"/>
              <a:t>R4</a:t>
            </a:r>
          </a:p>
          <a:p>
            <a:pPr lvl="2"/>
            <a:r>
              <a:rPr lang="en-GB" altLang="zh-CN" dirty="0">
                <a:hlinkClick r:id="rId4"/>
              </a:rPr>
              <a:t>TP-2018-0267</a:t>
            </a:r>
            <a:endParaRPr lang="en-US" altLang="zh-CN" b="1" dirty="0" smtClean="0"/>
          </a:p>
          <a:p>
            <a:pPr lvl="2"/>
            <a:endParaRPr lang="en-US" altLang="zh-CN" sz="2000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sz="2400" b="1" dirty="0" smtClean="0"/>
              <a:t>4 dedicated</a:t>
            </a:r>
          </a:p>
          <a:p>
            <a:pPr lvl="1" eaLnBrk="1" hangingPunct="1"/>
            <a:r>
              <a:rPr lang="en-US" altLang="zh-CN" sz="2400" b="1" dirty="0"/>
              <a:t>2</a:t>
            </a:r>
            <a:r>
              <a:rPr lang="en-US" altLang="zh-CN" sz="2400" b="1" dirty="0" smtClean="0"/>
              <a:t> joint with ARC</a:t>
            </a:r>
          </a:p>
          <a:p>
            <a:pPr lvl="1" eaLnBrk="1" hangingPunct="1"/>
            <a:r>
              <a:rPr lang="en-US" altLang="zh-CN" sz="2400" b="1" dirty="0" smtClean="0"/>
              <a:t>1 </a:t>
            </a:r>
            <a:r>
              <a:rPr lang="en-US" altLang="zh-CN" sz="2400" b="1" dirty="0"/>
              <a:t>joint with </a:t>
            </a:r>
            <a:r>
              <a:rPr lang="en-US" altLang="zh-CN" sz="2400" b="1" dirty="0" smtClean="0"/>
              <a:t>SEC</a:t>
            </a:r>
          </a:p>
          <a:p>
            <a:pPr lvl="1" eaLnBrk="1" hangingPunct="1"/>
            <a:r>
              <a:rPr lang="en-US" altLang="zh-CN" sz="2400" b="1" dirty="0"/>
              <a:t>1</a:t>
            </a:r>
            <a:r>
              <a:rPr lang="en-US" altLang="zh-CN" sz="2400" b="1" dirty="0" smtClean="0"/>
              <a:t> joint </a:t>
            </a:r>
            <a:r>
              <a:rPr lang="en-US" altLang="zh-CN" sz="2400" b="1" dirty="0"/>
              <a:t>with </a:t>
            </a:r>
            <a:r>
              <a:rPr lang="en-US" altLang="zh-CN" sz="2400" b="1" dirty="0" smtClean="0"/>
              <a:t>PRO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GB" altLang="zh-CN" dirty="0" smtClean="0"/>
              <a:t>MAS-2018-0124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13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  <a:endParaRPr lang="en-US" altLang="zh-CN" sz="2000" dirty="0" smtClean="0"/>
          </a:p>
          <a:p>
            <a:pPr lvl="2"/>
            <a:r>
              <a:rPr lang="en-US" altLang="zh-CN" sz="2000" dirty="0"/>
              <a:t>WI-0084 </a:t>
            </a:r>
            <a:r>
              <a:rPr lang="en-US" altLang="zh-CN" sz="2000" dirty="0" smtClean="0"/>
              <a:t>– SDT based Information Model</a:t>
            </a:r>
          </a:p>
          <a:p>
            <a:pPr lvl="2"/>
            <a:r>
              <a:rPr lang="en-US" altLang="zh-CN" sz="2000" dirty="0" smtClean="0"/>
              <a:t>WI-0088 </a:t>
            </a:r>
            <a:r>
              <a:rPr lang="en-US" altLang="zh-CN" sz="2000" dirty="0"/>
              <a:t>- M2M/IoT Application and Component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US" altLang="zh-CN" sz="2000" dirty="0" smtClean="0"/>
              <a:t>WI-0070 – Public Warning Service </a:t>
            </a:r>
            <a:r>
              <a:rPr lang="en-US" altLang="zh-CN" sz="2000" dirty="0"/>
              <a:t>Enabler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086600" y="2165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15% 20%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086600" y="31733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25%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086600" y="26027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25</a:t>
            </a:r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086600" y="3524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25%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7086600" y="38942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25%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7086600" y="43318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ym typeface="Wingdings" pitchFamily="2" charset="2"/>
              </a:rPr>
              <a:t>5% 15%</a:t>
            </a:r>
            <a:endParaRPr lang="zh-CN" altLang="en-US" dirty="0"/>
          </a:p>
        </p:txBody>
      </p:sp>
      <p:sp>
        <p:nvSpPr>
          <p:cNvPr id="17" name="TextBox 25"/>
          <p:cNvSpPr txBox="1"/>
          <p:nvPr/>
        </p:nvSpPr>
        <p:spPr>
          <a:xfrm>
            <a:off x="7086600" y="49965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 smtClean="0">
                <a:sym typeface="Wingdings" pitchFamily="2" charset="2"/>
              </a:rPr>
              <a:t>10% 15%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70927"/>
              </p:ext>
            </p:extLst>
          </p:nvPr>
        </p:nvGraphicFramePr>
        <p:xfrm>
          <a:off x="228600" y="1295400"/>
          <a:ext cx="8610600" cy="2769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524001"/>
                <a:gridCol w="1219200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Number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Action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Status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to merger with existing device with optional module classes.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Related to SDT4.0 evolution.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 of &lt;deviceInfo&gt; attributes between TS-0004 and TS-0001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 of new DM objects for TS-0022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Progress R4</a:t>
            </a:r>
          </a:p>
          <a:p>
            <a:pPr lvl="1" eaLnBrk="1" hangingPunct="1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</a:t>
            </a:r>
            <a:r>
              <a:rPr lang="en-US" altLang="zh-CN" sz="2000" dirty="0" smtClean="0"/>
              <a:t>Support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/>
              <a:t>WI-0070 – </a:t>
            </a:r>
            <a:r>
              <a:rPr lang="en-US" altLang="zh-CN" sz="2000" dirty="0" smtClean="0"/>
              <a:t>Public Warning Service Enabler</a:t>
            </a:r>
            <a:endParaRPr lang="en-US" altLang="zh-CN" sz="2000" dirty="0"/>
          </a:p>
          <a:p>
            <a:pPr lvl="1"/>
            <a:r>
              <a:rPr lang="en-US" altLang="zh-CN" sz="2000" dirty="0"/>
              <a:t>WI-0071 – W3C </a:t>
            </a:r>
            <a:r>
              <a:rPr lang="en-US" altLang="zh-CN" sz="2000" dirty="0" err="1"/>
              <a:t>WoT</a:t>
            </a:r>
            <a:r>
              <a:rPr lang="en-US" altLang="zh-CN" sz="2000" dirty="0"/>
              <a:t> Interworking</a:t>
            </a:r>
          </a:p>
          <a:p>
            <a:pPr lvl="1"/>
            <a:r>
              <a:rPr lang="en-US" altLang="zh-CN" sz="2000" dirty="0" smtClean="0"/>
              <a:t>WI-0075 </a:t>
            </a:r>
            <a:r>
              <a:rPr lang="en-US" altLang="zh-CN" sz="2000" dirty="0"/>
              <a:t>– Industrial Information Model Mapping and Semantic Support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WI-0081 </a:t>
            </a:r>
            <a:r>
              <a:rPr lang="en-US" altLang="zh-CN" sz="2000" dirty="0"/>
              <a:t>– SDT </a:t>
            </a:r>
            <a:r>
              <a:rPr lang="en-US" altLang="zh-CN" sz="2000" dirty="0" smtClean="0"/>
              <a:t>4.0</a:t>
            </a:r>
          </a:p>
          <a:p>
            <a:pPr lvl="1" eaLnBrk="1" hangingPunct="1"/>
            <a:r>
              <a:rPr lang="en-US" altLang="zh-CN" sz="2000" dirty="0" smtClean="0"/>
              <a:t>WI-0084 – SDT-based Information Models for Vertical Industries</a:t>
            </a:r>
          </a:p>
          <a:p>
            <a:pPr lvl="1" eaLnBrk="1" hangingPunct="1"/>
            <a:r>
              <a:rPr lang="en-US" altLang="zh-CN" sz="2000" dirty="0"/>
              <a:t>WI-0088 - M2M/IoT Application and Component Configuration</a:t>
            </a:r>
          </a:p>
          <a:p>
            <a:pPr lvl="1" eaLnBrk="1" hangingPunct="1"/>
            <a:r>
              <a:rPr lang="en-US" altLang="zh-CN" sz="2000" dirty="0" smtClean="0"/>
              <a:t>…</a:t>
            </a:r>
          </a:p>
          <a:p>
            <a:pPr eaLnBrk="1" hangingPunct="1"/>
            <a:r>
              <a:rPr lang="en-US" altLang="zh-CN" sz="2400" dirty="0" smtClean="0"/>
              <a:t>Work Item split between new WGs (data modeling, </a:t>
            </a:r>
            <a:r>
              <a:rPr lang="en-US" altLang="zh-CN" sz="2400" dirty="0" smtClean="0"/>
              <a:t>ontology</a:t>
            </a:r>
            <a:r>
              <a:rPr lang="en-US" altLang="zh-CN" sz="2400" dirty="0"/>
              <a:t>,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DM, semantics, resource mapping, interworking)</a:t>
            </a:r>
            <a:endParaRPr lang="en-US" altLang="zh-CN" sz="24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b="1" dirty="0" smtClean="0"/>
              <a:t>MAS#37.1</a:t>
            </a:r>
            <a:r>
              <a:rPr lang="en-US" altLang="zh-CN" sz="2400" b="1" dirty="0"/>
              <a:t>:	 </a:t>
            </a:r>
            <a:r>
              <a:rPr lang="en-US" altLang="zh-CN" sz="2400" dirty="0"/>
              <a:t>Oct 22 (Monday), 2018 UTC 13:00-14:30</a:t>
            </a:r>
          </a:p>
          <a:p>
            <a:pPr lvl="1" eaLnBrk="1" hangingPunct="1"/>
            <a:r>
              <a:rPr lang="en-US" altLang="zh-CN" sz="2400" b="1" dirty="0" smtClean="0"/>
              <a:t>MAS#37.2</a:t>
            </a:r>
            <a:r>
              <a:rPr lang="en-US" altLang="zh-CN" sz="2400" b="1" dirty="0"/>
              <a:t>:	 </a:t>
            </a:r>
            <a:r>
              <a:rPr lang="en-US" altLang="zh-CN" sz="2400" dirty="0"/>
              <a:t>Nov 19 (Monday), 2018 UTC 13:00-14:30</a:t>
            </a:r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b="1" dirty="0" smtClean="0"/>
              <a:t>MAS#38: 	</a:t>
            </a:r>
            <a:r>
              <a:rPr lang="en-US" altLang="zh-CN" sz="2400" dirty="0"/>
              <a:t>Dec 03-07, 2018, Kanazawa, Japan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16730</TotalTime>
  <Words>390</Words>
  <Application>Microsoft Office PowerPoint</Application>
  <PresentationFormat>全屏显示(4:3)</PresentationFormat>
  <Paragraphs>91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MAS#37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R02-</cp:lastModifiedBy>
  <cp:revision>1771</cp:revision>
  <dcterms:created xsi:type="dcterms:W3CDTF">2012-09-11T22:52:11Z</dcterms:created>
  <dcterms:modified xsi:type="dcterms:W3CDTF">2018-09-20T23:52:44Z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(3)KhE/5dr0kORSCKNEUBwN0onIjr7BeCjGrAd0+6HY+hCCrfWysQ3bFwViuuJptwWW3LRpAokv
llDdK/raNcsueC2HGQsYilwW+OVXwdGk3Wygrb9Gf+VHp64uEFQPlT5NvDSNbTbsc3vbMVLE
58UGaw7ce7WiRbG2vvsABgbsWUWBPOQqMPQKvv0Or9nVPJD0+HSmtPJZAdUnJra5K4peUxqw
g3QtnK4keiipcyvA/l</vt:lpwstr>
  </property>
  <property fmtid="{D5CDD505-2E9C-101B-9397-08002B2CF9AE}" pid="18" name="_2015_ms_pID_7253431">
    <vt:lpwstr>HfoOss1OuTflTFHoA6N6Zn2R8DVw8y2GScH0BTpYCfgbZ/1dCItXrx
5rad1dmm/K3cYp0wlhdOntWM4mLFYLoTo0tjxFJzjKrc/Q8k5K6sOFGYq/5UmtOvI5A4vGM4
xnTkm/F8ybqA0XQkaVXTvnLGDiR1bNejUiUXtEgSOBDQbKBrM0UjQwoBmblw1MslYx+7Qo4f
osV9TpCo2+wOzxKNblvMpbNweQ6gysNUa0hR</vt:lpwstr>
  </property>
  <property fmtid="{D5CDD505-2E9C-101B-9397-08002B2CF9AE}" pid="19" name="_2015_ms_pID_7253432">
    <vt:lpwstr>2j6pgjr/aQiW2aj7fR18uu3uBO6i16VaINrQ
LYzHl9fgetFUWPrX/EsOUWCmhMJvQQ==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1537486404</vt:lpwstr>
  </property>
</Properties>
</file>