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277" r:id="rId3"/>
    <p:sldId id="286" r:id="rId4"/>
    <p:sldId id="279" r:id="rId5"/>
    <p:sldId id="280" r:id="rId6"/>
    <p:sldId id="281" r:id="rId7"/>
    <p:sldId id="282" r:id="rId8"/>
    <p:sldId id="283" r:id="rId9"/>
    <p:sldId id="284" r:id="rId10"/>
    <p:sldId id="28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8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32" y="6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EC4C75-6880-4B90-A967-F5891602F90E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CD8EC2-0F93-4F08-B8C5-ABA8CE10BC1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838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CD8EC2-0F93-4F08-B8C5-ABA8CE10BC1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021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15349"/>
            <a:ext cx="10515600" cy="1325563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2018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Status of Active Work Items</a:t>
            </a:r>
            <a:br>
              <a:rPr lang="en-US" dirty="0"/>
            </a:br>
            <a:r>
              <a:rPr lang="en-US" dirty="0"/>
              <a:t>Summary &amp; Level of Completeness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766610" cy="1655762"/>
          </a:xfrm>
        </p:spPr>
        <p:txBody>
          <a:bodyPr/>
          <a:lstStyle/>
          <a:p>
            <a:r>
              <a:rPr lang="en-US" dirty="0"/>
              <a:t>WPM convenor, Roland Hechwartner, roland.hechwartner@t-mobile.at</a:t>
            </a:r>
          </a:p>
          <a:p>
            <a:r>
              <a:rPr lang="en-US" dirty="0" smtClean="0"/>
              <a:t>2018-09-21</a:t>
            </a:r>
            <a:endParaRPr lang="en-US" dirty="0"/>
          </a:p>
        </p:txBody>
      </p:sp>
      <p:sp>
        <p:nvSpPr>
          <p:cNvPr id="5" name="Textfeld 6"/>
          <p:cNvSpPr txBox="1">
            <a:spLocks noChangeArrowheads="1"/>
          </p:cNvSpPr>
          <p:nvPr/>
        </p:nvSpPr>
        <p:spPr bwMode="auto">
          <a:xfrm>
            <a:off x="659780" y="5525150"/>
            <a:ext cx="5638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de-DE" smtClean="0"/>
              <a:t>TP-2018-0250R01-Work_Item_Status</a:t>
            </a:r>
            <a:r>
              <a:rPr lang="en-US" altLang="de-DE" dirty="0"/>
              <a:t>_%</a:t>
            </a:r>
            <a:r>
              <a:rPr lang="en-US" altLang="de-DE" dirty="0" smtClean="0"/>
              <a:t>comp_TP36</a:t>
            </a:r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182720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WIs %completion &amp; Work Tracks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lvl="1" indent="-28575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Calibri" panose="020F0502020204030204" pitchFamily="34" charset="0"/>
              <a:buAutoNum type="arabicPeriod"/>
            </a:pPr>
            <a:r>
              <a:rPr lang="en-US" altLang="de-DE" sz="1800" dirty="0">
                <a:solidFill>
                  <a:srgbClr val="C00000"/>
                </a:solidFill>
              </a:rPr>
              <a:t>Work Track 1, “Market Adoption Track”</a:t>
            </a:r>
          </a:p>
          <a:p>
            <a:pPr lvl="2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AutoNum type="alphaLcPeriod"/>
            </a:pPr>
            <a:r>
              <a:rPr lang="en-US" altLang="de-DE" sz="1800" dirty="0">
                <a:solidFill>
                  <a:prstClr val="black"/>
                </a:solidFill>
              </a:rPr>
              <a:t>Task on Essential Corrections &amp; Small Technical Enhancements </a:t>
            </a:r>
            <a:r>
              <a:rPr lang="en-US" altLang="de-DE" sz="1800" dirty="0">
                <a:solidFill>
                  <a:srgbClr val="C00000"/>
                </a:solidFill>
              </a:rPr>
              <a:t>[1a]</a:t>
            </a:r>
            <a:endParaRPr lang="en-US" altLang="de-DE" sz="1800" dirty="0">
              <a:solidFill>
                <a:prstClr val="black"/>
              </a:solidFill>
            </a:endParaRPr>
          </a:p>
          <a:p>
            <a:pPr lvl="2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AutoNum type="alphaLcPeriod"/>
            </a:pPr>
            <a:r>
              <a:rPr lang="en-US" altLang="de-DE" sz="1800" dirty="0">
                <a:solidFill>
                  <a:prstClr val="black"/>
                </a:solidFill>
              </a:rPr>
              <a:t>Task on development and/or enhancements of guidelines and/or TSs and best practices documents for easier implementation and take-up of oneM2M technology </a:t>
            </a:r>
            <a:r>
              <a:rPr lang="en-US" altLang="de-DE" sz="1800" dirty="0">
                <a:solidFill>
                  <a:srgbClr val="C00000"/>
                </a:solidFill>
              </a:rPr>
              <a:t>[1b]</a:t>
            </a:r>
            <a:endParaRPr lang="en-US" altLang="de-DE" sz="1800" dirty="0">
              <a:solidFill>
                <a:prstClr val="black"/>
              </a:solidFill>
            </a:endParaRPr>
          </a:p>
          <a:p>
            <a:pPr lvl="2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AutoNum type="alphaLcPeriod"/>
            </a:pPr>
            <a:r>
              <a:rPr lang="en-US" altLang="de-DE" sz="1800" dirty="0">
                <a:solidFill>
                  <a:prstClr val="black"/>
                </a:solidFill>
              </a:rPr>
              <a:t>Task on testing  </a:t>
            </a:r>
            <a:r>
              <a:rPr lang="en-US" altLang="de-DE" sz="1800" dirty="0">
                <a:solidFill>
                  <a:srgbClr val="C00000"/>
                </a:solidFill>
              </a:rPr>
              <a:t>[1c]</a:t>
            </a:r>
            <a:endParaRPr lang="en-US" altLang="de-DE" sz="1800" dirty="0">
              <a:solidFill>
                <a:prstClr val="black"/>
              </a:solidFill>
            </a:endParaRPr>
          </a:p>
          <a:p>
            <a:pPr lvl="2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AutoNum type="alphaLcPeriod"/>
            </a:pPr>
            <a:r>
              <a:rPr lang="en-US" altLang="de-DE" sz="1800" dirty="0">
                <a:solidFill>
                  <a:prstClr val="black"/>
                </a:solidFill>
              </a:rPr>
              <a:t>Task on completion of well-progressed Release-2 Work Items </a:t>
            </a:r>
            <a:r>
              <a:rPr lang="en-US" altLang="de-DE" sz="1800" dirty="0">
                <a:solidFill>
                  <a:srgbClr val="C00000"/>
                </a:solidFill>
              </a:rPr>
              <a:t>[1d]</a:t>
            </a:r>
            <a:endParaRPr lang="en-US" altLang="de-DE" sz="1800" dirty="0">
              <a:solidFill>
                <a:prstClr val="black"/>
              </a:solidFill>
            </a:endParaRPr>
          </a:p>
          <a:p>
            <a:pPr marL="742950" lvl="1" indent="-28575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Calibri" panose="020F0502020204030204" pitchFamily="34" charset="0"/>
              <a:buAutoNum type="arabicPeriod"/>
            </a:pPr>
            <a:r>
              <a:rPr lang="en-US" altLang="de-DE" sz="1800" dirty="0">
                <a:solidFill>
                  <a:srgbClr val="C00000"/>
                </a:solidFill>
              </a:rPr>
              <a:t>Work Track 2, “Industrial IoT and smart cities”</a:t>
            </a:r>
          </a:p>
          <a:p>
            <a:pPr lvl="2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AutoNum type="alphaLcPeriod"/>
            </a:pPr>
            <a:r>
              <a:rPr lang="en-US" altLang="de-DE" sz="1800" dirty="0">
                <a:solidFill>
                  <a:prstClr val="black"/>
                </a:solidFill>
              </a:rPr>
              <a:t>Task on reach out to </a:t>
            </a:r>
            <a:r>
              <a:rPr lang="en-US" altLang="de-DE" sz="1800" dirty="0" err="1">
                <a:solidFill>
                  <a:prstClr val="black"/>
                </a:solidFill>
              </a:rPr>
              <a:t>IIoT</a:t>
            </a:r>
            <a:r>
              <a:rPr lang="en-US" altLang="de-DE" sz="1800" dirty="0">
                <a:solidFill>
                  <a:prstClr val="black"/>
                </a:solidFill>
              </a:rPr>
              <a:t> &amp; smart city experts &amp; descriptions of deployments in </a:t>
            </a:r>
            <a:r>
              <a:rPr lang="en-US" altLang="de-DE" sz="1800" dirty="0" err="1">
                <a:solidFill>
                  <a:prstClr val="black"/>
                </a:solidFill>
              </a:rPr>
              <a:t>IIoT</a:t>
            </a:r>
            <a:r>
              <a:rPr lang="en-US" altLang="de-DE" sz="1800" dirty="0">
                <a:solidFill>
                  <a:prstClr val="black"/>
                </a:solidFill>
              </a:rPr>
              <a:t>/smart cities based on oneM2M	</a:t>
            </a:r>
            <a:r>
              <a:rPr lang="en-US" altLang="de-DE" sz="1800" dirty="0">
                <a:solidFill>
                  <a:srgbClr val="C00000"/>
                </a:solidFill>
              </a:rPr>
              <a:t>[2a]</a:t>
            </a:r>
            <a:endParaRPr lang="en-US" altLang="de-DE" sz="1800" dirty="0">
              <a:solidFill>
                <a:prstClr val="black"/>
              </a:solidFill>
            </a:endParaRPr>
          </a:p>
          <a:p>
            <a:pPr lvl="2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AutoNum type="alphaLcPeriod"/>
            </a:pPr>
            <a:r>
              <a:rPr lang="en-US" altLang="de-DE" sz="1800" dirty="0">
                <a:solidFill>
                  <a:prstClr val="black"/>
                </a:solidFill>
              </a:rPr>
              <a:t>Task on improvement and addition of requirements for the </a:t>
            </a:r>
            <a:r>
              <a:rPr lang="en-US" altLang="de-DE" sz="1800" dirty="0" err="1">
                <a:solidFill>
                  <a:prstClr val="black"/>
                </a:solidFill>
              </a:rPr>
              <a:t>IIoT</a:t>
            </a:r>
            <a:r>
              <a:rPr lang="en-US" altLang="de-DE" sz="1800" dirty="0">
                <a:solidFill>
                  <a:prstClr val="black"/>
                </a:solidFill>
              </a:rPr>
              <a:t> and smart Cities	</a:t>
            </a:r>
            <a:r>
              <a:rPr lang="en-US" altLang="de-DE" sz="1800" dirty="0">
                <a:solidFill>
                  <a:srgbClr val="C00000"/>
                </a:solidFill>
              </a:rPr>
              <a:t> [2b]</a:t>
            </a:r>
            <a:endParaRPr lang="en-US" altLang="de-DE" sz="1800" dirty="0">
              <a:solidFill>
                <a:prstClr val="black"/>
              </a:solidFill>
            </a:endParaRPr>
          </a:p>
          <a:p>
            <a:pPr lvl="2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AutoNum type="alphaLcPeriod"/>
            </a:pPr>
            <a:r>
              <a:rPr lang="en-US" altLang="de-DE" sz="1800" dirty="0">
                <a:solidFill>
                  <a:prstClr val="black"/>
                </a:solidFill>
              </a:rPr>
              <a:t>Task on studies on new features (targeting TRs for now)	</a:t>
            </a:r>
            <a:r>
              <a:rPr lang="en-US" altLang="de-DE" sz="1800" dirty="0">
                <a:solidFill>
                  <a:srgbClr val="C00000"/>
                </a:solidFill>
              </a:rPr>
              <a:t> [2c]</a:t>
            </a:r>
            <a:endParaRPr lang="en-US" altLang="de-DE" sz="1800" dirty="0">
              <a:solidFill>
                <a:prstClr val="black"/>
              </a:solidFill>
            </a:endParaRPr>
          </a:p>
          <a:p>
            <a:pPr marL="742950" lvl="1" indent="-28575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Calibri" panose="020F0502020204030204" pitchFamily="34" charset="0"/>
              <a:buAutoNum type="arabicPeriod"/>
            </a:pPr>
            <a:r>
              <a:rPr lang="en-US" altLang="de-DE" sz="1800" dirty="0">
                <a:solidFill>
                  <a:srgbClr val="C00000"/>
                </a:solidFill>
              </a:rPr>
              <a:t>Work Track 3, “Forward Looking Areas”	</a:t>
            </a:r>
            <a:r>
              <a:rPr lang="en-US" altLang="de-DE" sz="2000" dirty="0">
                <a:solidFill>
                  <a:srgbClr val="C00000"/>
                </a:solidFill>
              </a:rPr>
              <a:t> [3]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30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49 </a:t>
            </a:r>
            <a:r>
              <a:rPr lang="en-US" dirty="0"/>
              <a:t>active WIs*</a:t>
            </a:r>
          </a:p>
        </p:txBody>
      </p:sp>
      <p:sp>
        <p:nvSpPr>
          <p:cNvPr id="4" name="Textfeld 6"/>
          <p:cNvSpPr txBox="1">
            <a:spLocks noChangeArrowheads="1"/>
          </p:cNvSpPr>
          <p:nvPr/>
        </p:nvSpPr>
        <p:spPr bwMode="auto">
          <a:xfrm>
            <a:off x="317427" y="1185825"/>
            <a:ext cx="5093537" cy="5232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de-DE" sz="1200" b="1" dirty="0"/>
              <a:t>Generic WIs</a:t>
            </a:r>
          </a:p>
          <a:p>
            <a:r>
              <a:rPr lang="en-US" altLang="de-DE" sz="1200" dirty="0"/>
              <a:t>WI-0049 - Rel-1 &amp; 2 Maintenance </a:t>
            </a:r>
          </a:p>
          <a:p>
            <a:r>
              <a:rPr lang="en-US" altLang="de-DE" sz="1200" dirty="0"/>
              <a:t>WI-0050 - Rel-3 Small Technical Enhancements</a:t>
            </a:r>
          </a:p>
          <a:p>
            <a:r>
              <a:rPr lang="en-US" altLang="de-DE" sz="1200" dirty="0"/>
              <a:t>WI-0079 - Rel-4 Small Technical Enhancements </a:t>
            </a:r>
          </a:p>
          <a:p>
            <a:pPr>
              <a:spcBef>
                <a:spcPts val="600"/>
              </a:spcBef>
            </a:pPr>
            <a:r>
              <a:rPr lang="en-US" altLang="de-DE" sz="1200" b="1" dirty="0"/>
              <a:t>REQ WG</a:t>
            </a:r>
          </a:p>
          <a:p>
            <a:r>
              <a:rPr lang="en-US" altLang="de-DE" sz="1200" dirty="0"/>
              <a:t>WI-0015 - oneM2M Use Case Continuation </a:t>
            </a:r>
          </a:p>
          <a:p>
            <a:r>
              <a:rPr lang="en-US" altLang="de-DE" sz="1200" dirty="0"/>
              <a:t>WI-0046 – Vehicular domain enablement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WI-0073 - App-ID Registry Function</a:t>
            </a:r>
          </a:p>
          <a:p>
            <a:pPr>
              <a:spcBef>
                <a:spcPts val="600"/>
              </a:spcBef>
            </a:pPr>
            <a:r>
              <a:rPr lang="en-US" altLang="de-DE" sz="1200" b="1" dirty="0"/>
              <a:t>ARC WG</a:t>
            </a:r>
          </a:p>
          <a:p>
            <a:r>
              <a:rPr lang="en-US" altLang="de-DE" sz="1200" dirty="0"/>
              <a:t>WI-0031 – Optimized Group-based Operation</a:t>
            </a:r>
          </a:p>
          <a:p>
            <a:r>
              <a:rPr lang="en-US" altLang="de-DE" sz="1200" dirty="0"/>
              <a:t>WI-0034 – Study of re-usable service layer </a:t>
            </a:r>
            <a:r>
              <a:rPr lang="en-US" altLang="de-DE" sz="1200" dirty="0" err="1"/>
              <a:t>contxt&amp;Trnsct</a:t>
            </a:r>
            <a:r>
              <a:rPr lang="en-US" altLang="de-DE" sz="1200" dirty="0"/>
              <a:t>.</a:t>
            </a:r>
          </a:p>
          <a:p>
            <a:r>
              <a:rPr lang="en-US" altLang="de-DE" sz="1200" dirty="0"/>
              <a:t>WI-0035 – Action Triggering </a:t>
            </a:r>
          </a:p>
          <a:p>
            <a:r>
              <a:rPr lang="en-US" altLang="de-DE" sz="1200" dirty="0"/>
              <a:t>WI-0047 - DDS usage in oneM2M system </a:t>
            </a:r>
          </a:p>
          <a:p>
            <a:r>
              <a:rPr lang="en-US" altLang="de-DE" sz="1200" dirty="0"/>
              <a:t>WI-0048 - </a:t>
            </a:r>
            <a:r>
              <a:rPr lang="en-US" altLang="de-DE" sz="1200" dirty="0" err="1"/>
              <a:t>OSGi</a:t>
            </a:r>
            <a:r>
              <a:rPr lang="en-US" altLang="de-DE" sz="1200" dirty="0"/>
              <a:t> Interworking </a:t>
            </a:r>
          </a:p>
          <a:p>
            <a:r>
              <a:rPr lang="en-US" altLang="de-DE" sz="1200" dirty="0"/>
              <a:t>WI-0056 - Evolution of Proximal IoT Interworking</a:t>
            </a:r>
          </a:p>
          <a:p>
            <a:r>
              <a:rPr lang="en-US" altLang="de-DE" sz="1200" dirty="0"/>
              <a:t>WI-0058 – Interworking with 3GPP networks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WI-0059 - OPC-UA Interworking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WI-0062 - Service Layer Forwarding</a:t>
            </a:r>
          </a:p>
          <a:p>
            <a:r>
              <a:rPr lang="en-US" altLang="de-DE" sz="1200" dirty="0"/>
              <a:t>WI-0064 - Adaptation of oneM2M for Smart City</a:t>
            </a:r>
          </a:p>
          <a:p>
            <a:r>
              <a:rPr lang="en-US" altLang="de-DE" sz="1200" dirty="0"/>
              <a:t>WI-0069 – </a:t>
            </a:r>
            <a:r>
              <a:rPr lang="en-US" altLang="de-DE" sz="1200" dirty="0" err="1"/>
              <a:t>Heterogen</a:t>
            </a:r>
            <a:r>
              <a:rPr lang="en-US" altLang="de-DE" sz="1200" dirty="0"/>
              <a:t>. </a:t>
            </a:r>
            <a:r>
              <a:rPr lang="en-US" altLang="de-DE" sz="1200" dirty="0" err="1"/>
              <a:t>identificat</a:t>
            </a:r>
            <a:r>
              <a:rPr lang="en-US" altLang="de-DE" sz="1200" dirty="0"/>
              <a:t>. service in oneM2M syst.</a:t>
            </a:r>
          </a:p>
          <a:p>
            <a:r>
              <a:rPr lang="en-US" altLang="de-DE" sz="1200" dirty="0"/>
              <a:t>WI-0072 – Modbus interworking</a:t>
            </a:r>
          </a:p>
          <a:p>
            <a:r>
              <a:rPr lang="en-US" altLang="de-DE" sz="1200" dirty="0"/>
              <a:t>WI-0076 - Lightweight oneM2M Services</a:t>
            </a:r>
          </a:p>
          <a:p>
            <a:r>
              <a:rPr lang="en-US" altLang="de-DE" sz="1200" dirty="0"/>
              <a:t>WI-0080 - Edge and Fog Computing</a:t>
            </a:r>
          </a:p>
          <a:p>
            <a:r>
              <a:rPr lang="en-US" altLang="de-DE" sz="1200" dirty="0"/>
              <a:t>WI-0082 - 3GPP V2X Interworking</a:t>
            </a:r>
          </a:p>
          <a:p>
            <a:r>
              <a:rPr lang="en-US" altLang="de-DE" sz="1200" dirty="0"/>
              <a:t>WI-0083 - oneM2M Service Subscribers and </a:t>
            </a:r>
            <a:r>
              <a:rPr lang="en-US" altLang="de-DE" sz="1200" dirty="0" smtClean="0"/>
              <a:t>Users</a:t>
            </a:r>
          </a:p>
          <a:p>
            <a:r>
              <a:rPr lang="en-US" altLang="de-DE" sz="1200" dirty="0" smtClean="0"/>
              <a:t>WI-0087 </a:t>
            </a:r>
            <a:r>
              <a:rPr lang="en-US" altLang="de-DE" sz="1200" dirty="0"/>
              <a:t>- Summary of Differences between Rel-2A &amp; Rel-3</a:t>
            </a:r>
          </a:p>
          <a:p>
            <a:endParaRPr lang="en-US" altLang="de-DE" sz="1200" dirty="0"/>
          </a:p>
        </p:txBody>
      </p:sp>
      <p:sp>
        <p:nvSpPr>
          <p:cNvPr id="5" name="Textfeld 6"/>
          <p:cNvSpPr txBox="1">
            <a:spLocks noChangeArrowheads="1"/>
          </p:cNvSpPr>
          <p:nvPr/>
        </p:nvSpPr>
        <p:spPr bwMode="auto">
          <a:xfrm>
            <a:off x="4247009" y="1185825"/>
            <a:ext cx="5595294" cy="4124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lvl="0">
              <a:spcBef>
                <a:spcPts val="600"/>
              </a:spcBef>
            </a:pPr>
            <a:r>
              <a:rPr lang="en-US" altLang="de-DE" sz="1200" b="1" dirty="0">
                <a:solidFill>
                  <a:srgbClr val="545054"/>
                </a:solidFill>
                <a:latin typeface="Calibri" panose="020F0502020204030204"/>
                <a:cs typeface="+mn-cs"/>
              </a:rPr>
              <a:t>PRO WG</a:t>
            </a:r>
          </a:p>
          <a:p>
            <a:pPr lvl="0"/>
            <a:r>
              <a:rPr lang="en-US" altLang="de-DE" sz="1200" dirty="0" smtClean="0">
                <a:solidFill>
                  <a:srgbClr val="545054"/>
                </a:solidFill>
                <a:latin typeface="Calibri" panose="020F0502020204030204"/>
                <a:cs typeface="+mn-cs"/>
              </a:rPr>
              <a:t>-</a:t>
            </a:r>
            <a:endParaRPr lang="en-US" altLang="de-DE" sz="1200" b="1" dirty="0" smtClean="0"/>
          </a:p>
          <a:p>
            <a:pPr>
              <a:spcBef>
                <a:spcPts val="600"/>
              </a:spcBef>
            </a:pPr>
            <a:r>
              <a:rPr lang="en-US" altLang="de-DE" sz="1200" b="1" dirty="0" smtClean="0"/>
              <a:t>SEC </a:t>
            </a:r>
            <a:r>
              <a:rPr lang="en-US" altLang="de-DE" sz="1200" b="1" dirty="0"/>
              <a:t>WG</a:t>
            </a:r>
          </a:p>
          <a:p>
            <a:r>
              <a:rPr lang="en-US" altLang="de-DE" sz="1200" dirty="0"/>
              <a:t>WI-0021 – Secure Environment Abstraction 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WI-0057 - TEF Interface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WI-0061 - Distributed Authorization</a:t>
            </a:r>
          </a:p>
          <a:p>
            <a:r>
              <a:rPr lang="en-US" altLang="de-DE" sz="1200" dirty="0"/>
              <a:t>WI-0065 - Trust Management in oneM2M</a:t>
            </a:r>
          </a:p>
          <a:p>
            <a:r>
              <a:rPr lang="en-US" altLang="de-DE" sz="1200" dirty="0"/>
              <a:t>WI-0066 - Decentralized Authentication</a:t>
            </a:r>
          </a:p>
          <a:p>
            <a:r>
              <a:rPr lang="en-US" altLang="de-DE" sz="1200" dirty="0"/>
              <a:t>WI-0068 - </a:t>
            </a:r>
            <a:r>
              <a:rPr lang="en-US" altLang="de-DE" sz="1200" dirty="0" err="1"/>
              <a:t>GlobalPlatform</a:t>
            </a:r>
            <a:r>
              <a:rPr lang="en-US" altLang="de-DE" sz="1200" dirty="0"/>
              <a:t> Interworking</a:t>
            </a:r>
          </a:p>
          <a:p>
            <a:r>
              <a:rPr lang="en-US" altLang="de-DE" sz="1200" dirty="0"/>
              <a:t>WI-0077 - Attribute Based Access Control Policy</a:t>
            </a:r>
          </a:p>
          <a:p>
            <a:pPr>
              <a:spcBef>
                <a:spcPts val="600"/>
              </a:spcBef>
            </a:pPr>
            <a:r>
              <a:rPr lang="en-US" altLang="de-DE" sz="1200" b="1" dirty="0"/>
              <a:t>MAS WG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WI-0030 – M2M Appl. &amp; Field Domain Comp. </a:t>
            </a:r>
            <a:r>
              <a:rPr lang="en-US" altLang="de-DE" sz="1200" i="1" dirty="0" err="1">
                <a:solidFill>
                  <a:srgbClr val="00B050"/>
                </a:solidFill>
              </a:rPr>
              <a:t>config</a:t>
            </a:r>
            <a:r>
              <a:rPr lang="en-US" altLang="de-DE" sz="1200" i="1" dirty="0">
                <a:solidFill>
                  <a:srgbClr val="00B050"/>
                </a:solidFill>
              </a:rPr>
              <a:t>.</a:t>
            </a:r>
            <a:r>
              <a:rPr lang="en-US" altLang="de-DE" sz="1200" dirty="0">
                <a:solidFill>
                  <a:srgbClr val="00B050"/>
                </a:solidFill>
              </a:rPr>
              <a:t> 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WI-0052 - LWM2M DM &amp; Interworking Enhancements</a:t>
            </a:r>
          </a:p>
          <a:p>
            <a:r>
              <a:rPr lang="en-US" altLang="de-DE" sz="1200" dirty="0"/>
              <a:t>WI-0053 - </a:t>
            </a:r>
            <a:r>
              <a:rPr lang="en-US" altLang="de-DE" sz="1200" dirty="0" smtClean="0"/>
              <a:t>Enhancements </a:t>
            </a:r>
            <a:r>
              <a:rPr lang="en-US" altLang="de-DE" sz="1200" dirty="0"/>
              <a:t>on Semantic </a:t>
            </a:r>
            <a:r>
              <a:rPr lang="en-US" altLang="de-DE" sz="1200" dirty="0" smtClean="0"/>
              <a:t>Support </a:t>
            </a:r>
            <a:r>
              <a:rPr lang="en-US" altLang="de-DE" sz="1200" i="1" dirty="0" smtClean="0"/>
              <a:t>(R3 =&gt; R4)</a:t>
            </a:r>
            <a:endParaRPr lang="en-US" altLang="de-DE" sz="1200" i="1" dirty="0"/>
          </a:p>
          <a:p>
            <a:r>
              <a:rPr lang="en-US" altLang="de-DE" sz="1200" dirty="0"/>
              <a:t>WI-0063 – R3 </a:t>
            </a:r>
            <a:r>
              <a:rPr lang="en-US" altLang="de-DE" sz="1200" dirty="0" err="1"/>
              <a:t>Enh</a:t>
            </a:r>
            <a:r>
              <a:rPr lang="en-US" altLang="de-DE" sz="1200" dirty="0"/>
              <a:t>. on Base Ontology &amp; Generic IWK</a:t>
            </a:r>
          </a:p>
          <a:p>
            <a:r>
              <a:rPr lang="en-US" altLang="de-DE" sz="1200" dirty="0"/>
              <a:t>WI-0070 - Disaster Alert Service Enabler</a:t>
            </a:r>
          </a:p>
          <a:p>
            <a:r>
              <a:rPr lang="en-US" altLang="de-DE" sz="1200" dirty="0"/>
              <a:t>WI-0071 - oneM2M and W3C Web of Things </a:t>
            </a:r>
            <a:r>
              <a:rPr lang="en-US" altLang="de-DE" sz="1200" dirty="0" err="1"/>
              <a:t>Iwk</a:t>
            </a:r>
            <a:endParaRPr lang="en-US" altLang="de-DE" sz="1200" dirty="0"/>
          </a:p>
          <a:p>
            <a:r>
              <a:rPr lang="en-US" altLang="de-DE" sz="1200" dirty="0"/>
              <a:t>WI-0075 – Ind. Dom. Inf. Model </a:t>
            </a:r>
            <a:r>
              <a:rPr lang="en-US" altLang="de-DE" sz="1200" dirty="0" err="1"/>
              <a:t>Mapg</a:t>
            </a:r>
            <a:r>
              <a:rPr lang="en-US" altLang="de-DE" sz="1200" dirty="0"/>
              <a:t>. &amp; Sem. Spt.</a:t>
            </a:r>
          </a:p>
          <a:p>
            <a:r>
              <a:rPr lang="en-US" altLang="de-DE" sz="1200" dirty="0"/>
              <a:t>WI-0081 - Smart Device Template </a:t>
            </a:r>
            <a:r>
              <a:rPr lang="en-US" altLang="de-DE" sz="1200" dirty="0" smtClean="0"/>
              <a:t>4.0</a:t>
            </a:r>
          </a:p>
          <a:p>
            <a:r>
              <a:rPr lang="en-US" altLang="de-DE" sz="1200" dirty="0" smtClean="0"/>
              <a:t>WI-0084 </a:t>
            </a:r>
            <a:r>
              <a:rPr lang="en-US" altLang="de-DE" sz="1200" dirty="0"/>
              <a:t>- </a:t>
            </a:r>
            <a:r>
              <a:rPr lang="en-US" altLang="de-DE" sz="1200" dirty="0" err="1" smtClean="0"/>
              <a:t>SDT_based_Information_Model_and_Mapping_for_Vertical_Industries</a:t>
            </a:r>
            <a:endParaRPr lang="en-US" altLang="de-DE" sz="1200" dirty="0" smtClean="0"/>
          </a:p>
          <a:p>
            <a:r>
              <a:rPr lang="en-US" altLang="de-DE" sz="1200" dirty="0"/>
              <a:t>WI-0088 - M2M/IoT Application and Component </a:t>
            </a:r>
            <a:r>
              <a:rPr lang="en-US" altLang="de-DE" sz="1200" dirty="0" smtClean="0"/>
              <a:t>Configuration</a:t>
            </a:r>
            <a:endParaRPr lang="en-US" altLang="de-DE" sz="1200" dirty="0"/>
          </a:p>
        </p:txBody>
      </p:sp>
      <p:sp>
        <p:nvSpPr>
          <p:cNvPr id="6" name="Textfeld 4"/>
          <p:cNvSpPr txBox="1">
            <a:spLocks noChangeArrowheads="1"/>
          </p:cNvSpPr>
          <p:nvPr/>
        </p:nvSpPr>
        <p:spPr bwMode="auto">
          <a:xfrm>
            <a:off x="7604125" y="6538003"/>
            <a:ext cx="45878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de-AT" altLang="de-DE" sz="1400" dirty="0"/>
              <a:t>* </a:t>
            </a:r>
            <a:r>
              <a:rPr lang="de-AT" altLang="de-DE" sz="1400" dirty="0" err="1"/>
              <a:t>status</a:t>
            </a:r>
            <a:r>
              <a:rPr lang="de-AT" altLang="de-DE" sz="1400" dirty="0"/>
              <a:t> in ADM-0001-Work </a:t>
            </a:r>
            <a:r>
              <a:rPr lang="de-AT" altLang="de-DE" sz="1400" dirty="0" err="1"/>
              <a:t>Program</a:t>
            </a:r>
            <a:r>
              <a:rPr lang="de-AT" altLang="de-DE" sz="1400" dirty="0"/>
              <a:t> Management </a:t>
            </a:r>
            <a:r>
              <a:rPr lang="de-AT" altLang="de-DE" sz="1400" dirty="0" smtClean="0"/>
              <a:t>v36.0.0</a:t>
            </a:r>
            <a:r>
              <a:rPr lang="de-AT" altLang="de-DE" sz="1400" dirty="0"/>
              <a:t>.  </a:t>
            </a:r>
          </a:p>
        </p:txBody>
      </p:sp>
      <p:sp>
        <p:nvSpPr>
          <p:cNvPr id="7" name="Textfeld 6"/>
          <p:cNvSpPr txBox="1">
            <a:spLocks noChangeArrowheads="1"/>
          </p:cNvSpPr>
          <p:nvPr/>
        </p:nvSpPr>
        <p:spPr bwMode="auto">
          <a:xfrm>
            <a:off x="8309152" y="1173570"/>
            <a:ext cx="358240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de-DE" sz="1200" b="1" dirty="0" smtClean="0"/>
              <a:t>TST </a:t>
            </a:r>
            <a:r>
              <a:rPr lang="en-US" altLang="de-DE" sz="1200" b="1" dirty="0"/>
              <a:t>WG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WI-0032 - Conformance Test </a:t>
            </a:r>
          </a:p>
          <a:p>
            <a:r>
              <a:rPr lang="en-US" altLang="de-DE" sz="1200" dirty="0"/>
              <a:t>WI-0051 - Security Functions Conformance Testing </a:t>
            </a:r>
          </a:p>
          <a:p>
            <a:r>
              <a:rPr lang="en-US" altLang="de-DE" sz="1200" dirty="0"/>
              <a:t>WI-0054 - Developers guide series 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WI-0055 - Product Profiles &amp; Feature Catalog </a:t>
            </a:r>
          </a:p>
          <a:p>
            <a:r>
              <a:rPr lang="en-US" altLang="de-DE" sz="1200" dirty="0"/>
              <a:t>WI-0060 - Interoperability testing Release 2</a:t>
            </a:r>
          </a:p>
          <a:p>
            <a:r>
              <a:rPr lang="en-US" altLang="de-DE" sz="1200" dirty="0"/>
              <a:t>WI-0074 - Conformance Test Specifications Release 2</a:t>
            </a:r>
          </a:p>
          <a:p>
            <a:r>
              <a:rPr lang="en-US" altLang="de-DE" sz="1200" dirty="0"/>
              <a:t>WI-0078 - oneM2M API guide </a:t>
            </a:r>
            <a:endParaRPr lang="en-US" altLang="de-DE" sz="1200" dirty="0" smtClean="0"/>
          </a:p>
          <a:p>
            <a:r>
              <a:rPr lang="en-US" altLang="de-DE" sz="1200" dirty="0" smtClean="0"/>
              <a:t>WI-0085 - Conformance </a:t>
            </a:r>
            <a:r>
              <a:rPr lang="en-US" altLang="de-DE" sz="1200" dirty="0"/>
              <a:t>Test Specifications Release </a:t>
            </a:r>
            <a:r>
              <a:rPr lang="en-US" altLang="de-DE" sz="1200" dirty="0" smtClean="0"/>
              <a:t>3</a:t>
            </a:r>
          </a:p>
          <a:p>
            <a:r>
              <a:rPr lang="en-US" altLang="de-DE" sz="1200" dirty="0" smtClean="0"/>
              <a:t>WI-0086 </a:t>
            </a:r>
            <a:r>
              <a:rPr lang="en-US" altLang="de-DE" sz="1200" dirty="0"/>
              <a:t>- Conformance Test Specifications Release </a:t>
            </a:r>
            <a:r>
              <a:rPr lang="en-US" altLang="de-DE" sz="1200" dirty="0" smtClean="0"/>
              <a:t>4</a:t>
            </a:r>
            <a:endParaRPr lang="en-US" altLang="de-DE" sz="1200" dirty="0"/>
          </a:p>
        </p:txBody>
      </p:sp>
    </p:spTree>
    <p:extLst>
      <p:ext uri="{BB962C8B-B14F-4D97-AF65-F5344CB8AC3E}">
        <p14:creationId xmlns:p14="http://schemas.microsoft.com/office/powerpoint/2010/main" val="174567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Work Items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WI-0049 – Maintenance of oneM2M Release 1 and 2 [WT 1a]</a:t>
            </a:r>
          </a:p>
          <a:p>
            <a:r>
              <a:rPr lang="en-US" sz="2000" dirty="0"/>
              <a:t>WI-0050 – Small Technical Enhancements of oneM2M Release 3 [WT 1a]</a:t>
            </a:r>
          </a:p>
          <a:p>
            <a:r>
              <a:rPr lang="en-US" sz="2000" dirty="0"/>
              <a:t>WI-0079 - Rel-4 Small Technical Enhancements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62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4696" y="0"/>
            <a:ext cx="8691063" cy="1173570"/>
          </a:xfrm>
        </p:spPr>
        <p:txBody>
          <a:bodyPr>
            <a:normAutofit fontScale="90000"/>
          </a:bodyPr>
          <a:lstStyle/>
          <a:p>
            <a:r>
              <a:rPr lang="en-US" dirty="0"/>
              <a:t>REQ WG – WI </a:t>
            </a:r>
            <a:r>
              <a:rPr lang="en-US" dirty="0" smtClean="0"/>
              <a:t>Level of Completeness TP37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		WI-0015 – Use Cases Collection</a:t>
            </a:r>
          </a:p>
          <a:p>
            <a:pPr marL="0" indent="0">
              <a:buNone/>
            </a:pPr>
            <a:r>
              <a:rPr lang="en-US" sz="2000" dirty="0"/>
              <a:t>80%		WI-0046 – Vehicular domain enablement 	[2c]</a:t>
            </a:r>
          </a:p>
          <a:p>
            <a:pPr marL="0" indent="0">
              <a:buNone/>
            </a:pPr>
            <a:r>
              <a:rPr lang="en-US" sz="2000" dirty="0"/>
              <a:t>100%	</a:t>
            </a:r>
            <a:r>
              <a:rPr lang="en-US" sz="2000" dirty="0" smtClean="0"/>
              <a:t>	WI-0073 </a:t>
            </a:r>
            <a:r>
              <a:rPr lang="en-US" sz="2000" dirty="0"/>
              <a:t>- App-ID Registry Function		[1d]</a:t>
            </a:r>
          </a:p>
        </p:txBody>
      </p:sp>
    </p:spTree>
    <p:extLst>
      <p:ext uri="{BB962C8B-B14F-4D97-AF65-F5344CB8AC3E}">
        <p14:creationId xmlns:p14="http://schemas.microsoft.com/office/powerpoint/2010/main" val="2367958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4696" y="0"/>
            <a:ext cx="9037904" cy="1173570"/>
          </a:xfrm>
        </p:spPr>
        <p:txBody>
          <a:bodyPr>
            <a:normAutofit fontScale="90000"/>
          </a:bodyPr>
          <a:lstStyle/>
          <a:p>
            <a:r>
              <a:rPr lang="en-US" dirty="0"/>
              <a:t>ARC WG – WI Level of Completeness </a:t>
            </a:r>
            <a:r>
              <a:rPr lang="en-US" dirty="0" smtClean="0"/>
              <a:t>TP37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4696" y="1271239"/>
            <a:ext cx="10515600" cy="520762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95% 	WI-0031 – Optimized Group-based Operation	[1d]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/>
              <a:t>100%  	WI-0034 – Study of re-usable service layer context &amp; Transaction enablement</a:t>
            </a:r>
            <a:r>
              <a:rPr lang="en-US" sz="2000" dirty="0">
                <a:solidFill>
                  <a:srgbClr val="FF0000"/>
                </a:solidFill>
              </a:rPr>
              <a:t> [1d]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95% 	WI-0035 – Action Triggering  [1d]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50%	WI-0047– DDS usage in oneM2M system [2a]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 smtClean="0"/>
              <a:t>100%</a:t>
            </a:r>
            <a:r>
              <a:rPr lang="en-US" sz="2000" dirty="0"/>
              <a:t>	WI-0048 - </a:t>
            </a:r>
            <a:r>
              <a:rPr lang="en-US" sz="2000" dirty="0" err="1"/>
              <a:t>OSGi</a:t>
            </a:r>
            <a:r>
              <a:rPr lang="en-US" sz="2000" dirty="0"/>
              <a:t> Interworking</a:t>
            </a:r>
            <a:r>
              <a:rPr lang="en-US" sz="2000" dirty="0">
                <a:solidFill>
                  <a:srgbClr val="FF0000"/>
                </a:solidFill>
              </a:rPr>
              <a:t>		[1b]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95%	WI-0056 - Evolution of Proximal IoT Interworking	[1b]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50%	WI-0058 – Interworking with 3GPP Networks</a:t>
            </a:r>
            <a:r>
              <a:rPr lang="en-US" sz="2000" dirty="0"/>
              <a:t>  </a:t>
            </a:r>
            <a:r>
              <a:rPr lang="en-US" sz="2000" dirty="0" smtClean="0">
                <a:solidFill>
                  <a:srgbClr val="FF0000"/>
                </a:solidFill>
              </a:rPr>
              <a:t>(WI scope enhanced at TP34)</a:t>
            </a: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30%	WI-0064 - Adaptation of oneM2M for Smart City	</a:t>
            </a:r>
            <a:r>
              <a:rPr lang="en-US" sz="2000" dirty="0" smtClean="0">
                <a:solidFill>
                  <a:srgbClr val="FF0000"/>
                </a:solidFill>
              </a:rPr>
              <a:t> [</a:t>
            </a:r>
            <a:r>
              <a:rPr lang="en-US" sz="2000" dirty="0">
                <a:solidFill>
                  <a:srgbClr val="FF0000"/>
                </a:solidFill>
              </a:rPr>
              <a:t>2c]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90%	WI-0069 - Heterogeneous identification service in oneM2M system [2b]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60%	WI-0072 – Modbus interworking [2b]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/>
              <a:t>15%	WI-0076 - Lightweight oneM2M Services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/>
              <a:t>25%	WI-0080 - Edge and Fog Computing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10%	WI-0082 - 3GPP V2X Interworking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/>
              <a:t>15%	WI-0083 - oneM2M Service Subscribers and Users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/>
              <a:t>30%	WI-0087 - Summary of Differences between Rel-2A &amp; </a:t>
            </a:r>
            <a:r>
              <a:rPr lang="en-US" sz="2000" dirty="0" smtClean="0"/>
              <a:t>Rel-3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76704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4696" y="0"/>
            <a:ext cx="9684290" cy="1173570"/>
          </a:xfrm>
        </p:spPr>
        <p:txBody>
          <a:bodyPr/>
          <a:lstStyle/>
          <a:p>
            <a:r>
              <a:rPr lang="en-US" dirty="0"/>
              <a:t>PRO WG – WI Level of Completeness </a:t>
            </a:r>
            <a:r>
              <a:rPr lang="en-US" dirty="0" smtClean="0"/>
              <a:t>TP37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none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582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4696" y="0"/>
            <a:ext cx="9786766" cy="1173570"/>
          </a:xfrm>
        </p:spPr>
        <p:txBody>
          <a:bodyPr/>
          <a:lstStyle/>
          <a:p>
            <a:r>
              <a:rPr lang="en-US" dirty="0"/>
              <a:t>SEC WG – WI Level of Completeness </a:t>
            </a:r>
            <a:r>
              <a:rPr lang="en-US" dirty="0" smtClean="0"/>
              <a:t>TP37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90</a:t>
            </a:r>
            <a:r>
              <a:rPr lang="en-US" sz="2000" dirty="0">
                <a:solidFill>
                  <a:srgbClr val="FF0000"/>
                </a:solidFill>
              </a:rPr>
              <a:t>% 	WI-0021 – Secure Environment Abstraction	[1d]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20%	WI-0065 - Trust Management in oneM2M	[2c]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75%	WI-0066 - Decentralized Authentication	[2c]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0%	</a:t>
            </a:r>
            <a:r>
              <a:rPr lang="en-US" sz="2000" dirty="0" smtClean="0">
                <a:solidFill>
                  <a:srgbClr val="FF0000"/>
                </a:solidFill>
              </a:rPr>
              <a:t>WI-0068 </a:t>
            </a:r>
            <a:r>
              <a:rPr lang="en-US" sz="2000" dirty="0">
                <a:solidFill>
                  <a:srgbClr val="FF0000"/>
                </a:solidFill>
              </a:rPr>
              <a:t>- </a:t>
            </a:r>
            <a:r>
              <a:rPr lang="en-US" sz="2000" dirty="0" err="1">
                <a:solidFill>
                  <a:srgbClr val="FF0000"/>
                </a:solidFill>
              </a:rPr>
              <a:t>GlobalPlatform</a:t>
            </a:r>
            <a:r>
              <a:rPr lang="en-US" sz="2000" dirty="0">
                <a:solidFill>
                  <a:srgbClr val="FF0000"/>
                </a:solidFill>
              </a:rPr>
              <a:t> Interworking [3]</a:t>
            </a:r>
          </a:p>
          <a:p>
            <a:pPr marL="0" indent="0">
              <a:buNone/>
            </a:pPr>
            <a:r>
              <a:rPr lang="en-US" sz="2000" dirty="0"/>
              <a:t>35%        WI-0077 - Attribute Based Access Control Policy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98430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4696" y="0"/>
            <a:ext cx="10046897" cy="1173570"/>
          </a:xfrm>
        </p:spPr>
        <p:txBody>
          <a:bodyPr/>
          <a:lstStyle/>
          <a:p>
            <a:r>
              <a:rPr lang="en-US" dirty="0"/>
              <a:t>MAS WG – WI Level of Completeness </a:t>
            </a:r>
            <a:r>
              <a:rPr lang="en-US" dirty="0" smtClean="0"/>
              <a:t>TP37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20%	WI-0053	- Rel-4 </a:t>
            </a:r>
            <a:r>
              <a:rPr lang="en-US" sz="2000" dirty="0" err="1"/>
              <a:t>Enh</a:t>
            </a:r>
            <a:r>
              <a:rPr lang="en-US" sz="2000" dirty="0"/>
              <a:t>. on Semantic Support</a:t>
            </a:r>
          </a:p>
          <a:p>
            <a:pPr marL="0" indent="0">
              <a:buNone/>
            </a:pPr>
            <a:r>
              <a:rPr lang="en-US" sz="2000" dirty="0"/>
              <a:t>100%	WI-0063 – R3 </a:t>
            </a:r>
            <a:r>
              <a:rPr lang="en-US" sz="2000" dirty="0" err="1"/>
              <a:t>Enh</a:t>
            </a:r>
            <a:r>
              <a:rPr lang="en-US" sz="2000" dirty="0"/>
              <a:t>. on </a:t>
            </a:r>
            <a:r>
              <a:rPr lang="en-US" sz="2000" dirty="0" err="1"/>
              <a:t>BaseOntology</a:t>
            </a:r>
            <a:r>
              <a:rPr lang="en-US" sz="2000" dirty="0"/>
              <a:t> &amp; Ontology based Interworking [1b]</a:t>
            </a:r>
          </a:p>
          <a:p>
            <a:pPr marL="0" indent="0">
              <a:buNone/>
            </a:pPr>
            <a:r>
              <a:rPr lang="en-US" sz="2000" dirty="0"/>
              <a:t>15%</a:t>
            </a:r>
            <a:r>
              <a:rPr lang="en-US" sz="2000" dirty="0"/>
              <a:t>	WI-0070 </a:t>
            </a:r>
            <a:r>
              <a:rPr lang="en-US" sz="2000" dirty="0"/>
              <a:t>– Public Warning Service </a:t>
            </a:r>
            <a:r>
              <a:rPr lang="en-US" sz="2000" dirty="0"/>
              <a:t>Enabler</a:t>
            </a:r>
            <a:r>
              <a:rPr lang="en-US" sz="2000" dirty="0">
                <a:solidFill>
                  <a:srgbClr val="FF0000"/>
                </a:solidFill>
              </a:rPr>
              <a:t>	[3]</a:t>
            </a:r>
          </a:p>
          <a:p>
            <a:pPr marL="0" indent="0">
              <a:buNone/>
            </a:pPr>
            <a:r>
              <a:rPr lang="en-US" sz="2000" dirty="0"/>
              <a:t>25%	WI-0071 - oneM2M and W3C Web of Things </a:t>
            </a:r>
            <a:r>
              <a:rPr lang="en-US" sz="2000" dirty="0" err="1"/>
              <a:t>Iwk</a:t>
            </a:r>
            <a:r>
              <a:rPr lang="en-US" sz="2000" dirty="0"/>
              <a:t>	</a:t>
            </a:r>
            <a:r>
              <a:rPr lang="en-US" sz="2000" dirty="0">
                <a:solidFill>
                  <a:srgbClr val="FF0000"/>
                </a:solidFill>
              </a:rPr>
              <a:t>[3]</a:t>
            </a: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25%        WI-0075 - Industrial Domain </a:t>
            </a:r>
            <a:r>
              <a:rPr lang="en-US" sz="2000" dirty="0" smtClean="0">
                <a:solidFill>
                  <a:srgbClr val="FF0000"/>
                </a:solidFill>
              </a:rPr>
              <a:t>Information Model Mapping &amp; Semantics Support</a:t>
            </a: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25%	WI-0081 - Smart Device Template 4.0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25%        WI-0084 – SDT based Information Model and Mapping for Vertical Industries</a:t>
            </a:r>
          </a:p>
          <a:p>
            <a:pPr marL="0" indent="0">
              <a:buNone/>
            </a:pPr>
            <a:r>
              <a:rPr lang="en-US" sz="2000" dirty="0" smtClean="0"/>
              <a:t>15%</a:t>
            </a:r>
            <a:r>
              <a:rPr lang="en-US" sz="2000" dirty="0"/>
              <a:t>	WI-0088 - M2M/IoT Application and Component </a:t>
            </a:r>
            <a:r>
              <a:rPr lang="en-US" sz="2000" dirty="0" smtClean="0"/>
              <a:t>Configuration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67689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4696" y="0"/>
            <a:ext cx="9700056" cy="1173570"/>
          </a:xfrm>
        </p:spPr>
        <p:txBody>
          <a:bodyPr/>
          <a:lstStyle/>
          <a:p>
            <a:r>
              <a:rPr lang="en-US" dirty="0"/>
              <a:t>TST WG – WI Level of Completeness </a:t>
            </a:r>
            <a:r>
              <a:rPr lang="en-US" dirty="0" smtClean="0"/>
              <a:t>TP37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100%	WI-0051 </a:t>
            </a:r>
            <a:r>
              <a:rPr lang="en-US" sz="2000" dirty="0" smtClean="0"/>
              <a:t>- </a:t>
            </a:r>
            <a:r>
              <a:rPr lang="en-US" sz="2000" dirty="0"/>
              <a:t>Security Functions Conformance Testing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95%	WI-0054 - Developers guide series	[1b]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92%	WI-0060 - Interoperability testing Release 2	[1c] </a:t>
            </a:r>
          </a:p>
          <a:p>
            <a:pPr marL="0" indent="0">
              <a:buNone/>
            </a:pPr>
            <a:r>
              <a:rPr lang="en-US" sz="2000" dirty="0"/>
              <a:t>80%	WI-0074 - Conformance Test Specifications Release 2  </a:t>
            </a:r>
            <a:r>
              <a:rPr lang="en-US" sz="2000" dirty="0">
                <a:solidFill>
                  <a:srgbClr val="FF0000"/>
                </a:solidFill>
              </a:rPr>
              <a:t>[1c]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90%	WI-0078 - oneM2M API guide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0%	WI-0085 </a:t>
            </a:r>
            <a:r>
              <a:rPr lang="en-US" sz="2000" dirty="0">
                <a:solidFill>
                  <a:srgbClr val="FF0000"/>
                </a:solidFill>
              </a:rPr>
              <a:t>- Conformance Test Specifications Release 3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0%	WI-0086 </a:t>
            </a:r>
            <a:r>
              <a:rPr lang="en-US" sz="2000" dirty="0">
                <a:solidFill>
                  <a:srgbClr val="FF0000"/>
                </a:solidFill>
              </a:rPr>
              <a:t>- Conformance Test Specifications Release </a:t>
            </a:r>
            <a:r>
              <a:rPr lang="en-US" sz="2000" dirty="0" smtClean="0">
                <a:solidFill>
                  <a:srgbClr val="FF0000"/>
                </a:solidFill>
              </a:rPr>
              <a:t>4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83205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551</Words>
  <Application>Microsoft Office PowerPoint</Application>
  <PresentationFormat>Breitbild</PresentationFormat>
  <Paragraphs>125</Paragraphs>
  <Slides>10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Myriad pro</vt:lpstr>
      <vt:lpstr>Myriad Pro Light</vt:lpstr>
      <vt:lpstr>Office Theme</vt:lpstr>
      <vt:lpstr>Status of Active Work Items Summary &amp; Level of Completeness</vt:lpstr>
      <vt:lpstr>49 active WIs*</vt:lpstr>
      <vt:lpstr>Generic Work Items</vt:lpstr>
      <vt:lpstr>REQ WG – WI Level of Completeness TP37</vt:lpstr>
      <vt:lpstr>ARC WG – WI Level of Completeness TP37</vt:lpstr>
      <vt:lpstr>PRO WG – WI Level of Completeness TP37</vt:lpstr>
      <vt:lpstr>SEC WG – WI Level of Completeness TP37</vt:lpstr>
      <vt:lpstr>MAS WG – WI Level of Completeness TP37</vt:lpstr>
      <vt:lpstr>TST WG – WI Level of Completeness TP37</vt:lpstr>
      <vt:lpstr>WIs %completion &amp; Work Tracks</vt:lpstr>
    </vt:vector>
  </TitlesOfParts>
  <Company>iconectiv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WPM convenor v051</cp:lastModifiedBy>
  <cp:revision>94</cp:revision>
  <dcterms:created xsi:type="dcterms:W3CDTF">2017-09-21T15:46:31Z</dcterms:created>
  <dcterms:modified xsi:type="dcterms:W3CDTF">2018-09-24T08:19:08Z</dcterms:modified>
</cp:coreProperties>
</file>